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F3B11-E6DE-434E-9B95-029DF69831B3}" type="datetimeFigureOut">
              <a:rPr lang="ru-RU" smtClean="0"/>
              <a:pPr/>
              <a:t>пт 10.08.18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34AB7-C67C-48EA-B3C7-C6FD246F1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1428736"/>
            <a:ext cx="6400800" cy="1143008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Comic Sans MS" pitchFamily="66" charset="0"/>
              </a:rPr>
              <a:t>Доброта і щирість головного героя</a:t>
            </a:r>
            <a:endParaRPr lang="ru-RU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9457" name="Picture 1" descr="D:\РАБОТА\Світова літ. 5 кл\Сучасна література\Уроки 60-61. Р. Дал. Чарлі і шоколадна фабрика\Шоколад-анимашка\shokolad_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4480" y="4643446"/>
            <a:ext cx="3546567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2" name="Picture 6" descr="D:\РАБОТА\Світова літ. 5 кл\Сучасна література\Уроки 60-61. Р. Дал. Чарлі і шоколадна фабрика\933befa787b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61551">
            <a:off x="450611" y="2224072"/>
            <a:ext cx="2686050" cy="2809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Comic Sans MS" pitchFamily="66" charset="0"/>
              </a:rPr>
              <a:t/>
            </a:r>
            <a:br>
              <a:rPr lang="ru-RU" sz="3200" dirty="0" smtClean="0">
                <a:latin typeface="Comic Sans MS" pitchFamily="66" charset="0"/>
              </a:rPr>
            </a:br>
            <a:endParaRPr lang="ru-RU" sz="32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229600" cy="268605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Продовж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речення: « Мрія дає людині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можливість…»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Хто з героїв твору вас зацікавив?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Чому твір називається Чарлі і шоколадна фабрика? Запропонуйте свій варіант назви.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 descr="C:\Documents and Settings\Admin.MICROSOF-EA64C3\Рабочий стол\80033407_charliew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94612">
            <a:off x="529255" y="2812937"/>
            <a:ext cx="4572032" cy="2858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 smtClean="0">
                <a:latin typeface="Comic Sans MS" pitchFamily="66" charset="0"/>
              </a:rPr>
              <a:t>Стратегія «Віднови правильну послідовність»</a:t>
            </a:r>
            <a:r>
              <a:rPr lang="ru-RU" sz="2800" dirty="0" smtClean="0">
                <a:latin typeface="Comic Sans MS" pitchFamily="66" charset="0"/>
              </a:rPr>
              <a:t/>
            </a:r>
            <a:br>
              <a:rPr lang="ru-RU" sz="2800" dirty="0" smtClean="0">
                <a:latin typeface="Comic Sans MS" pitchFamily="66" charset="0"/>
              </a:rPr>
            </a:br>
            <a:endParaRPr lang="ru-RU" sz="2800" dirty="0">
              <a:latin typeface="Comic Sans MS" pitchFamily="66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57158" y="1000108"/>
            <a:ext cx="1928826" cy="114300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Містер </a:t>
            </a:r>
            <a:r>
              <a:rPr lang="uk-UA" dirty="0" err="1" smtClean="0"/>
              <a:t>Вонка</a:t>
            </a:r>
            <a:r>
              <a:rPr lang="uk-UA" dirty="0" smtClean="0"/>
              <a:t> та індійський принц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714612" y="928670"/>
            <a:ext cx="2071702" cy="14287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День народження Чарлі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5000628" y="1000108"/>
            <a:ext cx="2071702" cy="13573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Таємні працівники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214282" y="2500306"/>
            <a:ext cx="2071702" cy="13573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Майка </a:t>
            </a:r>
            <a:r>
              <a:rPr lang="uk-UA" sz="1600" dirty="0" err="1" smtClean="0"/>
              <a:t>Тіві</a:t>
            </a:r>
            <a:r>
              <a:rPr lang="uk-UA" sz="1600" dirty="0" smtClean="0"/>
              <a:t> передають по телебаченню</a:t>
            </a:r>
            <a:endParaRPr lang="ru-RU" sz="1600" dirty="0"/>
          </a:p>
        </p:txBody>
      </p:sp>
      <p:sp>
        <p:nvSpPr>
          <p:cNvPr id="8" name="Овал 7"/>
          <p:cNvSpPr/>
          <p:nvPr/>
        </p:nvSpPr>
        <p:spPr>
          <a:xfrm>
            <a:off x="1857356" y="3714752"/>
            <a:ext cx="2143140" cy="13573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Умпа</a:t>
            </a:r>
            <a:r>
              <a:rPr lang="uk-UA" dirty="0" smtClean="0"/>
              <a:t> </a:t>
            </a:r>
            <a:r>
              <a:rPr lang="uk-UA" dirty="0" err="1" smtClean="0"/>
              <a:t>Лумпи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786578" y="3929066"/>
            <a:ext cx="2143140" cy="13573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Чао</a:t>
            </a:r>
            <a:r>
              <a:rPr lang="uk-UA" dirty="0" smtClean="0"/>
              <a:t> Віолетто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7072298" y="1785926"/>
            <a:ext cx="2071702" cy="13573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Містер Віллі </a:t>
            </a:r>
            <a:r>
              <a:rPr lang="uk-UA" dirty="0" err="1" smtClean="0"/>
              <a:t>Вонка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0" y="4857760"/>
            <a:ext cx="2143140" cy="14287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Августус</a:t>
            </a:r>
            <a:r>
              <a:rPr lang="uk-UA" dirty="0" smtClean="0"/>
              <a:t> </a:t>
            </a:r>
            <a:r>
              <a:rPr lang="uk-UA" dirty="0" err="1" smtClean="0"/>
              <a:t>Глуп</a:t>
            </a:r>
            <a:r>
              <a:rPr lang="uk-UA" dirty="0" smtClean="0"/>
              <a:t> вилітає в трубу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2571736" y="5357826"/>
            <a:ext cx="2286016" cy="13573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Шоколадна фабрика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5643570" y="5286388"/>
            <a:ext cx="2143140" cy="14287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Верука</a:t>
            </a:r>
            <a:r>
              <a:rPr lang="uk-UA" dirty="0" smtClean="0"/>
              <a:t> в горіховому цеху</a:t>
            </a:r>
            <a:endParaRPr lang="ru-RU" dirty="0"/>
          </a:p>
        </p:txBody>
      </p:sp>
      <p:pic>
        <p:nvPicPr>
          <p:cNvPr id="14" name="Picture 4" descr="C:\Documents and Settings\Admin.MICROSOF-EA64C3\Рабочий стол\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92819">
            <a:off x="4363219" y="2452791"/>
            <a:ext cx="1827619" cy="2707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14932" cy="1143000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Comic Sans MS" pitchFamily="66" charset="0"/>
              </a:rPr>
              <a:t>Домашнє завдання </a:t>
            </a: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28932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</a:t>
            </a:r>
            <a:r>
              <a:rPr lang="uk-UA" dirty="0" smtClean="0"/>
              <a:t>ереглянути фільм «Чарлі і шоколадна фабрика, дати відповідь на запитання «Чим відрізняється фільм від казки Р. Дала підготувати усний відгук на фільм.</a:t>
            </a:r>
            <a:endParaRPr lang="ru-RU" dirty="0" smtClean="0"/>
          </a:p>
          <a:p>
            <a:r>
              <a:rPr lang="uk-UA" dirty="0" smtClean="0"/>
              <a:t>ІЗ: підготувати повідомлення про життя та творчість  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2533" name="Picture 5" descr="D:\РАБОТА\Світова літ. 5 кл\Сучасна література\Уроки 60-61. Р. Дал. Чарлі і шоколадна фабрика\Шоколад-анимашка\8849930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3857628"/>
            <a:ext cx="3571900" cy="2857520"/>
          </a:xfrm>
          <a:prstGeom prst="rect">
            <a:avLst/>
          </a:prstGeom>
          <a:noFill/>
        </p:spPr>
      </p:pic>
      <p:pic>
        <p:nvPicPr>
          <p:cNvPr id="22535" name="Picture 7" descr="D:\РАБОТА\Світова літ. 5 кл\Сучасна література\Уроки 60-61. Р. Дал. Чарлі і шоколадна фабрика\d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5193987"/>
            <a:ext cx="1500198" cy="1097287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142852"/>
            <a:ext cx="3857652" cy="1000148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Comic Sans MS" pitchFamily="66" charset="0"/>
              </a:rPr>
              <a:t>Вікторина</a:t>
            </a: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643998" cy="5572164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 «Хатинка аж ніяк не була розрахована на стількох людей і жилося їм там страшенно незручно. Мала вона всього дві кімнатки. Узимку по підлозі цілісіньку ніч віяли крижані протяги».</a:t>
            </a:r>
            <a:endParaRPr lang="ru-RU" dirty="0" smtClean="0"/>
          </a:p>
          <a:p>
            <a:r>
              <a:rPr lang="uk-UA" dirty="0" smtClean="0"/>
              <a:t> «Світ ще не бачив такого дивовижного фантастичного неймовірного виробника шоколаду. Він просто Чарівник. Він робить з шоколадом усе-усе, що забажає».</a:t>
            </a:r>
            <a:endParaRPr lang="ru-RU" dirty="0" smtClean="0"/>
          </a:p>
          <a:p>
            <a:r>
              <a:rPr lang="uk-UA" dirty="0" smtClean="0"/>
              <a:t> «Йому дуже пощастило його захочуть узяти до себе усі баскетбольні команди світу».</a:t>
            </a:r>
            <a:endParaRPr lang="ru-RU" dirty="0" smtClean="0"/>
          </a:p>
          <a:p>
            <a:r>
              <a:rPr lang="uk-UA" dirty="0" smtClean="0"/>
              <a:t> «І лице, руки ноги шия – власне кажучи, все тіло, вся шкіра, а заодно й копиця кучерявого волосся стали сліпучо-фіолетово чорні – як чорничний сік.</a:t>
            </a:r>
            <a:endParaRPr lang="ru-RU" dirty="0" smtClean="0"/>
          </a:p>
          <a:p>
            <a:r>
              <a:rPr lang="uk-UA" dirty="0" smtClean="0"/>
              <a:t>«Річкові береги поросли мальовничими деревами й кущами – плакучими вербами, вільхами та високими купами рододендронів з рожевими, червоними й бузковими квітами».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87470">
            <a:off x="642910" y="142852"/>
            <a:ext cx="1419225" cy="942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20688">
            <a:off x="7500958" y="214290"/>
            <a:ext cx="1285875" cy="857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77772">
            <a:off x="7643834" y="5857892"/>
            <a:ext cx="1333500" cy="885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>
                <a:latin typeface="Comic Sans MS" pitchFamily="66" charset="0"/>
              </a:rPr>
              <a:t>С</a:t>
            </a:r>
            <a:r>
              <a:rPr lang="uk-UA" sz="3600" dirty="0" smtClean="0">
                <a:latin typeface="Comic Sans MS" pitchFamily="66" charset="0"/>
              </a:rPr>
              <a:t>ловничок</a:t>
            </a:r>
            <a:r>
              <a:rPr lang="ru-RU" sz="3600" dirty="0" smtClean="0">
                <a:latin typeface="Comic Sans MS" pitchFamily="66" charset="0"/>
              </a:rPr>
              <a:t/>
            </a:r>
            <a:br>
              <a:rPr lang="ru-RU" sz="3600" dirty="0" smtClean="0">
                <a:latin typeface="Comic Sans MS" pitchFamily="66" charset="0"/>
              </a:rPr>
            </a:b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3614750"/>
          </a:xfrm>
        </p:spPr>
        <p:txBody>
          <a:bodyPr/>
          <a:lstStyle/>
          <a:p>
            <a:r>
              <a:rPr lang="uk-UA" sz="4000" dirty="0" smtClean="0">
                <a:latin typeface="Comic Sans MS" pitchFamily="66" charset="0"/>
              </a:rPr>
              <a:t>Персонаж</a:t>
            </a:r>
            <a:r>
              <a:rPr lang="uk-UA" dirty="0" smtClean="0"/>
              <a:t> (лат. </a:t>
            </a:r>
            <a:r>
              <a:rPr lang="uk-UA" dirty="0" err="1" smtClean="0"/>
              <a:t>Persona</a:t>
            </a:r>
            <a:r>
              <a:rPr lang="uk-UA" dirty="0" smtClean="0"/>
              <a:t> – особа) літературний герой, зображений письменником у художньому творі; загальна назва дійової особи кожного літературного твору, або втілення загального в конкретному.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169" name="Picture 1" descr="C:\Documents and Settings\Admin.MICROSOF-EA64C3\Рабочий стол\201326121438419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286256"/>
            <a:ext cx="4381505" cy="2367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1990" cy="1143000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Comic Sans MS" pitchFamily="66" charset="0"/>
              </a:rPr>
              <a:t>Бесіда</a:t>
            </a: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Коли ми знайомимося з Чарлі?</a:t>
            </a:r>
            <a:endParaRPr lang="ru-RU" dirty="0" smtClean="0"/>
          </a:p>
          <a:p>
            <a:r>
              <a:rPr lang="uk-UA" dirty="0" smtClean="0"/>
              <a:t> Зайдіть і зачитайте опис хлопчика? В якій родині він живе?</a:t>
            </a:r>
            <a:endParaRPr lang="ru-RU" dirty="0" smtClean="0"/>
          </a:p>
          <a:p>
            <a:r>
              <a:rPr lang="uk-UA" dirty="0" smtClean="0"/>
              <a:t> </a:t>
            </a:r>
            <a:r>
              <a:rPr lang="uk-UA" dirty="0"/>
              <a:t>Яким було життя Чарлі в </a:t>
            </a:r>
            <a:r>
              <a:rPr lang="uk-UA" dirty="0" err="1"/>
              <a:t>сімї</a:t>
            </a:r>
            <a:r>
              <a:rPr lang="uk-UA" dirty="0" smtClean="0"/>
              <a:t>?</a:t>
            </a:r>
          </a:p>
          <a:p>
            <a:r>
              <a:rPr lang="uk-UA" dirty="0" smtClean="0"/>
              <a:t>Чи була у серці маленького хлопчика поселилася заздрість до інших дітей, яким жилося краще ніж йому. Як ви думаєте чому? 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6145" name="Picture 1" descr="C:\Documents and Settings\Admin.MICROSOF-EA64C3\Рабочий стол\565611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14290"/>
            <a:ext cx="4286260" cy="107156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43116"/>
            <a:ext cx="8229600" cy="4525963"/>
          </a:xfrm>
        </p:spPr>
        <p:txBody>
          <a:bodyPr/>
          <a:lstStyle/>
          <a:p>
            <a:r>
              <a:rPr lang="uk-UA" dirty="0" smtClean="0"/>
              <a:t>Понад усе на світі Чарлі любив шоколад. В яких саме випадках ми це бачимо?</a:t>
            </a:r>
            <a:endParaRPr lang="ru-RU" dirty="0" smtClean="0"/>
          </a:p>
          <a:p>
            <a:r>
              <a:rPr lang="uk-UA" dirty="0" smtClean="0"/>
              <a:t> Чи нарікав хлопчик на те, що після звільнення батька з роботи він голодував? Про які риси характеру це говорить?</a:t>
            </a:r>
            <a:endParaRPr lang="ru-RU" dirty="0" smtClean="0"/>
          </a:p>
          <a:p>
            <a:r>
              <a:rPr lang="uk-UA" dirty="0" smtClean="0"/>
              <a:t> Що можна сказати про дитину, яка ніколи не жаліється на обставини, а вірить у краще?</a:t>
            </a:r>
            <a:endParaRPr lang="ru-RU" dirty="0"/>
          </a:p>
        </p:txBody>
      </p:sp>
      <p:pic>
        <p:nvPicPr>
          <p:cNvPr id="4" name="Picture 3" descr="D:\РАБОТА\Світова літ. 5 кл\Сучасна література\Уроки 60-61. Р. Дал. Чарлі і шоколадна фабрика\Шоколад-анимашка\shokolad_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76661">
            <a:off x="285720" y="257180"/>
            <a:ext cx="3214710" cy="1806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dirty="0" smtClean="0">
                <a:latin typeface="Comic Sans MS" pitchFamily="66" charset="0"/>
              </a:rPr>
              <a:t>Стратегія «Займи позицію» (так чи ні)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2828931"/>
          </a:xfrm>
        </p:spPr>
        <p:txBody>
          <a:bodyPr/>
          <a:lstStyle/>
          <a:p>
            <a:r>
              <a:rPr lang="uk-UA" dirty="0" smtClean="0"/>
              <a:t>Запитання: Чарлі знаходить банкноту і купляє собі шоколад за 10 центів. Як ви вважаєте,чи мав він моральне право в той час,коли родина голодувала, купити шоколадку? Відповідь аргументуйте.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101" name="Picture 5" descr="C:\Documents and Settings\Admin.MICROSOF-EA64C3\Рабочий стол\25ec25f045c8441884ec28a8323c0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000504"/>
            <a:ext cx="79883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1142984"/>
            <a:ext cx="6472254" cy="868346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Comic Sans MS" pitchFamily="66" charset="0"/>
              </a:rPr>
              <a:t>Робота з текстом твору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43116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Як сприйняла родина звістку про Золотий квиток?</a:t>
            </a:r>
            <a:endParaRPr lang="ru-RU" dirty="0" smtClean="0"/>
          </a:p>
          <a:p>
            <a:r>
              <a:rPr lang="uk-UA" dirty="0" smtClean="0"/>
              <a:t> З ким іде хлопчик на фабрику? Чому саме з дідусем </a:t>
            </a:r>
            <a:r>
              <a:rPr lang="uk-UA" dirty="0" err="1" smtClean="0"/>
              <a:t>Джо</a:t>
            </a:r>
            <a:r>
              <a:rPr lang="uk-UA" dirty="0" smtClean="0"/>
              <a:t>?</a:t>
            </a:r>
            <a:endParaRPr lang="ru-RU" dirty="0" smtClean="0"/>
          </a:p>
          <a:p>
            <a:r>
              <a:rPr lang="uk-UA" dirty="0" smtClean="0"/>
              <a:t> Яке враження справив на Чарлі містер віллі </a:t>
            </a:r>
            <a:r>
              <a:rPr lang="uk-UA" dirty="0" err="1" smtClean="0"/>
              <a:t>Вонка</a:t>
            </a:r>
            <a:r>
              <a:rPr lang="uk-UA" dirty="0" smtClean="0"/>
              <a:t>?</a:t>
            </a:r>
            <a:endParaRPr lang="ru-RU" dirty="0" smtClean="0"/>
          </a:p>
          <a:p>
            <a:r>
              <a:rPr lang="uk-UA" dirty="0" smtClean="0"/>
              <a:t> Як поводився хлопчик на фабриці?</a:t>
            </a:r>
            <a:endParaRPr lang="ru-RU" dirty="0" smtClean="0"/>
          </a:p>
          <a:p>
            <a:r>
              <a:rPr lang="uk-UA" dirty="0" smtClean="0"/>
              <a:t>Пригадайте текст та перекажіть про це ланцюжками.</a:t>
            </a:r>
            <a:endParaRPr lang="ru-RU" dirty="0" smtClean="0"/>
          </a:p>
          <a:p>
            <a:r>
              <a:rPr lang="uk-UA" dirty="0" smtClean="0"/>
              <a:t>Чарлі </a:t>
            </a:r>
            <a:r>
              <a:rPr lang="uk-UA" dirty="0" err="1" smtClean="0"/>
              <a:t>Бакет</a:t>
            </a:r>
            <a:r>
              <a:rPr lang="uk-UA" dirty="0" smtClean="0"/>
              <a:t> стає спадкоємцем </a:t>
            </a:r>
            <a:r>
              <a:rPr lang="uk-UA" dirty="0" err="1" smtClean="0"/>
              <a:t>Вонка</a:t>
            </a:r>
            <a:r>
              <a:rPr lang="uk-UA" dirty="0" smtClean="0"/>
              <a:t>, що таке побачив шоколадник в цій дитині, що вирішив йому довірити свою справу?</a:t>
            </a:r>
            <a:endParaRPr lang="ru-RU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50023">
            <a:off x="785786" y="471174"/>
            <a:ext cx="2000264" cy="1329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Comic Sans MS" pitchFamily="66" charset="0"/>
              </a:rPr>
              <a:t>Літературний асоціативний диктант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1083547"/>
            <a:ext cx="842968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Запишіть у схему лише ті слова, які характеризують Чарлі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Бакета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428992" y="2857496"/>
            <a:ext cx="3000396" cy="192882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Comic Sans MS" pitchFamily="66" charset="0"/>
              </a:rPr>
              <a:t>Шоколад Чарлі</a:t>
            </a:r>
            <a:endParaRPr lang="ru-RU" sz="2400" dirty="0">
              <a:latin typeface="Comic Sans MS" pitchFamily="66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572264" y="3786190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>
            <a:off x="2285984" y="3786190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3"/>
          </p:cNvCxnSpPr>
          <p:nvPr/>
        </p:nvCxnSpPr>
        <p:spPr>
          <a:xfrm rot="5400000">
            <a:off x="3221704" y="4568264"/>
            <a:ext cx="711098" cy="5822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5" idx="5"/>
          </p:cNvCxnSpPr>
          <p:nvPr/>
        </p:nvCxnSpPr>
        <p:spPr>
          <a:xfrm rot="16200000" flipH="1">
            <a:off x="5997016" y="4496826"/>
            <a:ext cx="639660" cy="6537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4"/>
          </p:cNvCxnSpPr>
          <p:nvPr/>
        </p:nvCxnSpPr>
        <p:spPr>
          <a:xfrm rot="5400000">
            <a:off x="4500562" y="5214950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1"/>
          </p:cNvCxnSpPr>
          <p:nvPr/>
        </p:nvCxnSpPr>
        <p:spPr>
          <a:xfrm rot="16200000" flipV="1">
            <a:off x="3221704" y="2493280"/>
            <a:ext cx="711098" cy="5822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5" idx="0"/>
          </p:cNvCxnSpPr>
          <p:nvPr/>
        </p:nvCxnSpPr>
        <p:spPr>
          <a:xfrm rot="5400000" flipH="1" flipV="1">
            <a:off x="4607719" y="2536025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5" idx="7"/>
          </p:cNvCxnSpPr>
          <p:nvPr/>
        </p:nvCxnSpPr>
        <p:spPr>
          <a:xfrm rot="5400000" flipH="1" flipV="1">
            <a:off x="5997016" y="2564718"/>
            <a:ext cx="568222" cy="5822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050" name="Picture 2" descr="C:\Documents and Settings\Admin.MICROSOF-EA64C3\Рабочий стол\933befa787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71942"/>
            <a:ext cx="2390123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 smtClean="0">
                <a:latin typeface="Comic Sans MS" pitchFamily="66" charset="0"/>
              </a:rPr>
              <a:t>Стратегія «Анкета головного героя</a:t>
            </a:r>
            <a:r>
              <a:rPr lang="uk-UA" sz="2800" dirty="0" smtClean="0">
                <a:latin typeface="Comic Sans MS" pitchFamily="66" charset="0"/>
              </a:rPr>
              <a:t>» (самостійна робота)</a:t>
            </a:r>
            <a:r>
              <a:rPr lang="ru-RU" sz="2800" dirty="0" smtClean="0">
                <a:latin typeface="Comic Sans MS" pitchFamily="66" charset="0"/>
              </a:rPr>
              <a:t/>
            </a:r>
            <a:br>
              <a:rPr lang="ru-RU" sz="2800" dirty="0" smtClean="0">
                <a:latin typeface="Comic Sans MS" pitchFamily="66" charset="0"/>
              </a:rPr>
            </a:br>
            <a:endParaRPr lang="ru-RU" sz="28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543692" cy="4972072"/>
          </a:xfrm>
        </p:spPr>
        <p:txBody>
          <a:bodyPr>
            <a:normAutofit lnSpcReduction="10000"/>
          </a:bodyPr>
          <a:lstStyle/>
          <a:p>
            <a:r>
              <a:rPr lang="uk-UA" dirty="0" err="1" smtClean="0"/>
              <a:t>Імя</a:t>
            </a:r>
            <a:r>
              <a:rPr lang="uk-UA" dirty="0" smtClean="0"/>
              <a:t>:</a:t>
            </a:r>
            <a:endParaRPr lang="ru-RU" dirty="0" smtClean="0"/>
          </a:p>
          <a:p>
            <a:r>
              <a:rPr lang="uk-UA" dirty="0" smtClean="0"/>
              <a:t>Вік</a:t>
            </a:r>
            <a:endParaRPr lang="ru-RU" dirty="0" smtClean="0"/>
          </a:p>
          <a:p>
            <a:r>
              <a:rPr lang="uk-UA" dirty="0" smtClean="0"/>
              <a:t>Де проживає:</a:t>
            </a:r>
            <a:endParaRPr lang="ru-RU" dirty="0" smtClean="0"/>
          </a:p>
          <a:p>
            <a:r>
              <a:rPr lang="uk-UA" dirty="0" err="1" smtClean="0"/>
              <a:t>Сімя</a:t>
            </a:r>
            <a:r>
              <a:rPr lang="uk-UA" dirty="0" smtClean="0"/>
              <a:t>:</a:t>
            </a:r>
            <a:endParaRPr lang="ru-RU" dirty="0" smtClean="0"/>
          </a:p>
          <a:p>
            <a:r>
              <a:rPr lang="uk-UA" dirty="0" smtClean="0"/>
              <a:t>Де навчається:</a:t>
            </a:r>
            <a:endParaRPr lang="ru-RU" dirty="0" smtClean="0"/>
          </a:p>
          <a:p>
            <a:r>
              <a:rPr lang="uk-UA" dirty="0" smtClean="0"/>
              <a:t>Чи має друзів:</a:t>
            </a:r>
            <a:endParaRPr lang="ru-RU" dirty="0" smtClean="0"/>
          </a:p>
          <a:p>
            <a:r>
              <a:rPr lang="uk-UA" dirty="0" smtClean="0"/>
              <a:t>Риси характеру:</a:t>
            </a:r>
            <a:endParaRPr lang="ru-RU" dirty="0" smtClean="0"/>
          </a:p>
          <a:p>
            <a:r>
              <a:rPr lang="uk-UA" dirty="0" smtClean="0"/>
              <a:t>Вподобання:</a:t>
            </a:r>
            <a:endParaRPr lang="ru-RU" dirty="0" smtClean="0"/>
          </a:p>
          <a:p>
            <a:r>
              <a:rPr lang="uk-UA" dirty="0" smtClean="0"/>
              <a:t>Ставлення до інших персонажів: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C:\Documents and Settings\Admin.MICROSOF-EA64C3\Рабочий стол\chocolate_facto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82314">
            <a:off x="4463294" y="1736868"/>
            <a:ext cx="4159032" cy="312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549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Вікторина</vt:lpstr>
      <vt:lpstr>Словничок </vt:lpstr>
      <vt:lpstr>Бесіда</vt:lpstr>
      <vt:lpstr>Слайд 5</vt:lpstr>
      <vt:lpstr>Стратегія «Займи позицію» (так чи ні) </vt:lpstr>
      <vt:lpstr>Робота з текстом твору</vt:lpstr>
      <vt:lpstr>Літературний асоціативний диктант</vt:lpstr>
      <vt:lpstr>Стратегія «Анкета головного героя» (самостійна робота) </vt:lpstr>
      <vt:lpstr> </vt:lpstr>
      <vt:lpstr>Стратегія «Віднови правильну послідовність» </vt:lpstr>
      <vt:lpstr>Домашнє завдання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Чотирнадцяте квітня Класна робота</dc:title>
  <dc:creator>Admin</dc:creator>
  <cp:lastModifiedBy>User</cp:lastModifiedBy>
  <cp:revision>20</cp:revision>
  <dcterms:created xsi:type="dcterms:W3CDTF">2015-04-13T12:41:01Z</dcterms:created>
  <dcterms:modified xsi:type="dcterms:W3CDTF">2018-08-10T07:08:10Z</dcterms:modified>
</cp:coreProperties>
</file>