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p:cViewPr varScale="1">
        <p:scale>
          <a:sx n="138" d="100"/>
          <a:sy n="138" d="100"/>
        </p:scale>
        <p:origin x="88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resgen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resgen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resgen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presgen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resgen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presgen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resgen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resgen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resgen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presgen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resgen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presgen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resgen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presgen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resgen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presgen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resgen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presgen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resgen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presgen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resgen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presgen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ctrTitle"/>
          </p:nvPr>
        </p:nvSpPr>
        <p:spPr>
          <a:xfrm>
            <a:off x="2971799" y="1473200"/>
            <a:ext cx="5398295" cy="1816098"/>
          </a:xfrm>
        </p:spPr>
        <p:txBody>
          <a:bodyPr anchor="b">
            <a:normAutofit/>
          </a:bodyPr>
          <a:lstStyle>
            <a:lvl1pPr algn="r">
              <a:defRPr sz="3600">
                <a:effectLst/>
              </a:defRPr>
            </a:lvl1pPr>
          </a:lstStyle>
          <a:p>
            <a:r>
              <a:rPr lang="en-GB"/>
              <a:t>Click to edit Master title style</a:t>
            </a:r>
            <a:endParaRPr lang="en-US" dirty="0"/>
          </a:p>
        </p:txBody>
      </p:sp>
      <p:sp>
        <p:nvSpPr>
          <p:cNvPr id="3" name="Subtitle 2"/>
          <p:cNvSpPr>
            <a:spLocks noGrp="1"/>
          </p:cNvSpPr>
          <p:nvPr>
            <p:ph type="subTitle" idx="1"/>
          </p:nvPr>
        </p:nvSpPr>
        <p:spPr>
          <a:xfrm>
            <a:off x="2971799" y="3289300"/>
            <a:ext cx="5398295" cy="1054100"/>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6699419" y="4402932"/>
            <a:ext cx="1200150" cy="283369"/>
          </a:xfrm>
        </p:spPr>
        <p:txBody>
          <a:bodyPr/>
          <a:lstStyle/>
          <a:p>
            <a:fld id="{9AB3A824-1A51-4B26-AD58-A6D8E14F6C04}" type="datetimeFigureOut">
              <a:rPr lang="en-US" smtClean="0"/>
              <a:t>1/18/23</a:t>
            </a:fld>
            <a:endParaRPr lang="en-US" dirty="0"/>
          </a:p>
        </p:txBody>
      </p:sp>
      <p:sp>
        <p:nvSpPr>
          <p:cNvPr id="5" name="Footer Placeholder 4"/>
          <p:cNvSpPr>
            <a:spLocks noGrp="1"/>
          </p:cNvSpPr>
          <p:nvPr>
            <p:ph type="ftr" sz="quarter" idx="11"/>
          </p:nvPr>
        </p:nvSpPr>
        <p:spPr>
          <a:xfrm>
            <a:off x="2971799" y="4402932"/>
            <a:ext cx="3670469" cy="283369"/>
          </a:xfrm>
        </p:spPr>
        <p:txBody>
          <a:bodyPr/>
          <a:lstStyle/>
          <a:p>
            <a:r>
              <a:rPr lang="en-US"/>
              <a:t>
              </a:t>
            </a:r>
            <a:endParaRPr lang="en-US" dirty="0"/>
          </a:p>
        </p:txBody>
      </p:sp>
      <p:sp>
        <p:nvSpPr>
          <p:cNvPr id="6" name="Slide Number Placeholder 5"/>
          <p:cNvSpPr>
            <a:spLocks noGrp="1"/>
          </p:cNvSpPr>
          <p:nvPr>
            <p:ph type="sldNum" sz="quarter" idx="12"/>
          </p:nvPr>
        </p:nvSpPr>
        <p:spPr>
          <a:xfrm>
            <a:off x="7956719" y="4402932"/>
            <a:ext cx="413375" cy="283369"/>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55241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3549649"/>
            <a:ext cx="7598570" cy="425054"/>
          </a:xfrm>
        </p:spPr>
        <p:txBody>
          <a:bodyPr anchor="b">
            <a:normAutofit/>
          </a:bodyPr>
          <a:lstStyle>
            <a:lvl1pPr algn="l">
              <a:defRPr sz="18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028701" y="699084"/>
            <a:ext cx="6569870" cy="2373732"/>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GB"/>
              <a:t>Click icon to add picture</a:t>
            </a:r>
            <a:endParaRPr lang="en-US" dirty="0"/>
          </a:p>
        </p:txBody>
      </p:sp>
      <p:sp>
        <p:nvSpPr>
          <p:cNvPr id="4" name="Text Placeholder 3"/>
          <p:cNvSpPr>
            <a:spLocks noGrp="1"/>
          </p:cNvSpPr>
          <p:nvPr>
            <p:ph type="body" sz="half" idx="2"/>
          </p:nvPr>
        </p:nvSpPr>
        <p:spPr>
          <a:xfrm>
            <a:off x="514351" y="3974702"/>
            <a:ext cx="7598570" cy="37028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3CBC1C18-307B-4F68-A007-B5B542270E8D}" type="datetimeFigureOut">
              <a:rPr lang="en-US" smtClean="0"/>
              <a:t>1/18/23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773747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343149"/>
          </a:xfrm>
        </p:spPr>
        <p:txBody>
          <a:bodyPr anchor="ctr">
            <a:normAutofit/>
          </a:bodyPr>
          <a:lstStyle>
            <a:lvl1pPr algn="l">
              <a:defRPr sz="2400" b="0" cap="none"/>
            </a:lvl1pPr>
          </a:lstStyle>
          <a:p>
            <a:r>
              <a:rPr lang="en-GB"/>
              <a:t>Click to edit Master title style</a:t>
            </a:r>
            <a:endParaRPr lang="en-US" dirty="0"/>
          </a:p>
        </p:txBody>
      </p:sp>
      <p:sp>
        <p:nvSpPr>
          <p:cNvPr id="3" name="Text Placeholder 2"/>
          <p:cNvSpPr>
            <a:spLocks noGrp="1"/>
          </p:cNvSpPr>
          <p:nvPr>
            <p:ph type="body" idx="1"/>
          </p:nvPr>
        </p:nvSpPr>
        <p:spPr>
          <a:xfrm>
            <a:off x="514350" y="3257550"/>
            <a:ext cx="7598571"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580387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3" name="TextBox 12"/>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823406" y="2514600"/>
            <a:ext cx="7004388"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GB"/>
              <a:t>Click to edit Master text styles</a:t>
            </a:r>
          </a:p>
        </p:txBody>
      </p:sp>
      <p:sp>
        <p:nvSpPr>
          <p:cNvPr id="3" name="Text Placeholder 2"/>
          <p:cNvSpPr>
            <a:spLocks noGrp="1"/>
          </p:cNvSpPr>
          <p:nvPr>
            <p:ph type="body" idx="1"/>
          </p:nvPr>
        </p:nvSpPr>
        <p:spPr>
          <a:xfrm>
            <a:off x="515599" y="3257550"/>
            <a:ext cx="7614275"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868914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2" y="2481436"/>
            <a:ext cx="7598569" cy="1101600"/>
          </a:xfrm>
        </p:spPr>
        <p:txBody>
          <a:bodyPr anchor="b">
            <a:normAutofit/>
          </a:bodyPr>
          <a:lstStyle>
            <a:lvl1pPr algn="l">
              <a:defRPr sz="2400" b="0" cap="none"/>
            </a:lvl1pPr>
          </a:lstStyle>
          <a:p>
            <a:r>
              <a:rPr lang="en-GB"/>
              <a:t>Click to edit Master title style</a:t>
            </a:r>
            <a:endParaRPr lang="en-US" dirty="0"/>
          </a:p>
        </p:txBody>
      </p:sp>
      <p:sp>
        <p:nvSpPr>
          <p:cNvPr id="3" name="Text Placeholder 2"/>
          <p:cNvSpPr>
            <a:spLocks noGrp="1"/>
          </p:cNvSpPr>
          <p:nvPr>
            <p:ph type="body" idx="1"/>
          </p:nvPr>
        </p:nvSpPr>
        <p:spPr>
          <a:xfrm>
            <a:off x="514351" y="3583036"/>
            <a:ext cx="7598570" cy="6453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516513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3" name="TextBox 12"/>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514350" y="2914650"/>
            <a:ext cx="7601577" cy="66675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514349" y="3581400"/>
            <a:ext cx="7601577" cy="762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37557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057399"/>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10" name="Text Placeholder 9"/>
          <p:cNvSpPr>
            <a:spLocks noGrp="1"/>
          </p:cNvSpPr>
          <p:nvPr>
            <p:ph type="body" sz="quarter" idx="13"/>
          </p:nvPr>
        </p:nvSpPr>
        <p:spPr>
          <a:xfrm>
            <a:off x="514351" y="2628900"/>
            <a:ext cx="7598571" cy="62865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514350" y="3257550"/>
            <a:ext cx="7598571" cy="108585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754277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8" name="Title 1"/>
          <p:cNvSpPr>
            <a:spLocks noGrp="1"/>
          </p:cNvSpPr>
          <p:nvPr>
            <p:ph type="title"/>
          </p:nvPr>
        </p:nvSpPr>
        <p:spPr>
          <a:xfrm>
            <a:off x="514351" y="457201"/>
            <a:ext cx="7598569" cy="1092200"/>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409923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Vertical Title 1"/>
          <p:cNvSpPr>
            <a:spLocks noGrp="1"/>
          </p:cNvSpPr>
          <p:nvPr>
            <p:ph type="title" orient="vert"/>
          </p:nvPr>
        </p:nvSpPr>
        <p:spPr>
          <a:xfrm>
            <a:off x="6494006" y="457200"/>
            <a:ext cx="1618914" cy="38862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514350" y="457200"/>
            <a:ext cx="5874087" cy="388620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139842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993135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3687435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2481436"/>
            <a:ext cx="7598570" cy="1101600"/>
          </a:xfrm>
        </p:spPr>
        <p:txBody>
          <a:bodyPr anchor="b"/>
          <a:lstStyle>
            <a:lvl1pPr algn="l">
              <a:defRPr sz="3000" b="0" cap="all"/>
            </a:lvl1pPr>
          </a:lstStyle>
          <a:p>
            <a:r>
              <a:rPr lang="en-GB"/>
              <a:t>Click to edit Master title style</a:t>
            </a:r>
            <a:endParaRPr lang="en-US" dirty="0"/>
          </a:p>
        </p:txBody>
      </p:sp>
      <p:sp>
        <p:nvSpPr>
          <p:cNvPr id="3" name="Text Placeholder 2"/>
          <p:cNvSpPr>
            <a:spLocks noGrp="1"/>
          </p:cNvSpPr>
          <p:nvPr>
            <p:ph type="body" idx="1"/>
          </p:nvPr>
        </p:nvSpPr>
        <p:spPr>
          <a:xfrm>
            <a:off x="514349" y="3583036"/>
            <a:ext cx="7598571" cy="6453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1/18/23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816179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514351" y="1606550"/>
            <a:ext cx="3746501" cy="2736851"/>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366421" y="1606551"/>
            <a:ext cx="3746499" cy="273685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1/18/23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478407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730252" y="1663700"/>
            <a:ext cx="3531791"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514351" y="2152651"/>
            <a:ext cx="3747692" cy="219074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572003" y="1670050"/>
            <a:ext cx="3542110"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367612" y="2152651"/>
            <a:ext cx="3746501" cy="219074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1/18/23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654959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1/18/23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373238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Date Placeholder 1"/>
          <p:cNvSpPr>
            <a:spLocks noGrp="1"/>
          </p:cNvSpPr>
          <p:nvPr>
            <p:ph type="dt" sz="half" idx="10"/>
          </p:nvPr>
        </p:nvSpPr>
        <p:spPr/>
        <p:txBody>
          <a:bodyPr/>
          <a:lstStyle/>
          <a:p>
            <a:fld id="{921D9284-D300-4297-87F7-E791DCC15DB1}" type="datetimeFigureOut">
              <a:rPr lang="en-US" smtClean="0"/>
              <a:t>1/18/23</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840486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555750"/>
            <a:ext cx="2760664" cy="1028700"/>
          </a:xfrm>
        </p:spPr>
        <p:txBody>
          <a:bodyPr anchor="b">
            <a:normAutofit/>
          </a:bodyPr>
          <a:lstStyle>
            <a:lvl1pPr algn="l">
              <a:defRPr sz="1800" b="0"/>
            </a:lvl1pPr>
          </a:lstStyle>
          <a:p>
            <a:r>
              <a:rPr lang="en-GB"/>
              <a:t>Click to edit Master title style</a:t>
            </a:r>
            <a:endParaRPr lang="en-US" dirty="0"/>
          </a:p>
        </p:txBody>
      </p:sp>
      <p:sp>
        <p:nvSpPr>
          <p:cNvPr id="3" name="Content Placeholder 2"/>
          <p:cNvSpPr>
            <a:spLocks noGrp="1"/>
          </p:cNvSpPr>
          <p:nvPr>
            <p:ph idx="1"/>
          </p:nvPr>
        </p:nvSpPr>
        <p:spPr>
          <a:xfrm>
            <a:off x="3486151" y="457201"/>
            <a:ext cx="4626770" cy="38862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14350" y="2584450"/>
            <a:ext cx="2760664" cy="13716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1/18/23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252201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200150"/>
            <a:ext cx="4623490" cy="1028700"/>
          </a:xfrm>
        </p:spPr>
        <p:txBody>
          <a:bodyPr anchor="b">
            <a:normAutofit/>
          </a:bodyPr>
          <a:lstStyle>
            <a:lvl1pPr algn="l">
              <a:defRPr sz="2100" b="0"/>
            </a:lvl1pPr>
          </a:lstStyle>
          <a:p>
            <a:r>
              <a:rPr lang="en-GB"/>
              <a:t>Click to edit Master title style</a:t>
            </a:r>
            <a:endParaRPr lang="en-US" dirty="0"/>
          </a:p>
        </p:txBody>
      </p:sp>
      <p:sp>
        <p:nvSpPr>
          <p:cNvPr id="14" name="Picture Placeholder 2"/>
          <p:cNvSpPr>
            <a:spLocks noGrp="1" noChangeAspect="1"/>
          </p:cNvSpPr>
          <p:nvPr>
            <p:ph type="pic" idx="1"/>
          </p:nvPr>
        </p:nvSpPr>
        <p:spPr>
          <a:xfrm>
            <a:off x="5652190" y="685800"/>
            <a:ext cx="2460731" cy="3429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GB"/>
              <a:t>Click icon to add picture</a:t>
            </a:r>
            <a:endParaRPr lang="en-US" dirty="0"/>
          </a:p>
        </p:txBody>
      </p:sp>
      <p:sp>
        <p:nvSpPr>
          <p:cNvPr id="4" name="Text Placeholder 3"/>
          <p:cNvSpPr>
            <a:spLocks noGrp="1"/>
          </p:cNvSpPr>
          <p:nvPr>
            <p:ph type="body" sz="half" idx="2"/>
          </p:nvPr>
        </p:nvSpPr>
        <p:spPr>
          <a:xfrm>
            <a:off x="514350" y="2228850"/>
            <a:ext cx="4623490" cy="13716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1/18/23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5270237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457201"/>
            <a:ext cx="7598569" cy="1092200"/>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4351" y="1606551"/>
            <a:ext cx="7598569" cy="2736850"/>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442245" y="4402932"/>
            <a:ext cx="1200150"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3CBC1C18-307B-4F68-A007-B5B542270E8D}" type="datetimeFigureOut">
              <a:rPr lang="en-US" smtClean="0"/>
              <a:t>1/18/23</a:t>
            </a:fld>
            <a:endParaRPr lang="en-US" dirty="0"/>
          </a:p>
        </p:txBody>
      </p:sp>
      <p:sp>
        <p:nvSpPr>
          <p:cNvPr id="5" name="Footer Placeholder 4"/>
          <p:cNvSpPr>
            <a:spLocks noGrp="1"/>
          </p:cNvSpPr>
          <p:nvPr>
            <p:ph type="ftr" sz="quarter" idx="3"/>
          </p:nvPr>
        </p:nvSpPr>
        <p:spPr>
          <a:xfrm>
            <a:off x="514351" y="4402932"/>
            <a:ext cx="5870744" cy="283369"/>
          </a:xfrm>
          <a:prstGeom prst="rect">
            <a:avLst/>
          </a:prstGeom>
        </p:spPr>
        <p:txBody>
          <a:bodyPr vert="horz" lIns="91440" tIns="45720" rIns="91440" bIns="45720" rtlCol="0" anchor="ctr"/>
          <a:lstStyle>
            <a:lvl1pPr algn="l">
              <a:defRPr sz="750" b="0" i="0">
                <a:solidFill>
                  <a:schemeClr val="tx1"/>
                </a:solidFill>
                <a:effectLst/>
                <a:latin typeface="+mn-lt"/>
              </a:defRPr>
            </a:lvl1pPr>
          </a:lstStyle>
          <a:p>
            <a:r>
              <a:rPr lang="en-US"/>
              <a:t>
              </a:t>
            </a:r>
            <a:endParaRPr lang="en-US" dirty="0"/>
          </a:p>
        </p:txBody>
      </p:sp>
      <p:sp>
        <p:nvSpPr>
          <p:cNvPr id="6" name="Slide Number Placeholder 5"/>
          <p:cNvSpPr>
            <a:spLocks noGrp="1"/>
          </p:cNvSpPr>
          <p:nvPr>
            <p:ph type="sldNum" sz="quarter" idx="4"/>
          </p:nvPr>
        </p:nvSpPr>
        <p:spPr>
          <a:xfrm>
            <a:off x="7699546" y="4402932"/>
            <a:ext cx="413375"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58141911"/>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uk"/>
              <a:t>Фауна Австралії</a:t>
            </a:r>
            <a:endParaRPr/>
          </a:p>
        </p:txBody>
      </p:sp>
      <p:sp>
        <p:nvSpPr>
          <p:cNvPr id="55" name="Google Shape;55;p13"/>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Безхребетні</a:t>
            </a:r>
            <a:endParaRPr/>
          </a:p>
        </p:txBody>
      </p:sp>
      <p:sp>
        <p:nvSpPr>
          <p:cNvPr id="125" name="Google Shape;125;p22"/>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З приблизно 200 000 видів тварин в Австралії близько 96% є безхребетними. Хоча повний обсяг різноманітності безхребетних невідомий, 90% комах і молюсків вважаються ендемічними. Безхребетні займають багато екологічних ніш і відіграють важливу роль у всіх екосистемах як розкладачі, запилювачі та джерела їжі. Найбільшою групою безхребетних є комахи, що становлять 75% відомих видів тварин Австралії.</a:t>
            </a:r>
            <a:endParaRPr/>
          </a:p>
        </p:txBody>
      </p:sp>
      <p:sp>
        <p:nvSpPr>
          <p:cNvPr id="126" name="Google Shape;126;p22"/>
          <p:cNvSpPr txBox="1">
            <a:spLocks noGrp="1"/>
          </p:cNvSpPr>
          <p:nvPr>
            <p:ph type="body" idx="2"/>
          </p:nvPr>
        </p:nvSpPr>
        <p:spPr>
          <a:xfrm>
            <a:off x="4832400" y="3776613"/>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Існує 1275 описаних видів і підвидів мурах з Австралії. Ці зелені мурахи (Oecophylla smaragdina) зустрічаються в тропічній Австралії і будують гнізда на листі.</a:t>
            </a:r>
            <a:endParaRPr/>
          </a:p>
        </p:txBody>
      </p:sp>
      <p:pic>
        <p:nvPicPr>
          <p:cNvPr id="127" name="Google Shape;127;p22"/>
          <p:cNvPicPr preferRelativeResize="0"/>
          <p:nvPr/>
        </p:nvPicPr>
        <p:blipFill>
          <a:blip r:embed="rId3">
            <a:alphaModFix/>
          </a:blip>
          <a:stretch>
            <a:fillRect/>
          </a:stretch>
        </p:blipFill>
        <p:spPr>
          <a:xfrm>
            <a:off x="4831320" y="766763"/>
            <a:ext cx="3989860" cy="300037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Інвазивні види</a:t>
            </a:r>
            <a:endParaRPr/>
          </a:p>
        </p:txBody>
      </p:sp>
      <p:sp>
        <p:nvSpPr>
          <p:cNvPr id="133" name="Google Shape;133;p23"/>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Інтродукція екзотичної фауни в Австралії задумом, випадковістю та природними процесами призвела до значної кількості інвазивних, диких видів і видів шкідників, які процвітали та зараз негативно впливають на навколишнє середовище. Інтродуковані організми впливають на навколишнє середовище кількома способами. Кролики роблять землю економічно марною, поїдаючи все. Руді лисиці вражають місцеву ендемічну фауну шляхом хижацтва, а очеретяна жаба отруює хижаків, поїдаючись.</a:t>
            </a:r>
            <a:endParaRPr/>
          </a:p>
        </p:txBody>
      </p:sp>
      <p:sp>
        <p:nvSpPr>
          <p:cNvPr id="134" name="Google Shape;134;p23"/>
          <p:cNvSpPr txBox="1">
            <a:spLocks noGrp="1"/>
          </p:cNvSpPr>
          <p:nvPr>
            <p:ph type="body" idx="2"/>
          </p:nvPr>
        </p:nvSpPr>
        <p:spPr>
          <a:xfrm>
            <a:off x="4832400" y="4141593"/>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Отруйна жаба очеретяна</a:t>
            </a:r>
            <a:endParaRPr/>
          </a:p>
        </p:txBody>
      </p:sp>
      <p:pic>
        <p:nvPicPr>
          <p:cNvPr id="135" name="Google Shape;135;p23"/>
          <p:cNvPicPr preferRelativeResize="0"/>
          <p:nvPr/>
        </p:nvPicPr>
        <p:blipFill>
          <a:blip r:embed="rId3">
            <a:alphaModFix/>
          </a:blip>
          <a:stretch>
            <a:fillRect/>
          </a:stretch>
        </p:blipFill>
        <p:spPr>
          <a:xfrm>
            <a:off x="4752109" y="656875"/>
            <a:ext cx="4000500" cy="32709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Вплив людини та збереження</a:t>
            </a:r>
            <a:endParaRPr/>
          </a:p>
        </p:txBody>
      </p:sp>
      <p:sp>
        <p:nvSpPr>
          <p:cNvPr id="141" name="Google Shape;141;p24"/>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Щонайменше 40 000 років фауна Австралії відігравала невід’ємну роль у традиційному способі життя корінних австралійців, які покладалися на багато видів як джерело їжі та шкіри. Серед хребетних тварин, яких зазвичай виловлювали, були макроподи, опосуми, тюлені, риба та короткохвостий буревісник, найбільш широко відомий як баранячий птах. Безхребетні тварини, які використовувалися як їжа, включали комах, таких як моль богонг, і личинки, які разом називаються личинки і молюски.</a:t>
            </a:r>
            <a:endParaRPr/>
          </a:p>
        </p:txBody>
      </p:sp>
      <p:sp>
        <p:nvSpPr>
          <p:cNvPr id="142" name="Google Shape;142;p24"/>
          <p:cNvSpPr txBox="1">
            <a:spLocks noGrp="1"/>
          </p:cNvSpPr>
          <p:nvPr>
            <p:ph type="body" idx="2"/>
          </p:nvPr>
        </p:nvSpPr>
        <p:spPr>
          <a:xfrm>
            <a:off x="4832400" y="4152850"/>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Сіра акула-нянька знаходиться під загрозою зникнення на східному узбережжі Австралії.</a:t>
            </a:r>
            <a:endParaRPr/>
          </a:p>
        </p:txBody>
      </p:sp>
      <p:pic>
        <p:nvPicPr>
          <p:cNvPr id="143" name="Google Shape;143;p24"/>
          <p:cNvPicPr preferRelativeResize="0"/>
          <p:nvPr/>
        </p:nvPicPr>
        <p:blipFill>
          <a:blip r:embed="rId3">
            <a:alphaModFix/>
          </a:blip>
          <a:stretch>
            <a:fillRect/>
          </a:stretch>
        </p:blipFill>
        <p:spPr>
          <a:xfrm>
            <a:off x="4826000" y="1143000"/>
            <a:ext cx="4000500" cy="30003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Безкоштовна заставка для ютуб: &quot;Дякую за перегляд!&quot; - YouTube">
            <a:extLst>
              <a:ext uri="{FF2B5EF4-FFF2-40B4-BE49-F238E27FC236}">
                <a16:creationId xmlns:a16="http://schemas.microsoft.com/office/drawing/2014/main" id="{BB634EB6-E433-D0F2-F677-EA5E1BA06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85712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Фауна Австралії</a:t>
            </a:r>
            <a:endParaRPr/>
          </a:p>
        </p:txBody>
      </p:sp>
      <p:sp>
        <p:nvSpPr>
          <p:cNvPr id="61" name="Google Shape;61;p14"/>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Тваринний світ Австралії складається з величезної різноманітності тварин; близько 46% птахів, 69% ссавців, 94% земноводних і 93% рептилій, що населяють континент, є ендеміками. Цей високий рівень ендемізму можна пояснити довгою географічною ізоляцією континенту, тектонічною стабільністю та впливом унікальної моделі зміни клімату на ґрунт і флору протягом геологічного часу. Унікальною особливістю фауни Австралії є відносна нечисленність місцевих плацентарних ссавців.</a:t>
            </a:r>
            <a:endParaRPr/>
          </a:p>
        </p:txBody>
      </p:sp>
      <p:sp>
        <p:nvSpPr>
          <p:cNvPr id="62" name="Google Shape;62;p14"/>
          <p:cNvSpPr txBox="1">
            <a:spLocks noGrp="1"/>
          </p:cNvSpPr>
          <p:nvPr>
            <p:ph type="body" idx="2"/>
          </p:nvPr>
        </p:nvSpPr>
        <p:spPr>
          <a:xfrm>
            <a:off x="4832400" y="4005213"/>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Ендемізм</a:t>
            </a:r>
            <a:endParaRPr/>
          </a:p>
        </p:txBody>
      </p:sp>
      <p:pic>
        <p:nvPicPr>
          <p:cNvPr id="63" name="Google Shape;63;p14"/>
          <p:cNvPicPr preferRelativeResize="0"/>
          <p:nvPr/>
        </p:nvPicPr>
        <p:blipFill>
          <a:blip r:embed="rId3">
            <a:alphaModFix/>
          </a:blip>
          <a:stretch>
            <a:fillRect/>
          </a:stretch>
        </p:blipFill>
        <p:spPr>
          <a:xfrm>
            <a:off x="4826000" y="995363"/>
            <a:ext cx="4000500" cy="30003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Походження та історія</a:t>
            </a:r>
            <a:endParaRPr/>
          </a:p>
        </p:txBody>
      </p:sp>
      <p:sp>
        <p:nvSpPr>
          <p:cNvPr id="69" name="Google Shape;69;p15"/>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Як геологічні, так і кліматичні явища допомогли зробити фауну Австралії унікальною. Колись Австралія була частиною південного суперконтиненту Гондвана, який також включав Південну Америку, Африку, Індію та Антарктиду. Гондвана почала розпадатися 140 мільйонів років тому (MYA); 50 млн років тому Австралія відокремилася від Антарктиди і була відносно ізольованою до зіткнення Індо-Австралійської плити з Азією в епоху міоцену 5,3 млн років тому.</a:t>
            </a:r>
            <a:endParaRPr/>
          </a:p>
        </p:txBody>
      </p:sp>
      <p:sp>
        <p:nvSpPr>
          <p:cNvPr id="70" name="Google Shape;70;p15"/>
          <p:cNvSpPr txBox="1">
            <a:spLocks noGrp="1"/>
          </p:cNvSpPr>
          <p:nvPr>
            <p:ph type="body" idx="2"/>
          </p:nvPr>
        </p:nvSpPr>
        <p:spPr>
          <a:xfrm>
            <a:off x="4832400" y="4147222"/>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Докази свідчать про те, що Австралія була частиною суперконтиненту Гондвана</a:t>
            </a:r>
            <a:endParaRPr/>
          </a:p>
        </p:txBody>
      </p:sp>
      <p:pic>
        <p:nvPicPr>
          <p:cNvPr id="71" name="Google Shape;71;p15"/>
          <p:cNvPicPr preferRelativeResize="0"/>
          <p:nvPr/>
        </p:nvPicPr>
        <p:blipFill>
          <a:blip r:embed="rId3">
            <a:alphaModFix/>
          </a:blip>
          <a:stretch>
            <a:fillRect/>
          </a:stretch>
        </p:blipFill>
        <p:spPr>
          <a:xfrm>
            <a:off x="4826000" y="703135"/>
            <a:ext cx="4000500" cy="3432429"/>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dirty="0"/>
              <a:t>Ссавці</a:t>
            </a:r>
            <a:endParaRPr dirty="0"/>
          </a:p>
        </p:txBody>
      </p:sp>
      <p:sp>
        <p:nvSpPr>
          <p:cNvPr id="77" name="Google Shape;77;p16"/>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dirty="0"/>
              <a:t>Австралія має багату історію викопних решток ссавців, а також різноманітні існуючі види ссавців, серед яких переважають сумчасті, однак наразі існують обмежені таксономічні дослідження ссавців Австралії. Запис скам’янілостей показує, що однопрохідні були присутні в Австралії з ранньої крейди 145–99 млн років тому, а сумчасті та плацентарні ссавці датуються еоценом 56–34 млн років тому, коли сучасні ссавці вперше з’явилися в літописі скам’янілостей.</a:t>
            </a:r>
            <a:endParaRPr dirty="0"/>
          </a:p>
        </p:txBody>
      </p:sp>
      <p:sp>
        <p:nvSpPr>
          <p:cNvPr id="78" name="Google Shape;78;p16"/>
          <p:cNvSpPr txBox="1">
            <a:spLocks noGrp="1"/>
          </p:cNvSpPr>
          <p:nvPr>
            <p:ph type="body" idx="2"/>
          </p:nvPr>
        </p:nvSpPr>
        <p:spPr>
          <a:xfrm>
            <a:off x="4832400" y="3689156"/>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Тасманійський тигр був найбільшим нещодавно м’ясоїдним сумчастим, але офіційно визнаний вимерлим з 1936 року.</a:t>
            </a:r>
            <a:endParaRPr/>
          </a:p>
        </p:txBody>
      </p:sp>
      <p:pic>
        <p:nvPicPr>
          <p:cNvPr id="79" name="Google Shape;79;p16"/>
          <p:cNvPicPr preferRelativeResize="0"/>
          <p:nvPr/>
        </p:nvPicPr>
        <p:blipFill>
          <a:blip r:embed="rId3">
            <a:alphaModFix/>
          </a:blip>
          <a:stretch>
            <a:fillRect/>
          </a:stretch>
        </p:blipFill>
        <p:spPr>
          <a:xfrm>
            <a:off x="4724400" y="731375"/>
            <a:ext cx="4000500" cy="26723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Однопрохідні та сумчасті</a:t>
            </a:r>
            <a:endParaRPr/>
          </a:p>
        </p:txBody>
      </p:sp>
      <p:sp>
        <p:nvSpPr>
          <p:cNvPr id="85" name="Google Shape;85;p17"/>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Два з п’яти існуючих видів однопрохідних зустрічаються в Австралії: качкодзьоб і короткодзьоба єхидна, інші три є єхидни, які зустрічаються лише в Новій Гвінеї. Однопрохідні відрізняються від інших ссавців способами розмноження; зокрема, вони відкладають яйця замість того, щоб народжувати живих дитинчат. Качкодзьоб — отруйний качкодзьобий ссавець-амфібія, що відкладає яйця, — вважається одним із найдивніших істот у тваринному світі. Коли Джозеф Бенкс вперше представив його англійським натуралістам, вважалося, що це обман.</a:t>
            </a:r>
            <a:endParaRPr/>
          </a:p>
        </p:txBody>
      </p:sp>
      <p:sp>
        <p:nvSpPr>
          <p:cNvPr id="86" name="Google Shape;86;p17"/>
          <p:cNvSpPr txBox="1">
            <a:spLocks noGrp="1"/>
          </p:cNvSpPr>
          <p:nvPr>
            <p:ph type="body" idx="2"/>
          </p:nvPr>
        </p:nvSpPr>
        <p:spPr>
          <a:xfrm>
            <a:off x="4832400" y="4016179"/>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dirty="0"/>
              <a:t>Короткодзьоба єхиднаКачкодзьоб</a:t>
            </a:r>
            <a:endParaRPr dirty="0"/>
          </a:p>
        </p:txBody>
      </p:sp>
      <p:pic>
        <p:nvPicPr>
          <p:cNvPr id="87" name="Google Shape;87;p17"/>
          <p:cNvPicPr preferRelativeResize="0"/>
          <p:nvPr/>
        </p:nvPicPr>
        <p:blipFill>
          <a:blip r:embed="rId3">
            <a:alphaModFix/>
          </a:blip>
          <a:stretch>
            <a:fillRect/>
          </a:stretch>
        </p:blipFill>
        <p:spPr>
          <a:xfrm>
            <a:off x="4199109" y="1017725"/>
            <a:ext cx="4633191" cy="283904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Плацентарні ссавці</a:t>
            </a:r>
            <a:endParaRPr/>
          </a:p>
        </p:txBody>
      </p:sp>
      <p:sp>
        <p:nvSpPr>
          <p:cNvPr id="93" name="Google Shape;93;p18"/>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В Австралії є корінні плацентарні ссавці з двох рядів: кажани — загін Chiroptera — представлений шістьма родинами; а миші та щури — загін Rodentia родини Muridae. Є лише два ендемічних роди кажанів, хоча 7% світових видів кажанів живе в Австралії. Гризуни вперше прибули до Австралії 5–10 MYA, піддавшись широкому випромінюванню, щоб створити види, відомі як «старі ендемічні» гризуни. Давні ендеміки представлені 14 існуючими родами.</a:t>
            </a:r>
            <a:endParaRPr/>
          </a:p>
        </p:txBody>
      </p:sp>
      <p:sp>
        <p:nvSpPr>
          <p:cNvPr id="94" name="Google Shape;94;p18"/>
          <p:cNvSpPr txBox="1">
            <a:spLocks noGrp="1"/>
          </p:cNvSpPr>
          <p:nvPr>
            <p:ph type="body" idx="2"/>
          </p:nvPr>
        </p:nvSpPr>
        <p:spPr>
          <a:xfrm>
            <a:off x="4572000" y="3702288"/>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dirty="0"/>
              <a:t>Дінго був першим плацентарним ссавцем, завезеним в Австралію людьми приблизно 4000 років тому.</a:t>
            </a:r>
            <a:endParaRPr dirty="0"/>
          </a:p>
        </p:txBody>
      </p:sp>
      <p:pic>
        <p:nvPicPr>
          <p:cNvPr id="95" name="Google Shape;95;p18"/>
          <p:cNvPicPr preferRelativeResize="0"/>
          <p:nvPr/>
        </p:nvPicPr>
        <p:blipFill>
          <a:blip r:embed="rId3">
            <a:alphaModFix/>
          </a:blip>
          <a:stretch>
            <a:fillRect/>
          </a:stretch>
        </p:blipFill>
        <p:spPr>
          <a:xfrm>
            <a:off x="4311600" y="748145"/>
            <a:ext cx="4513805" cy="292244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Птахи</a:t>
            </a:r>
            <a:endParaRPr/>
          </a:p>
        </p:txBody>
      </p:sp>
      <p:sp>
        <p:nvSpPr>
          <p:cNvPr id="101" name="Google Shape;101;p19"/>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Австралія та її території є домом для близько 800 видів птахів; 45% з них є ендеміками Австралії. Скам'янілі рештки птахів в Австралії неоднорідні; однак є записи про предків сучасних видів ще в пізньому олігоцені. Птахи з гондванської історією включають нелітаючих ратичних (ему та південний казуар), мегаподів (малька та австралійська індичка), а також величезну групу ендемічних папуг із ряду Psittaciformes.</a:t>
            </a:r>
            <a:endParaRPr/>
          </a:p>
        </p:txBody>
      </p:sp>
      <p:sp>
        <p:nvSpPr>
          <p:cNvPr id="102" name="Google Shape;102;p19"/>
          <p:cNvSpPr txBox="1">
            <a:spLocks noGrp="1"/>
          </p:cNvSpPr>
          <p:nvPr>
            <p:ph type="body" idx="2"/>
          </p:nvPr>
        </p:nvSpPr>
        <p:spPr>
          <a:xfrm>
            <a:off x="4832400" y="3852813"/>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Ему є другим за величиною існуючим видом птахів. Це геральдичний птах, зображений на гербі Австралії.</a:t>
            </a:r>
            <a:endParaRPr/>
          </a:p>
        </p:txBody>
      </p:sp>
      <p:pic>
        <p:nvPicPr>
          <p:cNvPr id="103" name="Google Shape;103;p19"/>
          <p:cNvPicPr preferRelativeResize="0"/>
          <p:nvPr/>
        </p:nvPicPr>
        <p:blipFill>
          <a:blip r:embed="rId3">
            <a:alphaModFix/>
          </a:blip>
          <a:stretch>
            <a:fillRect/>
          </a:stretch>
        </p:blipFill>
        <p:spPr>
          <a:xfrm>
            <a:off x="4311600" y="445025"/>
            <a:ext cx="4514900" cy="339831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Амфібії та рептилії</a:t>
            </a:r>
            <a:endParaRPr/>
          </a:p>
        </p:txBody>
      </p:sp>
      <p:sp>
        <p:nvSpPr>
          <p:cNvPr id="109" name="Google Shape;109;p20"/>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В Австралії є чотири сімейства місцевих жаб і одна завезена жаба, очеретяна жаба. У 1935 році очеретяна жаба була завезена в Австралію під час невдалої спроби боротьби зі шкідниками цукрової тростини. Відтоді він став руйнівним шкідником, який поширився по Північній Австралії. Окрім конкуренції з місцевими комахоїдними за їжу, очеретяна жаба виробляє отруту, токсичну як для місцевої фауни, так і для людей. Myobatrachidae, або південні жаби, є найбільшою групою жаб в Австралії, яка налічує 112 видів, класифікованих у будь-якому місці від 17 до 22 родів.</a:t>
            </a:r>
            <a:endParaRPr/>
          </a:p>
        </p:txBody>
      </p:sp>
      <p:sp>
        <p:nvSpPr>
          <p:cNvPr id="110" name="Google Shape;110;p20"/>
          <p:cNvSpPr txBox="1">
            <a:spLocks noGrp="1"/>
          </p:cNvSpPr>
          <p:nvPr>
            <p:ph type="body" idx="2"/>
          </p:nvPr>
        </p:nvSpPr>
        <p:spPr>
          <a:xfrm>
            <a:off x="4832400" y="3825536"/>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Східна жаба банджо є поширеним видом жаб у східній Австралії.</a:t>
            </a:r>
            <a:endParaRPr/>
          </a:p>
        </p:txBody>
      </p:sp>
      <p:pic>
        <p:nvPicPr>
          <p:cNvPr id="111" name="Google Shape;111;p20"/>
          <p:cNvPicPr preferRelativeResize="0"/>
          <p:nvPr/>
        </p:nvPicPr>
        <p:blipFill>
          <a:blip r:embed="rId3">
            <a:alphaModFix/>
          </a:blip>
          <a:stretch>
            <a:fillRect/>
          </a:stretch>
        </p:blipFill>
        <p:spPr>
          <a:xfrm>
            <a:off x="4826000" y="1147364"/>
            <a:ext cx="4000500" cy="2664333"/>
          </a:xfrm>
          <a:prstGeom prst="ellipse">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a:t>риба</a:t>
            </a:r>
            <a:endParaRPr/>
          </a:p>
        </p:txBody>
      </p:sp>
      <p:sp>
        <p:nvSpPr>
          <p:cNvPr id="117" name="Google Shape;117;p21"/>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uk"/>
              <a:t>Водні шляхи Австралії населяють понад 5000 видів риб; з них 24% є ендемічними. Однак через відносну нестачу прісноводних водних шляхів Австралія має лише близько 300 видів прісноводних риб. Дві сімейства прісноводних риб мають давнє походження: аровани або кістковоязикові та квінслендські дводихоподібні. Квінслендська дводишна риба є найпримітивнішою з дводишних риб, яка розвинулась до того, як Австралія відокремилася від Гондвани.</a:t>
            </a:r>
            <a:endParaRPr/>
          </a:p>
        </p:txBody>
      </p:sp>
      <p:sp>
        <p:nvSpPr>
          <p:cNvPr id="118" name="Google Shape;118;p21"/>
          <p:cNvSpPr txBox="1">
            <a:spLocks noGrp="1"/>
          </p:cNvSpPr>
          <p:nvPr>
            <p:ph type="body" idx="2"/>
          </p:nvPr>
        </p:nvSpPr>
        <p:spPr>
          <a:xfrm>
            <a:off x="4832400" y="3892644"/>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uk"/>
              <a:t>Мюррейська тріска є найбільшою прісноводною кістковою рибою в Австралії.</a:t>
            </a:r>
            <a:endParaRPr/>
          </a:p>
        </p:txBody>
      </p:sp>
      <p:pic>
        <p:nvPicPr>
          <p:cNvPr id="119" name="Google Shape;119;p21"/>
          <p:cNvPicPr preferRelativeResize="0"/>
          <p:nvPr/>
        </p:nvPicPr>
        <p:blipFill>
          <a:blip r:embed="rId3">
            <a:alphaModFix/>
          </a:blip>
          <a:stretch>
            <a:fillRect/>
          </a:stretch>
        </p:blipFill>
        <p:spPr>
          <a:xfrm>
            <a:off x="4826497" y="955531"/>
            <a:ext cx="3999506" cy="292763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{B78F9BA3-BA25-6E42-993A-4300E3CB4216}tf10001058</Template>
  <TotalTime>0</TotalTime>
  <Words>964</Words>
  <Application>Microsoft Macintosh PowerPoint</Application>
  <PresentationFormat>On-screen Show (16:9)</PresentationFormat>
  <Paragraphs>34</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Celestial</vt:lpstr>
      <vt:lpstr>Фауна Австралії</vt:lpstr>
      <vt:lpstr>Фауна Австралії</vt:lpstr>
      <vt:lpstr>Походження та історія</vt:lpstr>
      <vt:lpstr>Ссавці</vt:lpstr>
      <vt:lpstr>Однопрохідні та сумчасті</vt:lpstr>
      <vt:lpstr>Плацентарні ссавці</vt:lpstr>
      <vt:lpstr>Птахи</vt:lpstr>
      <vt:lpstr>Амфібії та рептилії</vt:lpstr>
      <vt:lpstr>риба</vt:lpstr>
      <vt:lpstr>Безхребетні</vt:lpstr>
      <vt:lpstr>Інвазивні види</vt:lpstr>
      <vt:lpstr>Вплив людини та збереження</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Фауна Австралії</dc:title>
  <cp:lastModifiedBy>IRD Duhallow</cp:lastModifiedBy>
  <cp:revision>3</cp:revision>
  <dcterms:modified xsi:type="dcterms:W3CDTF">2023-01-18T10:59:09Z</dcterms:modified>
</cp:coreProperties>
</file>