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71" r:id="rId13"/>
    <p:sldId id="267" r:id="rId14"/>
    <p:sldId id="268" r:id="rId15"/>
    <p:sldId id="272" r:id="rId16"/>
    <p:sldId id="273" r:id="rId17"/>
    <p:sldId id="270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3" r:id="rId26"/>
    <p:sldId id="282" r:id="rId27"/>
    <p:sldId id="288" r:id="rId28"/>
    <p:sldId id="284" r:id="rId29"/>
    <p:sldId id="285" r:id="rId30"/>
    <p:sldId id="291" r:id="rId31"/>
    <p:sldId id="287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28" autoAdjust="0"/>
    <p:restoredTop sz="94660"/>
  </p:normalViewPr>
  <p:slideViewPr>
    <p:cSldViewPr>
      <p:cViewPr varScale="1">
        <p:scale>
          <a:sx n="56" d="100"/>
          <a:sy n="56" d="100"/>
        </p:scale>
        <p:origin x="-78" y="-6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842F9-B420-4526-9962-D35236038F70}" type="datetimeFigureOut">
              <a:rPr lang="ru-RU"/>
              <a:pPr>
                <a:defRPr/>
              </a:pPr>
              <a:t>16.09.2016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49BA8-E5A8-4EAF-AAE9-59F16D5764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ED449-9FC3-4861-9036-C93170DB3757}" type="datetimeFigureOut">
              <a:rPr lang="ru-RU"/>
              <a:pPr>
                <a:defRPr/>
              </a:pPr>
              <a:t>16.09.2016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8E2E9-A14C-4F8B-8881-5F43E3D25F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83120-5847-48A2-984B-6D77E0E4E812}" type="datetimeFigureOut">
              <a:rPr lang="ru-RU"/>
              <a:pPr>
                <a:defRPr/>
              </a:pPr>
              <a:t>16.09.2016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C4160-D850-466F-81DA-4CEBEF3781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EB1C6-838E-4452-B062-37B228EF6A3E}" type="datetimeFigureOut">
              <a:rPr lang="ru-RU"/>
              <a:pPr>
                <a:defRPr/>
              </a:pPr>
              <a:t>16.09.2016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49A85-8960-4464-8B4B-EC181A67F3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9B0C9-5B2A-476C-95EF-0E9B03E4A65E}" type="datetimeFigureOut">
              <a:rPr lang="ru-RU"/>
              <a:pPr>
                <a:defRPr/>
              </a:pPr>
              <a:t>16.09.2016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4F0B8-DB81-400B-8F9C-8810AC0D4E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F2BE4-9DDD-4F01-BB9F-D62A9CFF34DA}" type="datetimeFigureOut">
              <a:rPr lang="ru-RU"/>
              <a:pPr>
                <a:defRPr/>
              </a:pPr>
              <a:t>16.09.2016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2BF25-909E-4372-B379-C2EE88B7FF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011DC-F67C-4A86-B1B2-3B8714A1F43C}" type="datetimeFigureOut">
              <a:rPr lang="ru-RU"/>
              <a:pPr>
                <a:defRPr/>
              </a:pPr>
              <a:t>16.09.2016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B2713-2823-4434-8159-31880A2575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FC2E4-14EC-4D75-8E93-C2EFBA93D445}" type="datetimeFigureOut">
              <a:rPr lang="ru-RU"/>
              <a:pPr>
                <a:defRPr/>
              </a:pPr>
              <a:t>16.09.2016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366C8-0BF1-4AA8-B4C9-C0B46549F3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FD021-C5D2-4ED4-9D01-FE76F5E23D84}" type="datetimeFigureOut">
              <a:rPr lang="ru-RU"/>
              <a:pPr>
                <a:defRPr/>
              </a:pPr>
              <a:t>16.09.2016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03DCD-8793-44F2-B17F-C30B047FDF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F712A-68BB-42C3-9E31-87BA8A8F8C1C}" type="datetimeFigureOut">
              <a:rPr lang="ru-RU"/>
              <a:pPr>
                <a:defRPr/>
              </a:pPr>
              <a:t>16.09.2016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F5840-EBDD-4763-9D6C-5D8D3E1D44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A5870-853E-4629-94FC-09355C02046F}" type="datetimeFigureOut">
              <a:rPr lang="ru-RU"/>
              <a:pPr>
                <a:defRPr/>
              </a:pPr>
              <a:t>16.09.2016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664A6-0784-459C-A785-9371DA2D9D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5ED270-37B8-47A9-919E-44074EE95916}" type="datetimeFigureOut">
              <a:rPr lang="ru-RU"/>
              <a:pPr>
                <a:defRPr/>
              </a:pPr>
              <a:t>16.09.2016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2012275-6B1D-4E4D-A68A-55B1C17783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img11.nnm.ru/e/3/5/f/9/337b2104ec1df991c3db89f1b60.jpg" TargetMode="External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7.png"/><Relationship Id="rId7" Type="http://schemas.openxmlformats.org/officeDocument/2006/relationships/hyperlink" Target="http://www.artgide.com/uploads/posts/ref/a294845c3f7da465faca7087edbf58a3.jpg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mhtml:file://C:\Documents%20and%20Settings\Admin\&#1056;&#1072;&#1073;&#1086;&#1095;&#1080;&#1081;%20&#1089;&#1090;&#1086;&#1083;\&#1071;&#1085;&#1076;&#1077;&#1082;&#1089;_&#1050;&#1072;&#1088;&#1090;&#1080;&#1085;&#1082;&#1080;%20&#1072;&#1090;&#1080;&#1087;&#1080;&#1095;&#1085;&#1072;&#1103;%20&#1087;&#1085;&#1077;&#1074;&#1084;&#1086;&#1085;&#1080;&#1103;.mht!http://im0-tub.yandex.net/i?id=10426116&amp;tov=0" TargetMode="External"/><Relationship Id="rId3" Type="http://schemas.openxmlformats.org/officeDocument/2006/relationships/image" Target="mhtml:file://C:\Documents%20and%20Settings\Admin\&#1056;&#1072;&#1073;&#1086;&#1095;&#1080;&#1081;%20&#1089;&#1090;&#1086;&#1083;\&#1071;&#1085;&#1076;&#1077;&#1082;&#1089;_&#1050;&#1072;&#1088;&#1090;&#1080;&#1085;&#1082;&#1080;%20&#1074;&#1080;&#1095;.mht!http://im6-tub.yandex.net/i?id=58535985&amp;tov=6" TargetMode="External"/><Relationship Id="rId7" Type="http://schemas.openxmlformats.org/officeDocument/2006/relationships/image" Target="../media/image49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mhtml:file://C:\Documents%20and%20Settings\Admin\&#1056;&#1072;&#1073;&#1086;&#1095;&#1080;&#1081;%20&#1089;&#1090;&#1086;&#1083;\&#1071;&#1085;&#1076;&#1077;&#1082;&#1089;_&#1050;&#1072;&#1088;&#1090;&#1080;&#1085;&#1082;&#1080;%20&#1085;&#1072;&#1088;&#1082;&#1086;&#1084;&#1072;&#1085;&#1080;&#1103;.mht!http://im6-tub.yandex.net/i?id=47431757&amp;tov=6" TargetMode="Externa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56.jpeg"/><Relationship Id="rId7" Type="http://schemas.openxmlformats.org/officeDocument/2006/relationships/image" Target="mhtml:file://C:\Documents%20and%20Settings\Admin\&#1056;&#1072;&#1073;&#1086;&#1095;&#1080;&#1081;%20&#1089;&#1090;&#1086;&#1083;\&#1071;&#1085;&#1076;&#1077;&#1082;&#1089;_&#1050;&#1072;&#1088;&#1090;&#1080;&#1085;&#1082;&#1080;%203%20&#1084;&#1080;&#1088;&#1086;&#1074;&#1072;&#1103;%20&#1074;&#1086;&#1081;&#1085;&#1072;%20&#1091;&#1075;&#1088;&#1086;&#1079;&#1072;.mht!http://im4-tub.yandex.net/i?id=15706736&amp;tov=4" TargetMode="External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11" Type="http://schemas.openxmlformats.org/officeDocument/2006/relationships/image" Target="../media/image62.jpeg"/><Relationship Id="rId5" Type="http://schemas.openxmlformats.org/officeDocument/2006/relationships/image" Target="../media/image57.jpeg"/><Relationship Id="rId10" Type="http://schemas.openxmlformats.org/officeDocument/2006/relationships/image" Target="../media/image61.jpeg"/><Relationship Id="rId4" Type="http://schemas.openxmlformats.org/officeDocument/2006/relationships/image" Target="mhtml:file://C:\Documents%20and%20Settings\Admin\&#1056;&#1072;&#1073;&#1086;&#1095;&#1080;&#1081;%20&#1089;&#1090;&#1086;&#1083;\&#1071;&#1085;&#1076;&#1077;&#1082;&#1089;_&#1050;&#1072;&#1088;&#1090;&#1080;&#1085;&#1082;&#1080;%203%20&#1084;&#1080;&#1088;&#1086;&#1074;&#1072;&#1103;%20&#1074;&#1086;&#1081;&#1085;&#1072;%20&#1091;&#1075;&#1088;&#1086;&#1079;&#1072;.mht!http://im2-tub.yandex.net/i?id=32174591&amp;tov=2" TargetMode="External"/><Relationship Id="rId9" Type="http://schemas.openxmlformats.org/officeDocument/2006/relationships/image" Target="../media/image60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image" Target="mhtml:file://C:\Documents%20and%20Settings\Admin\&#1056;&#1072;&#1073;&#1086;&#1095;&#1080;&#1081;%20&#1089;&#1090;&#1086;&#1083;\&#1071;&#1085;&#1076;&#1077;&#1082;&#1089;_&#1050;&#1072;&#1088;&#1090;&#1080;&#1085;&#1082;&#1080;%20&#1090;&#1077;&#1088;&#1088;&#1086;&#1088;&#1080;&#1079;&#1084;.mht!http://im4-tub.yandex.net/i?id=2786531&amp;tov=4" TargetMode="External"/><Relationship Id="rId7" Type="http://schemas.openxmlformats.org/officeDocument/2006/relationships/image" Target="mhtml:file://C:\Documents%20and%20Settings\Admin\&#1056;&#1072;&#1073;&#1086;&#1095;&#1080;&#1081;%20&#1089;&#1090;&#1086;&#1083;\&#1071;&#1085;&#1076;&#1077;&#1082;&#1089;_&#1050;&#1072;&#1088;&#1090;&#1080;&#1085;&#1082;&#1080;%20&#1090;&#1077;&#1088;&#1088;&#1086;&#1088;&#1080;&#1079;&#1084;.mht!http://im4-tub.yandex.net/i?id=912285&amp;tov=4" TargetMode="External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C:\Documents and Settings\Admin\Рабочий стол\Новая папка (2)\00037984.jpgн.jpg"/>
          <p:cNvPicPr>
            <a:picLocks noChangeAspect="1" noChangeArrowheads="1"/>
          </p:cNvPicPr>
          <p:nvPr/>
        </p:nvPicPr>
        <p:blipFill>
          <a:blip r:embed="rId2">
            <a:lum contrast="40000"/>
          </a:blip>
          <a:srcRect/>
          <a:stretch>
            <a:fillRect/>
          </a:stretch>
        </p:blipFill>
        <p:spPr bwMode="auto">
          <a:xfrm>
            <a:off x="0" y="-15875"/>
            <a:ext cx="9144000" cy="687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0"/>
            <a:ext cx="9144000" cy="4357694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>
            <a:prstTxWarp prst="textButtonPour">
              <a:avLst/>
            </a:prstTxWarp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Современный </a:t>
            </a:r>
            <a:b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мир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3286125"/>
            <a:ext cx="5000625" cy="2838450"/>
          </a:xfrm>
          <a:prstGeom prst="rect">
            <a:avLst/>
          </a:prstGeom>
        </p:spPr>
        <p:txBody>
          <a:bodyPr>
            <a:prstTxWarp prst="textFadeUp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+mn-lt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85750" y="3429000"/>
            <a:ext cx="4286250" cy="2357438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Мир един или многообразен? </a:t>
            </a:r>
            <a:br>
              <a:rPr lang="ru-RU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ru-RU" sz="44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928688"/>
            <a:ext cx="514350" cy="5619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1</a:t>
            </a:r>
            <a:endParaRPr lang="ru-RU" dirty="0"/>
          </a:p>
        </p:txBody>
      </p:sp>
      <p:pic>
        <p:nvPicPr>
          <p:cNvPr id="11267" name="Picture 2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313" y="1000125"/>
            <a:ext cx="211137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3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3" y="1071563"/>
            <a:ext cx="19685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28625" y="2786063"/>
            <a:ext cx="514350" cy="561975"/>
          </a:xfrm>
          <a:prstGeom prst="rect">
            <a:avLst/>
          </a:prstGeom>
        </p:spPr>
        <p:txBody>
          <a:bodyPr anchor="ctr">
            <a:normAutofit fontScale="82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dirty="0">
                <a:latin typeface="+mj-lt"/>
                <a:ea typeface="+mj-ea"/>
                <a:cs typeface="+mj-cs"/>
              </a:rPr>
              <a:t>2</a:t>
            </a:r>
          </a:p>
        </p:txBody>
      </p:sp>
      <p:pic>
        <p:nvPicPr>
          <p:cNvPr id="11270" name="Picture 4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313" y="2857500"/>
            <a:ext cx="2173287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5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5" y="2857500"/>
            <a:ext cx="2117725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914400" y="0"/>
            <a:ext cx="8229600" cy="1143000"/>
          </a:xfrm>
          <a:prstGeom prst="rect">
            <a:avLst/>
          </a:prstGeom>
        </p:spPr>
        <p:txBody>
          <a:bodyPr anchor="ctr">
            <a:normAutofit fontScale="90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dirty="0">
                <a:latin typeface="+mj-lt"/>
                <a:ea typeface="+mj-ea"/>
                <a:cs typeface="+mj-cs"/>
              </a:rPr>
              <a:t>В чем проявляется многообразие в экономической сфере?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28625" y="5214938"/>
            <a:ext cx="514350" cy="561975"/>
          </a:xfrm>
          <a:prstGeom prst="rect">
            <a:avLst/>
          </a:prstGeom>
        </p:spPr>
        <p:txBody>
          <a:bodyPr anchor="ctr">
            <a:normAutofit fontScale="82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dirty="0">
                <a:latin typeface="+mj-lt"/>
                <a:ea typeface="+mj-ea"/>
                <a:cs typeface="+mj-cs"/>
              </a:rPr>
              <a:t>3</a:t>
            </a:r>
          </a:p>
        </p:txBody>
      </p:sp>
      <p:pic>
        <p:nvPicPr>
          <p:cNvPr id="11274" name="Picture 2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57313" y="5143500"/>
            <a:ext cx="2097087" cy="150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5" name="Picture 4"/>
          <p:cNvPicPr preferRelativeResize="0"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14875" y="5072063"/>
            <a:ext cx="21590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6" name="Picture 13" descr="Картинка 1 из 3604">
            <a:hlinkClick r:id="rId8"/>
          </p:cNvPr>
          <p:cNvPicPr preferRelativeResize="0"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643313" y="1000125"/>
            <a:ext cx="1497012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7112"/>
          </a:xfrm>
        </p:spPr>
        <p:txBody>
          <a:bodyPr/>
          <a:lstStyle/>
          <a:p>
            <a:pPr eaLnBrk="1" hangingPunct="1"/>
            <a:r>
              <a:rPr lang="ru-RU" sz="3200" smtClean="0"/>
              <a:t>Многообразие в экономической сфере в  мире проявляется:</a:t>
            </a:r>
            <a:br>
              <a:rPr lang="ru-RU" sz="3200" smtClean="0"/>
            </a:br>
            <a:r>
              <a:rPr lang="ru-RU" sz="3200" smtClean="0"/>
              <a:t>1.в различных типах  экономических систем</a:t>
            </a:r>
            <a:r>
              <a:rPr lang="en-US" sz="3200" smtClean="0"/>
              <a:t>:</a:t>
            </a:r>
            <a:r>
              <a:rPr lang="ru-RU" sz="3200" smtClean="0"/>
              <a:t> </a:t>
            </a:r>
            <a:br>
              <a:rPr lang="ru-RU" sz="3200" smtClean="0"/>
            </a:br>
            <a:r>
              <a:rPr lang="ru-RU" sz="3200" smtClean="0"/>
              <a:t>-традиционная</a:t>
            </a:r>
            <a:br>
              <a:rPr lang="ru-RU" sz="3200" smtClean="0"/>
            </a:br>
            <a:r>
              <a:rPr lang="ru-RU" sz="3200" smtClean="0"/>
              <a:t>-командная</a:t>
            </a:r>
            <a:br>
              <a:rPr lang="ru-RU" sz="3200" smtClean="0"/>
            </a:br>
            <a:r>
              <a:rPr lang="ru-RU" sz="3200" smtClean="0"/>
              <a:t>-рыночная</a:t>
            </a:r>
            <a:br>
              <a:rPr lang="ru-RU" sz="3200" smtClean="0"/>
            </a:br>
            <a:r>
              <a:rPr lang="ru-RU" sz="3200" smtClean="0"/>
              <a:t>2.в различном уровне доходов населения </a:t>
            </a:r>
            <a:br>
              <a:rPr lang="ru-RU" sz="3200" smtClean="0"/>
            </a:br>
            <a:r>
              <a:rPr lang="ru-RU" sz="3200" smtClean="0"/>
              <a:t>    3.в различной обеспеченности природными ресурсами.</a:t>
            </a:r>
            <a:br>
              <a:rPr lang="ru-RU" sz="3200" smtClean="0"/>
            </a:br>
            <a:endParaRPr lang="ru-RU" sz="3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-142875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Чем отличаются  современные государства в социальной сфере?</a:t>
            </a:r>
            <a:endParaRPr lang="ru-RU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85750" y="1071563"/>
            <a:ext cx="514350" cy="633412"/>
          </a:xfrm>
          <a:prstGeom prst="rect">
            <a:avLst/>
          </a:prstGeom>
        </p:spPr>
        <p:txBody>
          <a:bodyPr anchor="ctr">
            <a:normAutofit fontScale="90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dirty="0">
                <a:latin typeface="+mj-lt"/>
                <a:ea typeface="+mj-ea"/>
                <a:cs typeface="+mj-cs"/>
              </a:rPr>
              <a:t>1</a:t>
            </a:r>
          </a:p>
        </p:txBody>
      </p:sp>
      <p:pic>
        <p:nvPicPr>
          <p:cNvPr id="13316" name="Picture 2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1000125"/>
            <a:ext cx="2386013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4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5" y="1000125"/>
            <a:ext cx="2217738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95288" y="2060575"/>
            <a:ext cx="514350" cy="635000"/>
          </a:xfrm>
          <a:prstGeom prst="rect">
            <a:avLst/>
          </a:prstGeom>
        </p:spPr>
        <p:txBody>
          <a:bodyPr anchor="ctr">
            <a:normAutofit fontScale="90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sz="4400" dirty="0">
              <a:latin typeface="+mj-lt"/>
              <a:ea typeface="+mj-ea"/>
              <a:cs typeface="+mj-cs"/>
            </a:endParaRPr>
          </a:p>
        </p:txBody>
      </p:sp>
      <p:pic>
        <p:nvPicPr>
          <p:cNvPr id="13319" name="Picture 6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25" y="2928938"/>
            <a:ext cx="2622550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214313" y="4857750"/>
            <a:ext cx="514350" cy="633413"/>
          </a:xfrm>
          <a:prstGeom prst="rect">
            <a:avLst/>
          </a:prstGeom>
        </p:spPr>
        <p:txBody>
          <a:bodyPr anchor="ctr">
            <a:normAutofit fontScale="90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dirty="0">
                <a:latin typeface="+mj-lt"/>
                <a:ea typeface="+mj-ea"/>
                <a:cs typeface="+mj-cs"/>
              </a:rPr>
              <a:t>4</a:t>
            </a:r>
          </a:p>
        </p:txBody>
      </p:sp>
      <p:pic>
        <p:nvPicPr>
          <p:cNvPr id="13321" name="Picture 7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3375" y="2928938"/>
            <a:ext cx="2143125" cy="160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Picture 8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00125" y="4857750"/>
            <a:ext cx="2208213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3" name="Picture 9"/>
          <p:cNvPicPr preferRelativeResize="0"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43375" y="4786313"/>
            <a:ext cx="248285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4" name="Прямоугольник 12"/>
          <p:cNvSpPr>
            <a:spLocks noChangeArrowheads="1"/>
          </p:cNvSpPr>
          <p:nvPr/>
        </p:nvSpPr>
        <p:spPr bwMode="auto">
          <a:xfrm>
            <a:off x="4414838" y="3244850"/>
            <a:ext cx="3143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/>
              <a:t>1</a:t>
            </a:r>
          </a:p>
        </p:txBody>
      </p:sp>
      <p:sp>
        <p:nvSpPr>
          <p:cNvPr id="13325" name="Прямоугольник 13"/>
          <p:cNvSpPr>
            <a:spLocks noChangeArrowheads="1"/>
          </p:cNvSpPr>
          <p:nvPr/>
        </p:nvSpPr>
        <p:spPr bwMode="auto">
          <a:xfrm>
            <a:off x="4414838" y="3244850"/>
            <a:ext cx="3143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/>
              <a:t>1</a:t>
            </a:r>
          </a:p>
        </p:txBody>
      </p:sp>
      <p:sp>
        <p:nvSpPr>
          <p:cNvPr id="13326" name="TextBox 14"/>
          <p:cNvSpPr txBox="1">
            <a:spLocks noChangeArrowheads="1"/>
          </p:cNvSpPr>
          <p:nvPr/>
        </p:nvSpPr>
        <p:spPr bwMode="auto">
          <a:xfrm>
            <a:off x="3643313" y="642938"/>
            <a:ext cx="5000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3327" name="TextBox 15"/>
          <p:cNvSpPr txBox="1">
            <a:spLocks noChangeArrowheads="1"/>
          </p:cNvSpPr>
          <p:nvPr/>
        </p:nvSpPr>
        <p:spPr bwMode="auto">
          <a:xfrm>
            <a:off x="3643313" y="1000125"/>
            <a:ext cx="6842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/>
              <a:t>2</a:t>
            </a:r>
          </a:p>
        </p:txBody>
      </p:sp>
      <p:sp>
        <p:nvSpPr>
          <p:cNvPr id="13328" name="TextBox 16"/>
          <p:cNvSpPr txBox="1">
            <a:spLocks noChangeArrowheads="1"/>
          </p:cNvSpPr>
          <p:nvPr/>
        </p:nvSpPr>
        <p:spPr bwMode="auto">
          <a:xfrm>
            <a:off x="214313" y="3000375"/>
            <a:ext cx="7556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/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Современные государства в социальной сфере отличаются</a:t>
            </a:r>
            <a:r>
              <a:rPr lang="en-US" dirty="0" smtClean="0"/>
              <a:t>:</a:t>
            </a:r>
            <a:endParaRPr lang="ru-RU" dirty="0"/>
          </a:p>
        </p:txBody>
      </p:sp>
      <p:sp>
        <p:nvSpPr>
          <p:cNvPr id="14339" name="Текст 2"/>
          <p:cNvSpPr>
            <a:spLocks noGrp="1"/>
          </p:cNvSpPr>
          <p:nvPr>
            <p:ph type="body" idx="1"/>
          </p:nvPr>
        </p:nvSpPr>
        <p:spPr>
          <a:xfrm>
            <a:off x="684213" y="2205038"/>
            <a:ext cx="7848600" cy="639762"/>
          </a:xfrm>
        </p:spPr>
        <p:txBody>
          <a:bodyPr/>
          <a:lstStyle/>
          <a:p>
            <a:pPr eaLnBrk="1" hangingPunct="1"/>
            <a:r>
              <a:rPr lang="ru-RU" sz="3200" b="0" smtClean="0"/>
              <a:t>2.Национальным составом</a:t>
            </a:r>
          </a:p>
        </p:txBody>
      </p:sp>
      <p:sp>
        <p:nvSpPr>
          <p:cNvPr id="14340" name="Текст 4"/>
          <p:cNvSpPr>
            <a:spLocks noGrp="1"/>
          </p:cNvSpPr>
          <p:nvPr>
            <p:ph type="body" sz="quarter" idx="3"/>
          </p:nvPr>
        </p:nvSpPr>
        <p:spPr>
          <a:xfrm>
            <a:off x="684213" y="1535113"/>
            <a:ext cx="8002587" cy="639762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ru-RU" sz="3200" b="0" dirty="0" smtClean="0">
                <a:latin typeface="+mj-lt"/>
              </a:rPr>
              <a:t>1.Численностью населения</a:t>
            </a:r>
          </a:p>
        </p:txBody>
      </p:sp>
      <p:sp>
        <p:nvSpPr>
          <p:cNvPr id="14341" name="Текст 2"/>
          <p:cNvSpPr txBox="1">
            <a:spLocks/>
          </p:cNvSpPr>
          <p:nvPr/>
        </p:nvSpPr>
        <p:spPr bwMode="auto">
          <a:xfrm>
            <a:off x="684213" y="2924175"/>
            <a:ext cx="78486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ru-RU" sz="3200">
                <a:latin typeface="Calibri" pitchFamily="34" charset="0"/>
              </a:rPr>
              <a:t>3.Уровнем образования</a:t>
            </a:r>
          </a:p>
        </p:txBody>
      </p:sp>
      <p:sp>
        <p:nvSpPr>
          <p:cNvPr id="14342" name="Текст 2"/>
          <p:cNvSpPr txBox="1">
            <a:spLocks/>
          </p:cNvSpPr>
          <p:nvPr/>
        </p:nvSpPr>
        <p:spPr bwMode="auto">
          <a:xfrm>
            <a:off x="684213" y="3644900"/>
            <a:ext cx="78486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spcBef>
                <a:spcPct val="20000"/>
              </a:spcBef>
              <a:buFont typeface="Arial" charset="0"/>
              <a:buNone/>
              <a:defRPr/>
            </a:pPr>
            <a:r>
              <a:rPr lang="ru-RU" sz="3200" dirty="0">
                <a:latin typeface="+mn-lt"/>
              </a:rPr>
              <a:t>4.Уровнем медицинского обслуживания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В политической сфере современные государства характеризуются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00063" y="1428750"/>
            <a:ext cx="8229600" cy="1785938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atin typeface="+mj-lt"/>
                <a:ea typeface="+mj-ea"/>
                <a:cs typeface="+mj-cs"/>
              </a:rPr>
              <a:t>1.по форме правления,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3600" dirty="0">
                <a:latin typeface="+mj-lt"/>
                <a:ea typeface="+mj-ea"/>
                <a:cs typeface="+mj-cs"/>
              </a:rPr>
              <a:t>2.по форме территориального устройства,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3600" dirty="0">
                <a:latin typeface="+mj-lt"/>
                <a:ea typeface="+mj-ea"/>
                <a:cs typeface="+mj-cs"/>
              </a:rPr>
              <a:t>3.по типу политического режима.</a:t>
            </a:r>
          </a:p>
        </p:txBody>
      </p:sp>
      <p:sp>
        <p:nvSpPr>
          <p:cNvPr id="15364" name="Прямоугольник 7"/>
          <p:cNvSpPr>
            <a:spLocks noChangeArrowheads="1"/>
          </p:cNvSpPr>
          <p:nvPr/>
        </p:nvSpPr>
        <p:spPr bwMode="auto">
          <a:xfrm>
            <a:off x="4140200" y="2492375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r>
              <a:rPr lang="ru-RU">
                <a:latin typeface="Calibri" pitchFamily="34" charset="0"/>
              </a:rPr>
              <a:t>                                                                                </a:t>
            </a:r>
          </a:p>
        </p:txBody>
      </p:sp>
      <p:sp>
        <p:nvSpPr>
          <p:cNvPr id="15365" name="TextBox 5"/>
          <p:cNvSpPr txBox="1">
            <a:spLocks noChangeArrowheads="1"/>
          </p:cNvSpPr>
          <p:nvPr/>
        </p:nvSpPr>
        <p:spPr bwMode="auto">
          <a:xfrm>
            <a:off x="928688" y="3929063"/>
            <a:ext cx="628491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/>
              <a:t>Охарактеризуйте следующие государства </a:t>
            </a:r>
          </a:p>
          <a:p>
            <a:r>
              <a:rPr lang="ru-RU" sz="2400"/>
              <a:t>по данным признакам.</a:t>
            </a:r>
          </a:p>
          <a:p>
            <a:r>
              <a:rPr lang="ru-RU" sz="2400"/>
              <a:t>Россия,</a:t>
            </a:r>
          </a:p>
          <a:p>
            <a:r>
              <a:rPr lang="ru-RU" sz="2400"/>
              <a:t>США,</a:t>
            </a:r>
          </a:p>
          <a:p>
            <a:r>
              <a:rPr lang="ru-RU" sz="2400"/>
              <a:t>Великобритания,</a:t>
            </a:r>
          </a:p>
          <a:p>
            <a:r>
              <a:rPr lang="ru-RU" sz="2400"/>
              <a:t>Северная Корея.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468313" y="2997200"/>
            <a:ext cx="514350" cy="633413"/>
          </a:xfrm>
          <a:prstGeom prst="rect">
            <a:avLst/>
          </a:prstGeom>
        </p:spPr>
        <p:txBody>
          <a:bodyPr anchor="ctr">
            <a:normAutofit fontScale="90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468313" y="4508500"/>
            <a:ext cx="514350" cy="635000"/>
          </a:xfrm>
          <a:prstGeom prst="rect">
            <a:avLst/>
          </a:prstGeom>
        </p:spPr>
        <p:txBody>
          <a:bodyPr anchor="ctr">
            <a:normAutofit fontScale="90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611188" y="5805488"/>
            <a:ext cx="7632700" cy="647700"/>
          </a:xfrm>
          <a:prstGeom prst="rect">
            <a:avLst/>
          </a:prstGeom>
        </p:spPr>
        <p:txBody>
          <a:bodyPr anchor="ctr">
            <a:normAutofit fontScale="900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313" y="214313"/>
            <a:ext cx="8572500" cy="55245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600" dirty="0">
                <a:latin typeface="+mj-lt"/>
              </a:rPr>
              <a:t>Больше всего различия в современном мире проявляются  в духовной сфере:</a:t>
            </a:r>
          </a:p>
          <a:p>
            <a:pPr>
              <a:defRPr/>
            </a:pPr>
            <a:endParaRPr lang="ru-RU" sz="3600" dirty="0">
              <a:latin typeface="+mj-lt"/>
            </a:endParaRPr>
          </a:p>
          <a:p>
            <a:pPr>
              <a:defRPr/>
            </a:pPr>
            <a:r>
              <a:rPr lang="ru-RU" sz="3500" dirty="0">
                <a:latin typeface="+mj-lt"/>
              </a:rPr>
              <a:t>1. люди говорят на разных языках, </a:t>
            </a:r>
          </a:p>
          <a:p>
            <a:pPr marL="342900" indent="-342900">
              <a:defRPr/>
            </a:pPr>
            <a:r>
              <a:rPr lang="ru-RU" sz="3500" dirty="0">
                <a:latin typeface="+mj-lt"/>
              </a:rPr>
              <a:t>2. у каждого народа свои традиции и обычаи,</a:t>
            </a:r>
          </a:p>
          <a:p>
            <a:pPr marL="342900" indent="-342900">
              <a:defRPr/>
            </a:pPr>
            <a:r>
              <a:rPr lang="ru-RU" sz="3500" dirty="0">
                <a:latin typeface="+mj-lt"/>
              </a:rPr>
              <a:t>3. у каждого народа свой национальный костюм, песни и пляски,</a:t>
            </a:r>
          </a:p>
          <a:p>
            <a:pPr>
              <a:defRPr/>
            </a:pPr>
            <a:r>
              <a:rPr lang="ru-RU" sz="3500" dirty="0">
                <a:latin typeface="+mj-lt"/>
              </a:rPr>
              <a:t>4. народы исповедуют  как  национальные религии, так и мировые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916113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В чем проявляется единство современного мира?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Международное экономическое сотрудничество.</a:t>
            </a:r>
            <a:endParaRPr lang="ru-RU" dirty="0"/>
          </a:p>
        </p:txBody>
      </p:sp>
      <p:pic>
        <p:nvPicPr>
          <p:cNvPr id="18435" name="Picture 2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1643063"/>
            <a:ext cx="14287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88" y="1571625"/>
            <a:ext cx="1792287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1785938"/>
            <a:ext cx="142875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0" y="2857500"/>
            <a:ext cx="2786063" cy="3667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latin typeface="+mj-lt"/>
              </a:rPr>
              <a:t>Международная валюта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786438" y="3214688"/>
            <a:ext cx="2786062" cy="6413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latin typeface="+mj-lt"/>
              </a:rPr>
              <a:t>Всемирная  торговая организация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857500" y="3000375"/>
            <a:ext cx="2786063" cy="6413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latin typeface="+mj-lt"/>
              </a:rPr>
              <a:t>Транснациональные корпорации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Международное политическое сотрудничество.</a:t>
            </a:r>
            <a:endParaRPr lang="ru-RU" dirty="0"/>
          </a:p>
        </p:txBody>
      </p:sp>
      <p:pic>
        <p:nvPicPr>
          <p:cNvPr id="19459" name="Picture 3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63" y="1500188"/>
            <a:ext cx="142875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0" y="3786188"/>
            <a:ext cx="2951163" cy="217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3933825"/>
            <a:ext cx="2693987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6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57813" y="1428750"/>
            <a:ext cx="2592387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642938" y="5929313"/>
            <a:ext cx="2786062" cy="3667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latin typeface="+mj-lt"/>
              </a:rPr>
              <a:t>Большая восьмерка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286250" y="6000750"/>
            <a:ext cx="2786063" cy="6413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latin typeface="+mj-lt"/>
              </a:rPr>
              <a:t>Совет большой восьмерки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57250" y="3000375"/>
            <a:ext cx="1785938" cy="3667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latin typeface="+mj-lt"/>
              </a:rPr>
              <a:t>Совет Европы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286375" y="3429000"/>
            <a:ext cx="2786063" cy="3667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latin typeface="+mj-lt"/>
              </a:rPr>
              <a:t>БРИК</a:t>
            </a:r>
          </a:p>
        </p:txBody>
      </p:sp>
      <p:pic>
        <p:nvPicPr>
          <p:cNvPr id="19467" name="Picture 2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14688" y="1785938"/>
            <a:ext cx="14287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3214688" y="2857500"/>
            <a:ext cx="1500187" cy="3667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latin typeface="+mj-lt"/>
              </a:rPr>
              <a:t>ШОС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Международное культурное сотрудничество.</a:t>
            </a:r>
            <a:endParaRPr lang="ru-RU" dirty="0"/>
          </a:p>
        </p:txBody>
      </p:sp>
      <p:pic>
        <p:nvPicPr>
          <p:cNvPr id="20483" name="Picture 3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1714500"/>
            <a:ext cx="1627188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38" y="1643063"/>
            <a:ext cx="1770062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3" y="3643313"/>
            <a:ext cx="2471737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7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9000" y="1857375"/>
            <a:ext cx="13335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8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86500" y="3929063"/>
            <a:ext cx="1916113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428625" y="3143250"/>
            <a:ext cx="1928813" cy="3667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latin typeface="+mj-lt"/>
              </a:rPr>
              <a:t>Евровидение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286125" y="3000375"/>
            <a:ext cx="1928813" cy="3667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latin typeface="+mj-lt"/>
              </a:rPr>
              <a:t>ЮНИСЕФ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143625" y="3071813"/>
            <a:ext cx="3000375" cy="6413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latin typeface="+mj-lt"/>
              </a:rPr>
              <a:t>Международный обмен будущими лидерами </a:t>
            </a:r>
            <a:r>
              <a:rPr lang="en-US" b="1" dirty="0">
                <a:latin typeface="+mj-lt"/>
              </a:rPr>
              <a:t>(</a:t>
            </a:r>
            <a:r>
              <a:rPr lang="ru-RU" b="1" dirty="0">
                <a:latin typeface="+mj-lt"/>
              </a:rPr>
              <a:t>США</a:t>
            </a:r>
            <a:r>
              <a:rPr lang="en-US" b="1" dirty="0">
                <a:latin typeface="+mj-lt"/>
              </a:rPr>
              <a:t>)</a:t>
            </a:r>
            <a:endParaRPr lang="ru-RU" b="1" dirty="0">
              <a:latin typeface="+mj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28688" y="5857875"/>
            <a:ext cx="1928812" cy="3667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latin typeface="+mj-lt"/>
              </a:rPr>
              <a:t>Интернет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286500" y="5500688"/>
            <a:ext cx="1928813" cy="3667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latin typeface="+mj-lt"/>
              </a:rPr>
              <a:t>ЮНЕСКО</a:t>
            </a:r>
          </a:p>
        </p:txBody>
      </p:sp>
      <p:pic>
        <p:nvPicPr>
          <p:cNvPr id="20493" name="Picture 10" descr="Картинка 1 из 13961">
            <a:hlinkClick r:id="rId7"/>
          </p:cNvPr>
          <p:cNvPicPr preferRelativeResize="0"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786188" y="3714750"/>
            <a:ext cx="1214437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3429000" y="5786438"/>
            <a:ext cx="2214563" cy="3667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latin typeface="+mj-lt"/>
              </a:rPr>
              <a:t>Олимпийские игры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4941888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Человечество вступило в новую эпоху своего развития.</a:t>
            </a:r>
            <a:endParaRPr lang="ru-RU" dirty="0"/>
          </a:p>
        </p:txBody>
      </p:sp>
      <p:pic>
        <p:nvPicPr>
          <p:cNvPr id="3075" name="Picture 2"/>
          <p:cNvPicPr preferRelativeResize="0"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765175"/>
            <a:ext cx="4038600" cy="3887788"/>
          </a:xfrm>
          <a:noFill/>
        </p:spPr>
      </p:pic>
      <p:pic>
        <p:nvPicPr>
          <p:cNvPr id="3076" name="Picture 3"/>
          <p:cNvPicPr preferRelativeResize="0"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716463" y="765175"/>
            <a:ext cx="4038600" cy="38877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2650"/>
          </a:xfrm>
        </p:spPr>
        <p:txBody>
          <a:bodyPr/>
          <a:lstStyle/>
          <a:p>
            <a:pPr eaLnBrk="1" hangingPunct="1"/>
            <a:r>
              <a:rPr lang="ru-RU" smtClean="0"/>
              <a:t>Глобализация- общепланетарные  процессы, охватывающие всю природу , науку, человечество, отражающие взаимосвязь стран , народов и не зависящих от человека вечных явлений природы.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Сформулируйте глобальную проблему,</a:t>
            </a:r>
            <a:r>
              <a:rPr lang="ru-RU" sz="4000" dirty="0" smtClean="0">
                <a:latin typeface="Arial" charset="0"/>
              </a:rPr>
              <a:t> </a:t>
            </a:r>
            <a:r>
              <a:rPr lang="ru-RU" sz="4000" dirty="0" smtClean="0"/>
              <a:t>используя представленные слайды.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6" descr="C:\Documents and Settings\Admin\Мои документы\Мои рисунки\img032.jpgц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332163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7" descr="C:\Documents and Settings\Admin\Мои документы\Мои рисунки\img03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75325" y="0"/>
            <a:ext cx="336867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5" descr="img03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781300"/>
            <a:ext cx="5357813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4" descr="Копия img03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57813" y="2781300"/>
            <a:ext cx="3786187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 descr="mhtml:file://C:\Documents%20and%20Settings\Admin\Рабочий%20стол\Яндекс_Картинки%20вич.mht!http://im6-tub.yandex.net/i?id=58535985&amp;tov=6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0" y="0"/>
            <a:ext cx="391795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8" descr="i?id=11167298&amp;tov=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8" y="0"/>
            <a:ext cx="5072062" cy="303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2" descr="mhtml:file://C:\Documents%20and%20Settings\Admin\Рабочий%20стол\Яндекс_Картинки%20наркомания.mht!http://im6-tub.yandex.net/i?id=47431757&amp;tov=6"/>
          <p:cNvPicPr>
            <a:picLocks noChangeAspect="1" noChangeArrowheads="1"/>
          </p:cNvPicPr>
          <p:nvPr/>
        </p:nvPicPr>
        <p:blipFill>
          <a:blip r:embed="rId5" r:link="rId6"/>
          <a:srcRect/>
          <a:stretch>
            <a:fillRect/>
          </a:stretch>
        </p:blipFill>
        <p:spPr bwMode="auto">
          <a:xfrm>
            <a:off x="0" y="3286125"/>
            <a:ext cx="487045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1" descr="mhtml:file://C:\Documents%20and%20Settings\Admin\Рабочий%20стол\Яндекс_Картинки%20атипичная%20пневмония.mht!http://im0-tub.yandex.net/i?id=10426116&amp;tov=0"/>
          <p:cNvPicPr>
            <a:picLocks noChangeAspect="1" noChangeArrowheads="1"/>
          </p:cNvPicPr>
          <p:nvPr/>
        </p:nvPicPr>
        <p:blipFill>
          <a:blip r:embed="rId7" r:link="rId8"/>
          <a:srcRect/>
          <a:stretch>
            <a:fillRect/>
          </a:stretch>
        </p:blipFill>
        <p:spPr bwMode="auto">
          <a:xfrm>
            <a:off x="5076825" y="3829050"/>
            <a:ext cx="4067175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 descr="img03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15888"/>
            <a:ext cx="85280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5" descr="img03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141663"/>
            <a:ext cx="2143125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2" descr="img03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24075" y="4640263"/>
            <a:ext cx="4214813" cy="221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4" descr="Копия img03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1863" y="3141663"/>
            <a:ext cx="2962275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img0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420688"/>
            <a:ext cx="9156700" cy="574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5" descr="G:\Clipart\Армия\000007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0353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4" descr="mhtml:file://C:\Documents%20and%20Settings\Admin\Рабочий%20стол\Яндекс_Картинки%203%20мировая%20война%20угроза.mht!http://im2-tub.yandex.net/i?id=32174591&amp;tov=2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0" y="2420938"/>
            <a:ext cx="2714625" cy="201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13" descr="G:\Clipart\Война\0000967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437063"/>
            <a:ext cx="2857500" cy="242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3" descr="mhtml:file://C:\Documents%20and%20Settings\Admin\Рабочий%20стол\Яндекс_Картинки%203%20мировая%20война%20угроза.mht!http://im4-tub.yandex.net/i?id=15706736&amp;tov=4"/>
          <p:cNvPicPr>
            <a:picLocks noChangeAspect="1" noChangeArrowheads="1"/>
          </p:cNvPicPr>
          <p:nvPr/>
        </p:nvPicPr>
        <p:blipFill>
          <a:blip r:embed="rId6" r:link="rId7"/>
          <a:srcRect/>
          <a:stretch>
            <a:fillRect/>
          </a:stretch>
        </p:blipFill>
        <p:spPr bwMode="auto">
          <a:xfrm>
            <a:off x="3059113" y="0"/>
            <a:ext cx="2017712" cy="242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16" descr="G:\Clipart\Армия\00000778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126038" y="0"/>
            <a:ext cx="4017962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18" descr="G:\Clipart\Армия\00000715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43213" y="4437063"/>
            <a:ext cx="2376487" cy="242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12" descr="G:\Clipart\Армия\00000720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700338" y="2420938"/>
            <a:ext cx="2519362" cy="201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7" name="Picture 11" descr="G:\Clipart\Армия\00000712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219700" y="3213100"/>
            <a:ext cx="3924300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mhtml:file://C:\Documents%20and%20Settings\Admin\Рабочий%20стол\Яндекс_Картинки%20терроризм.mht!http://im4-tub.yandex.net/i?id=2786531&amp;tov=4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0" y="0"/>
            <a:ext cx="1857375" cy="246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13" descr="C:\Documents and Settings\Admin\Мои документы\Мои рисунки\91_1_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520950"/>
            <a:ext cx="2928938" cy="433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12" descr="C:\Documents and Settings\Admin\Мои документы\Мои рисунки\gaz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75" y="2557463"/>
            <a:ext cx="6143625" cy="430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2" descr="mhtml:file://C:\Documents%20and%20Settings\Admin\Рабочий%20стол\Яндекс_Картинки%20терроризм.mht!http://im4-tub.yandex.net/i?id=912285&amp;tov=4"/>
          <p:cNvPicPr>
            <a:picLocks noChangeAspect="1" noChangeArrowheads="1"/>
          </p:cNvPicPr>
          <p:nvPr/>
        </p:nvPicPr>
        <p:blipFill>
          <a:blip r:embed="rId6" r:link="rId7"/>
          <a:srcRect/>
          <a:stretch>
            <a:fillRect/>
          </a:stretch>
        </p:blipFill>
        <p:spPr bwMode="auto">
          <a:xfrm>
            <a:off x="2771775" y="0"/>
            <a:ext cx="3000375" cy="224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11" descr="C:\Documents and Settings\Admin\Мои документы\Мои рисунки\WKO7ACAEY709LCARM49RTCAGQWF0DCAEMUQN6CARBP5MJCAJUBEQMCAE2V8MPCAN9AH4CCASDQ5WNCADQZR3BCA2SESAUCA4MGI8JCA887NFDCAZ9BRU1CA30SJZ4CAV2PDFOCAXZOQJ1CA6T7VAJCAV9DTCU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86613" y="0"/>
            <a:ext cx="1957387" cy="243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1212"/>
          </a:xfrm>
        </p:spPr>
        <p:txBody>
          <a:bodyPr/>
          <a:lstStyle/>
          <a:p>
            <a:pPr algn="l" eaLnBrk="1" hangingPunct="1"/>
            <a:r>
              <a:rPr lang="ru-RU" sz="3600" smtClean="0"/>
              <a:t>Глобальные проблемы:</a:t>
            </a:r>
            <a:br>
              <a:rPr lang="ru-RU" sz="3600" smtClean="0"/>
            </a:br>
            <a:r>
              <a:rPr lang="ru-RU" sz="3600" smtClean="0"/>
              <a:t>1.Экономический кризис , истощение ресурсов.</a:t>
            </a:r>
            <a:br>
              <a:rPr lang="ru-RU" sz="3600" smtClean="0"/>
            </a:br>
            <a:r>
              <a:rPr lang="ru-RU" sz="3600" smtClean="0"/>
              <a:t>2.Неизлечимые болезни. </a:t>
            </a:r>
            <a:br>
              <a:rPr lang="ru-RU" sz="3600" smtClean="0"/>
            </a:br>
            <a:r>
              <a:rPr lang="ru-RU" sz="3600" smtClean="0"/>
              <a:t>3.Проблема отсталости  стран третьего мира от высокоразвитых стран.</a:t>
            </a:r>
            <a:br>
              <a:rPr lang="ru-RU" sz="3600" smtClean="0"/>
            </a:br>
            <a:r>
              <a:rPr lang="ru-RU" sz="3600" smtClean="0"/>
              <a:t>4.Демографическая проблема.</a:t>
            </a:r>
            <a:br>
              <a:rPr lang="ru-RU" sz="3600" smtClean="0"/>
            </a:br>
            <a:r>
              <a:rPr lang="ru-RU" sz="3600" smtClean="0"/>
              <a:t>5.Угроза </a:t>
            </a:r>
            <a:r>
              <a:rPr lang="en-US" sz="3600" smtClean="0"/>
              <a:t>III </a:t>
            </a:r>
            <a:r>
              <a:rPr lang="ru-RU" sz="3600" smtClean="0"/>
              <a:t>мировой войны.</a:t>
            </a:r>
            <a:br>
              <a:rPr lang="ru-RU" sz="3600" smtClean="0"/>
            </a:br>
            <a:r>
              <a:rPr lang="ru-RU" sz="3600" smtClean="0"/>
              <a:t>6.Терроризм.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395288" y="260350"/>
            <a:ext cx="8229600" cy="5962650"/>
          </a:xfrm>
        </p:spPr>
        <p:txBody>
          <a:bodyPr/>
          <a:lstStyle/>
          <a:p>
            <a:pPr algn="l" eaLnBrk="1" hangingPunct="1"/>
            <a:r>
              <a:rPr lang="ru-RU" sz="3600" smtClean="0"/>
              <a:t>Признаки глобальных проблем</a:t>
            </a:r>
            <a:r>
              <a:rPr lang="en-US" sz="3600" smtClean="0"/>
              <a:t>:</a:t>
            </a:r>
            <a:r>
              <a:rPr lang="ru-RU" sz="3600" smtClean="0"/>
              <a:t/>
            </a:r>
            <a:br>
              <a:rPr lang="ru-RU" sz="3600" smtClean="0"/>
            </a:br>
            <a:r>
              <a:rPr lang="ru-RU" sz="3600" smtClean="0"/>
              <a:t/>
            </a:r>
            <a:br>
              <a:rPr lang="ru-RU" sz="3600" smtClean="0"/>
            </a:br>
            <a:r>
              <a:rPr lang="ru-RU" sz="3600" smtClean="0"/>
              <a:t>1. угрожают всему обществу;</a:t>
            </a:r>
            <a:br>
              <a:rPr lang="ru-RU" sz="3600" smtClean="0"/>
            </a:br>
            <a:r>
              <a:rPr lang="ru-RU" sz="3600" smtClean="0"/>
              <a:t>2. носят общемировой характер;</a:t>
            </a:r>
            <a:br>
              <a:rPr lang="ru-RU" sz="3600" smtClean="0"/>
            </a:br>
            <a:r>
              <a:rPr lang="ru-RU" sz="3600" smtClean="0"/>
              <a:t>3. нуждаются в неотложных мерах  по их устранению; </a:t>
            </a:r>
            <a:br>
              <a:rPr lang="ru-RU" sz="3600" smtClean="0"/>
            </a:br>
            <a:r>
              <a:rPr lang="ru-RU" sz="3600" smtClean="0"/>
              <a:t>4. их решение возможно в рамках всего человечества; </a:t>
            </a:r>
            <a:br>
              <a:rPr lang="ru-RU" sz="3600" smtClean="0"/>
            </a:br>
            <a:r>
              <a:rPr lang="ru-RU" sz="3600" smtClean="0"/>
              <a:t>5. взаимосвязаны друг с другом.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5500688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Мы стали другими и продолжаем стремительно меняться.</a:t>
            </a:r>
            <a:endParaRPr lang="ru-RU" dirty="0"/>
          </a:p>
        </p:txBody>
      </p:sp>
      <p:sp>
        <p:nvSpPr>
          <p:cNvPr id="4099" name="Содержимое 3"/>
          <p:cNvSpPr>
            <a:spLocks noGrp="1"/>
          </p:cNvSpPr>
          <p:nvPr>
            <p:ph sz="half" idx="2"/>
          </p:nvPr>
        </p:nvSpPr>
        <p:spPr>
          <a:xfrm>
            <a:off x="500063" y="404813"/>
            <a:ext cx="4040187" cy="4903787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100" name="Содержимое 5"/>
          <p:cNvSpPr>
            <a:spLocks noGrp="1"/>
          </p:cNvSpPr>
          <p:nvPr>
            <p:ph sz="quarter" idx="4"/>
          </p:nvPr>
        </p:nvSpPr>
        <p:spPr>
          <a:xfrm>
            <a:off x="4787900" y="404813"/>
            <a:ext cx="4041775" cy="489585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101" name="Picture 4" descr="C:\Users\Наиль\Desktop\IMG_0007.JPG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692150"/>
            <a:ext cx="3354388" cy="456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2" descr="C:\Users\Наиль\Desktop\IMG_0008.JPG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692150"/>
            <a:ext cx="3140075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3" descr="C:\Documents and Settings\Admin\Рабочий стол\Новая папка (2)\00037984.jpg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875"/>
            <a:ext cx="9144000" cy="687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0"/>
            <a:ext cx="9144000" cy="4357694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>
            <a:prstTxWarp prst="textButtonPour">
              <a:avLst/>
            </a:prstTxWarp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Современный </a:t>
            </a:r>
            <a:b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мир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3286125"/>
            <a:ext cx="5000625" cy="2838450"/>
          </a:xfrm>
          <a:prstGeom prst="rect">
            <a:avLst/>
          </a:prstGeom>
        </p:spPr>
        <p:txBody>
          <a:bodyPr>
            <a:prstTxWarp prst="textFadeUp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+mn-lt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85750" y="3429000"/>
            <a:ext cx="4286250" cy="2357438"/>
          </a:xfrm>
          <a:prstGeom prst="rect">
            <a:avLst/>
          </a:prstGeom>
        </p:spPr>
        <p:txBody>
          <a:bodyPr>
            <a:normAutofit fontScale="52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7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Мир един и многообразен.</a:t>
            </a:r>
            <a:r>
              <a:rPr lang="ru-RU" sz="4700" dirty="0">
                <a:solidFill>
                  <a:schemeClr val="bg1"/>
                </a:solidFill>
                <a:latin typeface="+mj-lt"/>
              </a:rPr>
              <a:t> Одно не противоречит другому .</a:t>
            </a:r>
            <a:br>
              <a:rPr lang="ru-RU" sz="4700" dirty="0">
                <a:solidFill>
                  <a:schemeClr val="bg1"/>
                </a:solidFill>
                <a:latin typeface="+mj-lt"/>
              </a:rPr>
            </a:br>
            <a:r>
              <a:rPr lang="ru-RU" sz="4700" dirty="0">
                <a:solidFill>
                  <a:schemeClr val="bg1"/>
                </a:solidFill>
                <a:latin typeface="+mj-lt"/>
              </a:rPr>
              <a:t>Единство человечества дополняет его многообразие.</a:t>
            </a:r>
            <a:r>
              <a:rPr lang="ru-RU" sz="47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ru-RU" sz="44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54675"/>
          </a:xfrm>
        </p:spPr>
        <p:txBody>
          <a:bodyPr/>
          <a:lstStyle/>
          <a:p>
            <a:pPr algn="l"/>
            <a:r>
              <a:rPr lang="ru-RU" sz="2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Энциклопедия. Хочешь знать почему? </a:t>
            </a:r>
            <a:br>
              <a:rPr lang="ru-RU" sz="2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Редактор Т.Фролова. </a:t>
            </a:r>
            <a:br>
              <a:rPr lang="ru-RU" sz="2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Москва «Махаон» 2005. </a:t>
            </a:r>
            <a:r>
              <a:rPr lang="ru-RU" sz="36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http://ru.wikipedia.org/wiki/</a:t>
            </a:r>
            <a:r>
              <a:rPr lang="ru-RU" sz="2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http://images.yandex.ru/yandsearch?text=%D0%B3%D0%BB%D0%BE%D0%B1%D0%B0%D0%BB%D0%B8%D0%B7%D0%B0%D1%86%D0%B8%D1%8F%20%D0%B2%20%D0%BA%D0%B0%D1%80%D1%82%D0%B8%D0%BD%D0%BA%D0%B0%D1%85&amp;stype=image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smtClean="0">
                <a:latin typeface="Times New Roman" pitchFamily="18" charset="0"/>
                <a:cs typeface="Times New Roman" pitchFamily="18" charset="0"/>
              </a:rPr>
            </a:br>
            <a:endParaRPr lang="ru-RU" sz="28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8313" y="5300663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/>
              <a:t>Каждый ученик –уникальная личность!</a:t>
            </a:r>
            <a:br>
              <a:rPr lang="ru-RU" sz="3600" dirty="0" smtClean="0"/>
            </a:br>
            <a:r>
              <a:rPr lang="ru-RU" sz="3600" dirty="0" smtClean="0"/>
              <a:t>А вместе мы – любимый класс!</a:t>
            </a:r>
            <a:endParaRPr lang="ru-RU" sz="3600" dirty="0"/>
          </a:p>
        </p:txBody>
      </p:sp>
      <p:pic>
        <p:nvPicPr>
          <p:cNvPr id="5123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238" y="428625"/>
            <a:ext cx="7299325" cy="495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4"/>
          <p:cNvSpPr>
            <a:spLocks noGrp="1"/>
          </p:cNvSpPr>
          <p:nvPr>
            <p:ph type="title"/>
          </p:nvPr>
        </p:nvSpPr>
        <p:spPr>
          <a:xfrm>
            <a:off x="468313" y="5300663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/>
              <a:t>Все мы – жители планеты Земля.</a:t>
            </a: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620713"/>
            <a:ext cx="6265862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539750" y="5445125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/>
              <a:t>Мир един или многообразен?</a:t>
            </a:r>
          </a:p>
        </p:txBody>
      </p:sp>
      <p:pic>
        <p:nvPicPr>
          <p:cNvPr id="717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620713"/>
            <a:ext cx="4537075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620713"/>
            <a:ext cx="3889375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25654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В чем проявляется многообразие современного мира?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Укажите типы обществ, соответствующие каждому фото.</a:t>
            </a:r>
            <a:endParaRPr lang="ru-RU" dirty="0"/>
          </a:p>
        </p:txBody>
      </p:sp>
      <p:pic>
        <p:nvPicPr>
          <p:cNvPr id="9219" name="Picture 3"/>
          <p:cNvPicPr preferRelativeResize="0"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1844675"/>
            <a:ext cx="2879725" cy="2089150"/>
          </a:xfrm>
          <a:noFill/>
        </p:spPr>
      </p:pic>
      <p:pic>
        <p:nvPicPr>
          <p:cNvPr id="9220" name="Picture 4"/>
          <p:cNvPicPr preferRelativeResize="0"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563938" y="1844675"/>
            <a:ext cx="2520950" cy="2089150"/>
          </a:xfrm>
          <a:noFill/>
        </p:spPr>
      </p:pic>
      <p:pic>
        <p:nvPicPr>
          <p:cNvPr id="9221" name="Picture 5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16688" y="1844675"/>
            <a:ext cx="2339975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23850" y="1484313"/>
            <a:ext cx="361950" cy="409575"/>
          </a:xfrm>
          <a:prstGeom prst="rect">
            <a:avLst/>
          </a:prstGeom>
        </p:spPr>
        <p:txBody>
          <a:bodyPr anchor="ctr">
            <a:normAutofit fontScale="60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dirty="0">
                <a:latin typeface="+mj-lt"/>
                <a:ea typeface="+mj-ea"/>
                <a:cs typeface="+mj-cs"/>
              </a:rPr>
              <a:t>1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563938" y="1484313"/>
            <a:ext cx="361950" cy="409575"/>
          </a:xfrm>
          <a:prstGeom prst="rect">
            <a:avLst/>
          </a:prstGeom>
        </p:spPr>
        <p:txBody>
          <a:bodyPr anchor="ctr">
            <a:normAutofit fontScale="60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dirty="0">
                <a:latin typeface="+mj-lt"/>
                <a:ea typeface="+mj-ea"/>
                <a:cs typeface="+mj-cs"/>
              </a:rPr>
              <a:t>2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516688" y="1484313"/>
            <a:ext cx="361950" cy="409575"/>
          </a:xfrm>
          <a:prstGeom prst="rect">
            <a:avLst/>
          </a:prstGeom>
        </p:spPr>
        <p:txBody>
          <a:bodyPr anchor="ctr">
            <a:normAutofit fontScale="60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dirty="0">
                <a:latin typeface="+mj-lt"/>
                <a:ea typeface="+mj-ea"/>
                <a:cs typeface="+mj-cs"/>
              </a:rPr>
              <a:t>3</a:t>
            </a:r>
          </a:p>
        </p:txBody>
      </p:sp>
      <p:pic>
        <p:nvPicPr>
          <p:cNvPr id="9225" name="Picture 2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00113" y="4724400"/>
            <a:ext cx="3309937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900113" y="4149725"/>
            <a:ext cx="361950" cy="409575"/>
          </a:xfrm>
          <a:prstGeom prst="rect">
            <a:avLst/>
          </a:prstGeom>
        </p:spPr>
        <p:txBody>
          <a:bodyPr anchor="ctr">
            <a:normAutofit fontScale="60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dirty="0">
                <a:latin typeface="+mj-lt"/>
                <a:ea typeface="+mj-ea"/>
                <a:cs typeface="+mj-cs"/>
              </a:rPr>
              <a:t>4</a:t>
            </a:r>
          </a:p>
        </p:txBody>
      </p:sp>
      <p:pic>
        <p:nvPicPr>
          <p:cNvPr id="9227" name="Picture 3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92725" y="4724400"/>
            <a:ext cx="3160713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5292725" y="4221163"/>
            <a:ext cx="361950" cy="409575"/>
          </a:xfrm>
          <a:prstGeom prst="rect">
            <a:avLst/>
          </a:prstGeom>
        </p:spPr>
        <p:txBody>
          <a:bodyPr anchor="ctr">
            <a:normAutofit fontScale="60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dirty="0">
                <a:latin typeface="+mj-lt"/>
                <a:ea typeface="+mj-ea"/>
                <a:cs typeface="+mj-cs"/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70487"/>
          </a:xfrm>
        </p:spPr>
        <p:txBody>
          <a:bodyPr/>
          <a:lstStyle/>
          <a:p>
            <a:pPr eaLnBrk="1" hangingPunct="1"/>
            <a:r>
              <a:rPr lang="ru-RU" smtClean="0"/>
              <a:t>Типы обществ в современном мире:</a:t>
            </a:r>
            <a:br>
              <a:rPr lang="ru-RU" smtClean="0"/>
            </a:br>
            <a:r>
              <a:rPr lang="ru-RU" smtClean="0"/>
              <a:t>1.Традиционное общество</a:t>
            </a:r>
            <a:br>
              <a:rPr lang="ru-RU" smtClean="0"/>
            </a:br>
            <a:r>
              <a:rPr lang="ru-RU" smtClean="0"/>
              <a:t>2.Индустриальное общество</a:t>
            </a:r>
            <a:br>
              <a:rPr lang="ru-RU" smtClean="0"/>
            </a:br>
            <a:r>
              <a:rPr lang="ru-RU" smtClean="0"/>
              <a:t>3.Постиндустриальное общество</a:t>
            </a:r>
            <a:br>
              <a:rPr lang="ru-RU" smtClean="0"/>
            </a:br>
            <a:r>
              <a:rPr lang="ru-RU" smtClean="0"/>
              <a:t>4.Восточное общество </a:t>
            </a:r>
            <a:br>
              <a:rPr lang="ru-RU" smtClean="0"/>
            </a:br>
            <a:r>
              <a:rPr lang="ru-RU" smtClean="0"/>
              <a:t>5.Западное общество</a:t>
            </a:r>
            <a:br>
              <a:rPr lang="ru-RU" smtClean="0"/>
            </a:b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</TotalTime>
  <Words>303</Words>
  <Application>Microsoft Office PowerPoint</Application>
  <PresentationFormat>On-screen Show (4:3)</PresentationFormat>
  <Paragraphs>74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Times New Roman</vt:lpstr>
      <vt:lpstr>Тема Office</vt:lpstr>
      <vt:lpstr>Современный  мир</vt:lpstr>
      <vt:lpstr>Человечество вступило в новую эпоху своего развития.</vt:lpstr>
      <vt:lpstr>Мы стали другими и продолжаем стремительно меняться.</vt:lpstr>
      <vt:lpstr>Каждый ученик –уникальная личность! А вместе мы – любимый класс!</vt:lpstr>
      <vt:lpstr>Все мы – жители планеты Земля.</vt:lpstr>
      <vt:lpstr>Мир един или многообразен?</vt:lpstr>
      <vt:lpstr>В чем проявляется многообразие современного мира?</vt:lpstr>
      <vt:lpstr>Укажите типы обществ, соответствующие каждому фото.</vt:lpstr>
      <vt:lpstr>Типы обществ в современном мире: 1.Традиционное общество 2.Индустриальное общество 3.Постиндустриальное общество 4.Восточное общество  5.Западное общество </vt:lpstr>
      <vt:lpstr>1</vt:lpstr>
      <vt:lpstr>Многообразие в экономической сфере в  мире проявляется: 1.в различных типах  экономических систем:  -традиционная -командная -рыночная 2.в различном уровне доходов населения      3.в различной обеспеченности природными ресурсами. </vt:lpstr>
      <vt:lpstr>Чем отличаются  современные государства в социальной сфере?</vt:lpstr>
      <vt:lpstr>Современные государства в социальной сфере отличаются:</vt:lpstr>
      <vt:lpstr>В политической сфере современные государства характеризуются</vt:lpstr>
      <vt:lpstr>Slide 15</vt:lpstr>
      <vt:lpstr>В чем проявляется единство современного мира?</vt:lpstr>
      <vt:lpstr>Международное экономическое сотрудничество.</vt:lpstr>
      <vt:lpstr>Международное политическое сотрудничество.</vt:lpstr>
      <vt:lpstr>Международное культурное сотрудничество.</vt:lpstr>
      <vt:lpstr>Глобализация- общепланетарные  процессы, охватывающие всю природу , науку, человечество, отражающие взаимосвязь стран , народов и не зависящих от человека вечных явлений природы.</vt:lpstr>
      <vt:lpstr>      Сформулируйте глобальную проблему, используя представленные слайды.</vt:lpstr>
      <vt:lpstr>Slide 22</vt:lpstr>
      <vt:lpstr>Slide 23</vt:lpstr>
      <vt:lpstr>Slide 24</vt:lpstr>
      <vt:lpstr>Slide 25</vt:lpstr>
      <vt:lpstr>Slide 26</vt:lpstr>
      <vt:lpstr>Slide 27</vt:lpstr>
      <vt:lpstr>Глобальные проблемы: 1.Экономический кризис , истощение ресурсов. 2.Неизлечимые болезни.  3.Проблема отсталости  стран третьего мира от высокоразвитых стран. 4.Демографическая проблема. 5.Угроза III мировой войны. 6.Терроризм.</vt:lpstr>
      <vt:lpstr>Признаки глобальных проблем:  1. угрожают всему обществу; 2. носят общемировой характер; 3. нуждаются в неотложных мерах  по их устранению;  4. их решение возможно в рамках всего человечества;  5. взаимосвязаны друг с другом.</vt:lpstr>
      <vt:lpstr>Современный  мир</vt:lpstr>
      <vt:lpstr>Энциклопедия. Хочешь знать почему?  Редактор Т.Фролова.  Москва «Махаон» 2005.  http://ru.wikipedia.org/wiki/ http://images.yandex.ru/yandsearch?text=%D0%B3%D0%BB%D0%BE%D0%B1%D0%B0%D0%BB%D0%B8%D0%B7%D0%B0%D1%86%D0%B8%D1%8F%20%D0%B2%20%D0%BA%D0%B0%D1%80%D1%82%D0%B8%D0%BD%D0%BA%D0%B0%D1%85&amp;stype=image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Современный мир</dc:title>
  <dc:creator>Наиль</dc:creator>
  <cp:lastModifiedBy>Windows User</cp:lastModifiedBy>
  <cp:revision>59</cp:revision>
  <dcterms:created xsi:type="dcterms:W3CDTF">2011-01-18T12:30:53Z</dcterms:created>
  <dcterms:modified xsi:type="dcterms:W3CDTF">2016-09-16T14:31:55Z</dcterms:modified>
</cp:coreProperties>
</file>