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Default Extension="png" ContentType="image/png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56" r:id="rId2"/>
    <p:sldMasterId id="2147483768" r:id="rId3"/>
    <p:sldMasterId id="2147483780" r:id="rId4"/>
    <p:sldMasterId id="2147483792" r:id="rId5"/>
    <p:sldMasterId id="2147483804" r:id="rId6"/>
    <p:sldMasterId id="2147483816" r:id="rId7"/>
    <p:sldMasterId id="2147483828" r:id="rId8"/>
    <p:sldMasterId id="2147483840" r:id="rId9"/>
    <p:sldMasterId id="2147483852" r:id="rId10"/>
    <p:sldMasterId id="2147483864" r:id="rId11"/>
  </p:sldMasterIdLst>
  <p:sldIdLst>
    <p:sldId id="269" r:id="rId12"/>
    <p:sldId id="270" r:id="rId13"/>
    <p:sldId id="263" r:id="rId14"/>
    <p:sldId id="272" r:id="rId15"/>
    <p:sldId id="259" r:id="rId16"/>
    <p:sldId id="258" r:id="rId17"/>
    <p:sldId id="273" r:id="rId18"/>
    <p:sldId id="267" r:id="rId19"/>
    <p:sldId id="271" r:id="rId20"/>
    <p:sldId id="260" r:id="rId21"/>
    <p:sldId id="274" r:id="rId22"/>
    <p:sldId id="26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98" autoAdjust="0"/>
  </p:normalViewPr>
  <p:slideViewPr>
    <p:cSldViewPr>
      <p:cViewPr varScale="1">
        <p:scale>
          <a:sx n="103" d="100"/>
          <a:sy n="103" d="100"/>
        </p:scale>
        <p:origin x="-17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7A6BA6C-EEA8-4BED-B817-1669B0300D16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CF1AAA5-CA68-42D0-9834-046BB33F58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31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 rot="10800000" flipV="1">
            <a:off x="457200" y="285727"/>
            <a:ext cx="8458200" cy="314327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Військо</a:t>
            </a:r>
            <a:r>
              <a:rPr lang="ru-RU" dirty="0" smtClean="0"/>
              <a:t> </a:t>
            </a:r>
            <a:r>
              <a:rPr lang="ru-RU" dirty="0" err="1" smtClean="0"/>
              <a:t>Запорозьке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або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Гетьманщина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1649 – 1764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" y="3857628"/>
            <a:ext cx="8305800" cy="278608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Администратор\Рабочий стол\125px-Flag_of_the_Cossack_Hetmanat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572008"/>
            <a:ext cx="3571900" cy="1928826"/>
          </a:xfrm>
          <a:prstGeom prst="rect">
            <a:avLst/>
          </a:prstGeom>
          <a:noFill/>
        </p:spPr>
      </p:pic>
      <p:pic>
        <p:nvPicPr>
          <p:cNvPr id="1027" name="Picture 3" descr="C:\Documents and Settings\Администратор\Рабочий стол\85px-Herb_Viyska_Zaporozkogo_(Alex_K)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4214818"/>
            <a:ext cx="2643206" cy="22860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285776"/>
            <a:ext cx="8658196" cy="2500330"/>
          </a:xfrm>
        </p:spPr>
        <p:txBody>
          <a:bodyPr>
            <a:normAutofit/>
          </a:bodyPr>
          <a:lstStyle/>
          <a:p>
            <a:r>
              <a:rPr lang="uk-UA" sz="3600" i="1" dirty="0" smtClean="0"/>
              <a:t>Завдання 1:</a:t>
            </a:r>
            <a:r>
              <a:rPr lang="uk-UA" sz="4000" i="1" dirty="0" smtClean="0"/>
              <a:t>  </a:t>
            </a:r>
            <a:r>
              <a:rPr lang="uk-UA" sz="3200" i="1" dirty="0" smtClean="0"/>
              <a:t>проаналізуйте </a:t>
            </a:r>
            <a:br>
              <a:rPr lang="uk-UA" sz="3200" i="1" dirty="0" smtClean="0"/>
            </a:br>
            <a:r>
              <a:rPr lang="uk-UA" sz="3200" i="1" dirty="0" smtClean="0"/>
              <a:t>Конституцію Пилипа Орлика </a:t>
            </a:r>
            <a:br>
              <a:rPr lang="uk-UA" sz="3200" i="1" dirty="0" smtClean="0"/>
            </a:br>
            <a:r>
              <a:rPr lang="uk-UA" sz="3200" i="1" dirty="0" smtClean="0"/>
              <a:t>за таким планом:</a:t>
            </a:r>
            <a:endParaRPr lang="ru-RU" sz="3200" i="1" dirty="0" smtClean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714488"/>
            <a:ext cx="8586790" cy="478059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3200" dirty="0" smtClean="0">
                <a:latin typeface="Bookman Old Style" pitchFamily="18" charset="0"/>
              </a:rPr>
              <a:t>1)   релігія;</a:t>
            </a:r>
            <a:endParaRPr lang="ru-RU" sz="3200" dirty="0" smtClean="0">
              <a:latin typeface="Bookman Old Style" pitchFamily="18" charset="0"/>
            </a:endParaRPr>
          </a:p>
          <a:p>
            <a:pPr algn="ctr">
              <a:buNone/>
            </a:pPr>
            <a:r>
              <a:rPr lang="uk-UA" sz="3200" dirty="0" smtClean="0">
                <a:latin typeface="Bookman Old Style" pitchFamily="18" charset="0"/>
              </a:rPr>
              <a:t>      2)   територія;</a:t>
            </a:r>
            <a:endParaRPr lang="ru-RU" sz="3200" dirty="0" smtClean="0">
              <a:latin typeface="Bookman Old Style" pitchFamily="18" charset="0"/>
            </a:endParaRPr>
          </a:p>
          <a:p>
            <a:pPr algn="ctr">
              <a:buNone/>
            </a:pPr>
            <a:r>
              <a:rPr lang="uk-UA" sz="3200" dirty="0" smtClean="0">
                <a:latin typeface="Bookman Old Style" pitchFamily="18" charset="0"/>
              </a:rPr>
              <a:t>        3)   управління;</a:t>
            </a:r>
            <a:endParaRPr lang="ru-RU" sz="3200" dirty="0" smtClean="0">
              <a:latin typeface="Bookman Old Style" pitchFamily="18" charset="0"/>
            </a:endParaRPr>
          </a:p>
          <a:p>
            <a:pPr algn="ctr">
              <a:buNone/>
            </a:pPr>
            <a:r>
              <a:rPr lang="uk-UA" sz="3200" dirty="0" smtClean="0">
                <a:latin typeface="Bookman Old Style" pitchFamily="18" charset="0"/>
              </a:rPr>
              <a:t>          4)   судочинство;      </a:t>
            </a:r>
            <a:endParaRPr lang="ru-RU" sz="3200" dirty="0" smtClean="0">
              <a:latin typeface="Bookman Old Style" pitchFamily="18" charset="0"/>
            </a:endParaRPr>
          </a:p>
          <a:p>
            <a:pPr algn="ctr">
              <a:buNone/>
            </a:pPr>
            <a:r>
              <a:rPr lang="uk-UA" sz="3200" dirty="0" smtClean="0">
                <a:latin typeface="Bookman Old Style" pitchFamily="18" charset="0"/>
              </a:rPr>
              <a:t>  5)   військо;</a:t>
            </a:r>
            <a:endParaRPr lang="ru-RU" sz="3200" dirty="0" smtClean="0">
              <a:latin typeface="Bookman Old Style" pitchFamily="18" charset="0"/>
            </a:endParaRPr>
          </a:p>
          <a:p>
            <a:pPr algn="ctr">
              <a:buNone/>
            </a:pPr>
            <a:r>
              <a:rPr lang="uk-UA" sz="3200" dirty="0" smtClean="0">
                <a:latin typeface="Bookman Old Style" pitchFamily="18" charset="0"/>
              </a:rPr>
              <a:t>                      6)  міжнародні відносини; </a:t>
            </a:r>
            <a:endParaRPr lang="ru-RU" sz="3200" dirty="0" smtClean="0">
              <a:latin typeface="Bookman Old Style" pitchFamily="18" charset="0"/>
            </a:endParaRPr>
          </a:p>
          <a:p>
            <a:pPr algn="ctr">
              <a:buNone/>
            </a:pPr>
            <a:r>
              <a:rPr lang="uk-UA" sz="3200" dirty="0" smtClean="0">
                <a:latin typeface="Bookman Old Style" pitchFamily="18" charset="0"/>
              </a:rPr>
              <a:t>                   7)   становище народу.</a:t>
            </a:r>
            <a:endParaRPr lang="ru-RU" sz="32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( робота у групах – 5 хв.)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472518" cy="114298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3600" dirty="0" smtClean="0"/>
              <a:t>Завдання 2: </a:t>
            </a:r>
            <a:br>
              <a:rPr lang="uk-UA" sz="3600" dirty="0" smtClean="0"/>
            </a:br>
            <a:r>
              <a:rPr lang="uk-UA" sz="3600" dirty="0" smtClean="0"/>
              <a:t>дайте відповідь на запитання.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214422"/>
            <a:ext cx="8472518" cy="4357718"/>
          </a:xfrm>
          <a:ln>
            <a:solidFill>
              <a:srgbClr val="0070C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uk-UA" dirty="0" smtClean="0"/>
              <a:t>1.    На якому принципі ґрунтувалося управління Україною згідно з Конституцією Пилипа Орлика: спадкової чи виборної влади?</a:t>
            </a:r>
            <a:endParaRPr lang="ru-RU" dirty="0" smtClean="0"/>
          </a:p>
          <a:p>
            <a:r>
              <a:rPr lang="uk-UA" dirty="0" smtClean="0"/>
              <a:t>2.    Кому належала провідна роль в управлінні — гетьманові чи генеральній старшині?</a:t>
            </a:r>
            <a:endParaRPr lang="ru-RU" dirty="0" smtClean="0"/>
          </a:p>
          <a:p>
            <a:r>
              <a:rPr lang="uk-UA" dirty="0" smtClean="0"/>
              <a:t>3.    Чим можна пояснити запровадження Генеральної Ради?</a:t>
            </a:r>
            <a:endParaRPr lang="ru-RU" dirty="0" smtClean="0"/>
          </a:p>
          <a:p>
            <a:r>
              <a:rPr lang="uk-UA" dirty="0" smtClean="0"/>
              <a:t>4.    В який спосіб мав здійснюватися зв'язок між владою і народом?</a:t>
            </a:r>
            <a:endParaRPr lang="ru-RU" dirty="0" smtClean="0"/>
          </a:p>
          <a:p>
            <a:r>
              <a:rPr lang="uk-UA" dirty="0" smtClean="0"/>
              <a:t>5.    Що гарантувала влада народові?</a:t>
            </a:r>
            <a:endParaRPr lang="ru-RU" dirty="0" smtClean="0"/>
          </a:p>
          <a:p>
            <a:r>
              <a:rPr lang="uk-UA" dirty="0" smtClean="0"/>
              <a:t>6.    Які норми Конституції свідчили про її демократичний характер?</a:t>
            </a:r>
            <a:endParaRPr lang="ru-RU" dirty="0" smtClean="0"/>
          </a:p>
          <a:p>
            <a:r>
              <a:rPr lang="uk-UA" dirty="0" smtClean="0"/>
              <a:t>7.    Визначте значення Конституції Пилипа Орлика.</a:t>
            </a:r>
          </a:p>
          <a:p>
            <a:pPr>
              <a:buNone/>
            </a:pPr>
            <a:endParaRPr lang="ru-RU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5572140"/>
            <a:ext cx="8501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 </a:t>
            </a:r>
            <a:r>
              <a:rPr lang="uk-UA" sz="3600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</a:rPr>
              <a:t>У чому ж  полягали велич, героїзм та трагізм  постаті П. Орлика?</a:t>
            </a:r>
            <a:endParaRPr lang="ru-RU" sz="3600" dirty="0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1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1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1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1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2022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Пилип Орлик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146" name="Picture 2" descr="C:\Documents and Settings\Администратор\Рабочий стол\Пилип Орлик 1\20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14876" y="1357298"/>
            <a:ext cx="3214710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Documents and Settings\Администратор\Рабочий стол\Пилип Орлик 1\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357298"/>
            <a:ext cx="2286016" cy="16430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15" descr="C:\Documents and Settings\Администратор\Рабочий стол\Пилип Орлик 1\24.jpe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429124" y="4786322"/>
            <a:ext cx="1785950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2" descr="C:\Documents and Settings\Администратор\Рабочий стол\Пилип Орлик 1\25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4786322"/>
            <a:ext cx="1843094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9" name="Горизонтальный свиток 8"/>
          <p:cNvSpPr/>
          <p:nvPr/>
        </p:nvSpPr>
        <p:spPr>
          <a:xfrm>
            <a:off x="357158" y="2714620"/>
            <a:ext cx="3857652" cy="400052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95310" y="3143248"/>
            <a:ext cx="327662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3200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r>
              <a:rPr lang="uk-UA" sz="3200" dirty="0" smtClean="0">
                <a:solidFill>
                  <a:srgbClr val="FFFF00"/>
                </a:solidFill>
                <a:latin typeface="Bookman Old Style" pitchFamily="18" charset="0"/>
              </a:rPr>
              <a:t>Творець першої української конституції.</a:t>
            </a:r>
            <a:br>
              <a:rPr lang="uk-UA" sz="3200" dirty="0" smtClean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uk-UA" sz="3200" dirty="0" smtClean="0">
                <a:solidFill>
                  <a:srgbClr val="FFFF00"/>
                </a:solidFill>
                <a:latin typeface="Bookman Old Style" pitchFamily="18" charset="0"/>
              </a:rPr>
              <a:t>Пилип Орлик. </a:t>
            </a:r>
            <a:r>
              <a:rPr lang="uk-UA" sz="3200" b="1" dirty="0" smtClean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uk-UA" sz="3200" b="1" dirty="0" smtClean="0">
                <a:solidFill>
                  <a:srgbClr val="FFFF00"/>
                </a:solidFill>
                <a:latin typeface="Bookman Old Style" pitchFamily="18" charset="0"/>
              </a:rPr>
            </a:br>
            <a:endParaRPr lang="uk-UA" sz="3200" b="1" dirty="0" smtClean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400" dirty="0" smtClean="0"/>
              <a:t> </a:t>
            </a:r>
            <a:r>
              <a:rPr lang="uk-UA" sz="4400" dirty="0" err="1" smtClean="0"/>
              <a:t>„Україна</a:t>
            </a:r>
            <a:r>
              <a:rPr lang="uk-UA" sz="4400" dirty="0" smtClean="0"/>
              <a:t> – земля </a:t>
            </a:r>
            <a:r>
              <a:rPr lang="uk-UA" sz="4400" dirty="0" err="1" smtClean="0"/>
              <a:t>козаків”</a:t>
            </a:r>
            <a:r>
              <a:rPr lang="uk-UA" sz="4400" dirty="0" smtClean="0"/>
              <a:t/>
            </a:r>
            <a:br>
              <a:rPr lang="uk-UA" sz="4400" dirty="0" smtClean="0"/>
            </a:br>
            <a:r>
              <a:rPr lang="uk-UA" sz="4400" dirty="0" smtClean="0"/>
              <a:t>/</a:t>
            </a:r>
            <a:r>
              <a:rPr lang="uk-UA" sz="4000" dirty="0" smtClean="0"/>
              <a:t>поч. </a:t>
            </a:r>
            <a:r>
              <a:rPr lang="en-US" sz="4000" dirty="0" smtClean="0"/>
              <a:t>XVIII </a:t>
            </a:r>
            <a:r>
              <a:rPr lang="uk-UA" sz="4000" dirty="0" smtClean="0"/>
              <a:t>ст./ </a:t>
            </a:r>
            <a:endParaRPr lang="ru-RU" sz="4000" dirty="0"/>
          </a:p>
        </p:txBody>
      </p:sp>
      <p:pic>
        <p:nvPicPr>
          <p:cNvPr id="1026" name="Picture 2" descr="C:\Documents and Settings\Администратор\Рабочий стол\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739" r="38260" b="38158"/>
          <a:stretch>
            <a:fillRect/>
          </a:stretch>
        </p:blipFill>
        <p:spPr bwMode="auto">
          <a:xfrm>
            <a:off x="142844" y="1285860"/>
            <a:ext cx="9001156" cy="53578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01850"/>
          </a:xfrm>
        </p:spPr>
        <p:txBody>
          <a:bodyPr>
            <a:normAutofit fontScale="90000"/>
          </a:bodyPr>
          <a:lstStyle/>
          <a:p>
            <a:pPr algn="l"/>
            <a:r>
              <a:rPr lang="uk-UA" dirty="0" smtClean="0">
                <a:latin typeface="Bookman Old Style" pitchFamily="18" charset="0"/>
                <a:cs typeface="Arial" pitchFamily="34" charset="0"/>
              </a:rPr>
              <a:t>Завдання:</a:t>
            </a:r>
            <a:br>
              <a:rPr lang="uk-UA" dirty="0" smtClean="0">
                <a:latin typeface="Bookman Old Style" pitchFamily="18" charset="0"/>
                <a:cs typeface="Arial" pitchFamily="34" charset="0"/>
              </a:rPr>
            </a:br>
            <a:r>
              <a:rPr lang="uk-UA" sz="2700" dirty="0" smtClean="0">
                <a:latin typeface="Bookman Old Style" pitchFamily="18" charset="0"/>
                <a:cs typeface="Arial" pitchFamily="34" charset="0"/>
              </a:rPr>
              <a:t>1. Співвіднесіть події та дати.</a:t>
            </a:r>
            <a:br>
              <a:rPr lang="uk-UA" sz="2700" dirty="0" smtClean="0">
                <a:latin typeface="Bookman Old Style" pitchFamily="18" charset="0"/>
                <a:cs typeface="Arial" pitchFamily="34" charset="0"/>
              </a:rPr>
            </a:br>
            <a:r>
              <a:rPr lang="uk-UA" sz="2700" dirty="0" smtClean="0">
                <a:latin typeface="Bookman Old Style" pitchFamily="18" charset="0"/>
                <a:cs typeface="Arial" pitchFamily="34" charset="0"/>
              </a:rPr>
              <a:t>2. Складіть розповідь.</a:t>
            </a:r>
            <a:endParaRPr lang="ru-RU" sz="2700" dirty="0"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900626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dirty="0" smtClean="0"/>
              <a:t>Північна війна і Україна,  </a:t>
            </a:r>
          </a:p>
          <a:p>
            <a:pPr algn="ctr"/>
            <a:r>
              <a:rPr lang="uk-UA" dirty="0" smtClean="0"/>
              <a:t>договір, </a:t>
            </a:r>
          </a:p>
          <a:p>
            <a:pPr algn="ctr"/>
            <a:r>
              <a:rPr lang="uk-UA" dirty="0" smtClean="0"/>
              <a:t>Полтавська битва, </a:t>
            </a:r>
          </a:p>
          <a:p>
            <a:pPr algn="ctr"/>
            <a:r>
              <a:rPr lang="uk-UA" dirty="0" smtClean="0"/>
              <a:t>результати, </a:t>
            </a:r>
          </a:p>
          <a:p>
            <a:pPr algn="ctr"/>
            <a:r>
              <a:rPr lang="uk-UA" dirty="0" smtClean="0"/>
              <a:t>наслідки для України;</a:t>
            </a:r>
            <a:endParaRPr lang="ru-RU" dirty="0" smtClean="0"/>
          </a:p>
          <a:p>
            <a:pPr algn="ctr"/>
            <a:r>
              <a:rPr lang="uk-UA" dirty="0" smtClean="0"/>
              <a:t>1700-1721рр., 1708р., 1709р.;</a:t>
            </a:r>
          </a:p>
          <a:p>
            <a:pPr algn="ctr"/>
            <a:r>
              <a:rPr lang="uk-UA" dirty="0" smtClean="0"/>
              <a:t>Петро</a:t>
            </a:r>
            <a:r>
              <a:rPr lang="en-US" dirty="0" smtClean="0"/>
              <a:t> I</a:t>
            </a:r>
            <a:r>
              <a:rPr lang="uk-UA" dirty="0" smtClean="0"/>
              <a:t>;</a:t>
            </a:r>
          </a:p>
          <a:p>
            <a:pPr algn="ctr"/>
            <a:r>
              <a:rPr lang="uk-UA" dirty="0" smtClean="0"/>
              <a:t>П. Скоропадський;</a:t>
            </a:r>
          </a:p>
          <a:p>
            <a:pPr algn="ctr"/>
            <a:r>
              <a:rPr lang="uk-UA" dirty="0" smtClean="0"/>
              <a:t>І. Мазепа;</a:t>
            </a:r>
          </a:p>
          <a:p>
            <a:pPr algn="ctr"/>
            <a:r>
              <a:rPr lang="uk-UA" dirty="0" smtClean="0"/>
              <a:t>1720р.</a:t>
            </a:r>
          </a:p>
          <a:p>
            <a:pPr algn="ctr"/>
            <a:endParaRPr lang="uk-UA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3191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/>
            </a:r>
            <a:br>
              <a:rPr lang="uk-UA" sz="32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ookman Old Style" pitchFamily="18" charset="0"/>
              </a:rPr>
            </a:br>
            <a:r>
              <a:rPr lang="uk-UA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>Творець першої української конституції.</a:t>
            </a:r>
            <a:br>
              <a:rPr lang="uk-UA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ookman Old Style" pitchFamily="18" charset="0"/>
              </a:rPr>
            </a:br>
            <a:r>
              <a:rPr lang="uk-UA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>Пилип Орлик.</a:t>
            </a:r>
            <a:endParaRPr lang="ru-RU" sz="2800" dirty="0"/>
          </a:p>
        </p:txBody>
      </p:sp>
      <p:pic>
        <p:nvPicPr>
          <p:cNvPr id="1026" name="Picture 2" descr="C:\Documents and Settings\Администратор\Рабочий стол\hetman0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714488"/>
            <a:ext cx="3460100" cy="4643470"/>
          </a:xfrm>
          <a:prstGeom prst="rect">
            <a:avLst/>
          </a:prstGeom>
          <a:noFill/>
        </p:spPr>
      </p:pic>
      <p:pic>
        <p:nvPicPr>
          <p:cNvPr id="1027" name="Picture 3" descr="C:\Documents and Settings\Администратор\Рабочий стол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714488"/>
            <a:ext cx="3429024" cy="46386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5400" dirty="0" smtClean="0"/>
              <a:t>Мета: 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5572164"/>
          </a:xfrm>
        </p:spPr>
        <p:txBody>
          <a:bodyPr>
            <a:normAutofit/>
          </a:bodyPr>
          <a:lstStyle/>
          <a:p>
            <a:pPr lvl="0"/>
            <a:r>
              <a:rPr lang="uk-UA" dirty="0" smtClean="0"/>
              <a:t>дати характеристику діяльності гетьмана Пилипа Орлика, </a:t>
            </a:r>
            <a:endParaRPr lang="ru-RU" dirty="0" smtClean="0"/>
          </a:p>
          <a:p>
            <a:pPr lvl="0"/>
            <a:r>
              <a:rPr lang="uk-UA" dirty="0" smtClean="0"/>
              <a:t>ознайомитися з  основними положеннями першої української Конституції, </a:t>
            </a:r>
            <a:endParaRPr lang="ru-RU" dirty="0" smtClean="0"/>
          </a:p>
          <a:p>
            <a:pPr lvl="0"/>
            <a:r>
              <a:rPr lang="uk-UA" dirty="0" smtClean="0"/>
              <a:t>отримувати необхідну інформацію, узагальнювати її; </a:t>
            </a:r>
            <a:endParaRPr lang="ru-RU" dirty="0" smtClean="0"/>
          </a:p>
          <a:p>
            <a:pPr lvl="0"/>
            <a:r>
              <a:rPr lang="uk-UA" dirty="0" smtClean="0"/>
              <a:t>робити висновки, висловлювати власну точку зору й аргументувати її.</a:t>
            </a:r>
            <a:endParaRPr lang="ru-RU" dirty="0" smtClean="0"/>
          </a:p>
          <a:p>
            <a:pPr algn="ctr">
              <a:buFont typeface="Wingdings" pitchFamily="2" charset="2"/>
              <a:buChar char="v"/>
            </a:pPr>
            <a:r>
              <a:rPr lang="uk-UA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</a:rPr>
              <a:t>У чому ж  полягала велич, героїзм та трагізм  постаті П. Орлика?</a:t>
            </a:r>
            <a:endParaRPr lang="ru-RU" dirty="0" smtClean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Пилип    Орлик – </a:t>
            </a:r>
            <a:br>
              <a:rPr lang="uk-UA" dirty="0" smtClean="0"/>
            </a:br>
            <a:r>
              <a:rPr lang="uk-UA" dirty="0" smtClean="0"/>
              <a:t>гетьман</a:t>
            </a:r>
            <a:r>
              <a:rPr lang="ru-RU" dirty="0" smtClean="0"/>
              <a:t>    </a:t>
            </a:r>
            <a:r>
              <a:rPr lang="uk-UA" dirty="0" smtClean="0"/>
              <a:t>Війська</a:t>
            </a:r>
            <a:r>
              <a:rPr lang="ru-RU" dirty="0" smtClean="0"/>
              <a:t>    </a:t>
            </a:r>
            <a:r>
              <a:rPr lang="uk-UA" dirty="0" smtClean="0"/>
              <a:t>Запорозького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C:\Documents and Settings\Администратор\Рабочий стол\Пилип Орлик 1\П3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060848"/>
            <a:ext cx="4286280" cy="4797152"/>
          </a:xfrm>
          <a:prstGeom prst="rect">
            <a:avLst/>
          </a:prstGeom>
          <a:noFill/>
        </p:spPr>
      </p:pic>
      <p:pic>
        <p:nvPicPr>
          <p:cNvPr id="4" name="Picture 2" descr="C:\Documents and Settings\Администратор\Рабочий стол\Пилип Орлик 1\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196752"/>
            <a:ext cx="1785950" cy="1285884"/>
          </a:xfrm>
          <a:prstGeom prst="rect">
            <a:avLst/>
          </a:prstGeom>
          <a:noFill/>
        </p:spPr>
      </p:pic>
      <p:pic>
        <p:nvPicPr>
          <p:cNvPr id="5" name="Picture 4" descr="C:\Documents and Settings\Администратор\Рабочий стол\Пилип Орлик 1\22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500438"/>
            <a:ext cx="2000264" cy="2143140"/>
          </a:xfrm>
          <a:prstGeom prst="rect">
            <a:avLst/>
          </a:prstGeom>
          <a:noFill/>
        </p:spPr>
      </p:pic>
      <p:pic>
        <p:nvPicPr>
          <p:cNvPr id="6" name="Picture 3" descr="C:\Documents and Settings\Администратор\Рабочий стол\Пилип Орлик 1\21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3571876"/>
            <a:ext cx="1928826" cy="207170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51377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uk-UA" dirty="0" smtClean="0"/>
              <a:t> </a:t>
            </a:r>
            <a:endParaRPr lang="ru-RU" dirty="0" smtClean="0"/>
          </a:p>
          <a:p>
            <a:pPr lvl="0"/>
            <a:endParaRPr lang="uk-UA" sz="2200" dirty="0" smtClean="0"/>
          </a:p>
          <a:p>
            <a:pPr lvl="0"/>
            <a:endParaRPr lang="uk-UA" sz="2200" dirty="0" smtClean="0"/>
          </a:p>
          <a:p>
            <a:pPr lvl="0"/>
            <a:r>
              <a:rPr lang="uk-UA" dirty="0" smtClean="0"/>
              <a:t>В</a:t>
            </a:r>
            <a:r>
              <a:rPr lang="uk-UA" b="1" dirty="0" smtClean="0"/>
              <a:t> </a:t>
            </a:r>
            <a:r>
              <a:rPr lang="uk-UA" dirty="0" smtClean="0"/>
              <a:t>якій країні жив історичний діяч, за  яких історичних умов він розгорнув свою діяльність? </a:t>
            </a:r>
            <a:endParaRPr lang="ru-RU" dirty="0" smtClean="0"/>
          </a:p>
          <a:p>
            <a:pPr lvl="0"/>
            <a:r>
              <a:rPr lang="uk-UA" dirty="0" smtClean="0"/>
              <a:t>Опишіть його зовнішність і характер.   Що вплинуло на формування його особистості? Які його риси варті наслідування, а які ні?</a:t>
            </a:r>
            <a:endParaRPr lang="ru-RU" dirty="0" smtClean="0"/>
          </a:p>
          <a:p>
            <a:pPr lvl="0"/>
            <a:r>
              <a:rPr lang="uk-UA" dirty="0" smtClean="0"/>
              <a:t>Інтереси якої верстви суспільства  він виражав?</a:t>
            </a:r>
            <a:endParaRPr lang="ru-RU" dirty="0" smtClean="0"/>
          </a:p>
          <a:p>
            <a:pPr lvl="0"/>
            <a:r>
              <a:rPr lang="uk-UA" dirty="0" smtClean="0"/>
              <a:t>Назвіть результати його діяльності і  дайте їм оцінку.</a:t>
            </a:r>
            <a:endParaRPr lang="ru-RU" dirty="0" smtClean="0"/>
          </a:p>
          <a:p>
            <a:pPr lvl="0"/>
            <a:r>
              <a:rPr lang="uk-UA" dirty="0" smtClean="0"/>
              <a:t>Сформулюйте своє ставлення до нього.</a:t>
            </a:r>
          </a:p>
          <a:p>
            <a:pPr lvl="0">
              <a:buNone/>
            </a:pPr>
            <a:endParaRPr lang="uk-UA" dirty="0" smtClean="0"/>
          </a:p>
          <a:p>
            <a:pPr lvl="0">
              <a:buNone/>
            </a:pPr>
            <a:r>
              <a:rPr lang="uk-UA" dirty="0" smtClean="0"/>
              <a:t>/ індивідуальна робота,підручник с. 249, 250/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dirty="0" smtClean="0"/>
              <a:t>Пам'ятка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uk-UA" sz="2800" dirty="0" smtClean="0"/>
              <a:t>для       характеристики      історичного      діяча</a:t>
            </a:r>
            <a:endParaRPr lang="ru-RU" sz="2800" dirty="0" smtClean="0"/>
          </a:p>
        </p:txBody>
      </p:sp>
      <p:pic>
        <p:nvPicPr>
          <p:cNvPr id="4" name="Picture 2" descr="C:\Documents and Settings\Администратор\Рабочий стол\Пилип Орлик 1\1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928670"/>
            <a:ext cx="1643074" cy="1428760"/>
          </a:xfrm>
          <a:prstGeom prst="rect">
            <a:avLst/>
          </a:prstGeom>
          <a:noFill/>
        </p:spPr>
      </p:pic>
      <p:pic>
        <p:nvPicPr>
          <p:cNvPr id="5" name="Picture 3" descr="C:\Documents and Settings\Администратор\Рабочий стол\Пилип Орлик 1\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928670"/>
            <a:ext cx="1643074" cy="14287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err="1" smtClean="0"/>
              <a:t>“Конституція</a:t>
            </a:r>
            <a:r>
              <a:rPr lang="uk-UA" dirty="0" smtClean="0"/>
              <a:t> прав і вольностей Війська </a:t>
            </a:r>
            <a:r>
              <a:rPr lang="uk-UA" dirty="0" err="1" smtClean="0"/>
              <a:t>Запорозького”</a:t>
            </a:r>
            <a:r>
              <a:rPr lang="uk-UA" dirty="0" smtClean="0"/>
              <a:t> </a:t>
            </a:r>
            <a:br>
              <a:rPr lang="uk-UA" dirty="0" smtClean="0"/>
            </a:br>
            <a:r>
              <a:rPr lang="uk-UA" dirty="0" smtClean="0"/>
              <a:t>1710р.</a:t>
            </a:r>
            <a:endParaRPr lang="ru-RU" dirty="0"/>
          </a:p>
        </p:txBody>
      </p:sp>
      <p:pic>
        <p:nvPicPr>
          <p:cNvPr id="5135" name="Picture 15" descr="C:\Documents and Settings\Администратор\Рабочий стол\Пилип Орлик 1\24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5720" y="1571612"/>
            <a:ext cx="2214578" cy="2714644"/>
          </a:xfrm>
          <a:prstGeom prst="rect">
            <a:avLst/>
          </a:prstGeom>
          <a:noFill/>
        </p:spPr>
      </p:pic>
      <p:pic>
        <p:nvPicPr>
          <p:cNvPr id="5136" name="Picture 16" descr="C:\Documents and Settings\Администратор\Рабочий стол\Пилип Орлик 1\1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357694"/>
            <a:ext cx="1928826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37" name="Picture 17" descr="C:\Documents and Settings\Администратор\Рабочий стол\Пилип Орлик 1\14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1571612"/>
            <a:ext cx="2143140" cy="2643206"/>
          </a:xfrm>
          <a:prstGeom prst="rect">
            <a:avLst/>
          </a:prstGeom>
          <a:noFill/>
        </p:spPr>
      </p:pic>
      <p:pic>
        <p:nvPicPr>
          <p:cNvPr id="5139" name="Picture 19" descr="C:\Documents and Settings\Администратор\Рабочий стол\Пилип Орлик 1\11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2214554"/>
            <a:ext cx="1928826" cy="19288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140" name="Picture 20" descr="C:\Documents and Settings\Администратор\Рабочий стол\Пилип Орлик 1\10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3174" y="4357694"/>
            <a:ext cx="1714512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41" name="Picture 21" descr="C:\Documents and Settings\Администратор\Рабочий стол\Пилип Орлик 1\12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4286256"/>
            <a:ext cx="1857388" cy="2428892"/>
          </a:xfrm>
          <a:prstGeom prst="rect">
            <a:avLst/>
          </a:prstGeom>
          <a:noFill/>
        </p:spPr>
      </p:pic>
      <p:pic>
        <p:nvPicPr>
          <p:cNvPr id="5142" name="Picture 22" descr="C:\Documents and Settings\Администратор\Рабочий стол\Пилип Орлик 1\9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3438" y="4357694"/>
            <a:ext cx="1785950" cy="235745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1214422"/>
          </a:xfrm>
        </p:spPr>
        <p:txBody>
          <a:bodyPr>
            <a:normAutofit/>
          </a:bodyPr>
          <a:lstStyle/>
          <a:p>
            <a:pPr algn="ctr"/>
            <a:r>
              <a:rPr lang="ru-RU" sz="4800" b="1" i="1" dirty="0" smtClean="0"/>
              <a:t>КОНСТИТУЦІЯ: </a:t>
            </a:r>
            <a:br>
              <a:rPr lang="ru-RU" sz="4800" b="1" i="1" dirty="0" smtClean="0"/>
            </a:br>
            <a:r>
              <a:rPr lang="ru-RU" sz="2000" b="1" i="1" dirty="0" err="1" smtClean="0"/>
              <a:t>історія</a:t>
            </a:r>
            <a:r>
              <a:rPr lang="ru-RU" sz="2000" b="1" i="1" dirty="0" smtClean="0"/>
              <a:t> – </a:t>
            </a:r>
            <a:r>
              <a:rPr lang="ru-RU" sz="2000" b="1" i="1" dirty="0" err="1" smtClean="0"/>
              <a:t>поняття</a:t>
            </a:r>
            <a:r>
              <a:rPr lang="ru-RU" sz="2000" b="1" i="1" dirty="0" smtClean="0"/>
              <a:t> - </a:t>
            </a:r>
            <a:r>
              <a:rPr lang="ru-RU" sz="2000" b="1" i="1" dirty="0" err="1" smtClean="0"/>
              <a:t>функції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214422"/>
            <a:ext cx="8786874" cy="5643578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r>
              <a:rPr lang="ru-RU" b="1" i="1" dirty="0" err="1" smtClean="0"/>
              <a:t>Стародавньому</a:t>
            </a:r>
            <a:r>
              <a:rPr lang="ru-RU" b="1" i="1" dirty="0" smtClean="0"/>
              <a:t> </a:t>
            </a:r>
            <a:r>
              <a:rPr lang="ru-RU" b="1" i="1" dirty="0" err="1" smtClean="0"/>
              <a:t>Римі</a:t>
            </a:r>
            <a:r>
              <a:rPr lang="ru-RU" b="1" i="1" dirty="0" smtClean="0"/>
              <a:t> </a:t>
            </a:r>
            <a:r>
              <a:rPr lang="en-US" b="1" i="1" dirty="0" smtClean="0"/>
              <a:t> - </a:t>
            </a:r>
            <a:r>
              <a:rPr lang="ru-RU" b="1" i="1" dirty="0" err="1" smtClean="0"/>
              <a:t>деякі</a:t>
            </a:r>
            <a:r>
              <a:rPr lang="en-US" b="1" i="1" dirty="0" smtClean="0"/>
              <a:t> </a:t>
            </a:r>
            <a:r>
              <a:rPr lang="ru-RU" b="1" i="1" dirty="0" err="1" smtClean="0"/>
              <a:t>акти</a:t>
            </a:r>
            <a:r>
              <a:rPr lang="ru-RU" b="1" i="1" dirty="0" smtClean="0"/>
              <a:t> </a:t>
            </a:r>
            <a:r>
              <a:rPr lang="en-US" b="1" i="1" dirty="0" smtClean="0"/>
              <a:t> </a:t>
            </a:r>
            <a:r>
              <a:rPr lang="ru-RU" b="1" i="1" dirty="0" err="1" smtClean="0"/>
              <a:t>імператора</a:t>
            </a:r>
            <a:r>
              <a:rPr lang="ru-RU" b="1" i="1" dirty="0" smtClean="0"/>
              <a:t>,</a:t>
            </a:r>
            <a:endParaRPr lang="en-US" b="1" i="1" dirty="0" smtClean="0"/>
          </a:p>
          <a:p>
            <a:r>
              <a:rPr lang="en-US" b="1" i="1" dirty="0" smtClean="0"/>
              <a:t>C</a:t>
            </a:r>
            <a:r>
              <a:rPr lang="ru-RU" b="1" i="1" dirty="0" err="1" smtClean="0"/>
              <a:t>ередньовічній</a:t>
            </a:r>
            <a:r>
              <a:rPr lang="ru-RU" b="1" i="1" dirty="0" smtClean="0"/>
              <a:t> </a:t>
            </a:r>
            <a:r>
              <a:rPr lang="ru-RU" b="1" i="1" dirty="0" err="1" smtClean="0"/>
              <a:t>Європі</a:t>
            </a:r>
            <a:r>
              <a:rPr lang="ru-RU" b="1" i="1" dirty="0" smtClean="0"/>
              <a:t> - </a:t>
            </a:r>
            <a:r>
              <a:rPr lang="ru-RU" b="1" i="1" dirty="0" err="1" smtClean="0"/>
              <a:t>акти</a:t>
            </a:r>
            <a:r>
              <a:rPr lang="ru-RU" b="1" i="1" dirty="0" smtClean="0"/>
              <a:t>, (Велика </a:t>
            </a:r>
            <a:r>
              <a:rPr lang="ru-RU" b="1" i="1" dirty="0" err="1" smtClean="0"/>
              <a:t>хартія</a:t>
            </a:r>
            <a:r>
              <a:rPr lang="ru-RU" b="1" i="1" dirty="0" smtClean="0"/>
              <a:t> вольностей 1215 р. в </a:t>
            </a:r>
            <a:r>
              <a:rPr lang="ru-RU" b="1" i="1" dirty="0" err="1" smtClean="0"/>
              <a:t>Англії</a:t>
            </a:r>
            <a:r>
              <a:rPr lang="ru-RU" b="1" i="1" dirty="0" smtClean="0"/>
              <a:t>, Великий </a:t>
            </a:r>
            <a:r>
              <a:rPr lang="ru-RU" b="1" i="1" dirty="0" err="1" smtClean="0"/>
              <a:t>березневий</a:t>
            </a:r>
            <a:r>
              <a:rPr lang="ru-RU" b="1" i="1" dirty="0" smtClean="0"/>
              <a:t> ордонанс 1358 р. у </a:t>
            </a:r>
            <a:r>
              <a:rPr lang="ru-RU" b="1" i="1" dirty="0" err="1" smtClean="0"/>
              <a:t>Франції</a:t>
            </a:r>
            <a:r>
              <a:rPr lang="ru-RU" b="1" i="1" dirty="0" smtClean="0"/>
              <a:t> ). </a:t>
            </a:r>
          </a:p>
          <a:p>
            <a:r>
              <a:rPr lang="uk-UA" b="1" i="1" dirty="0" smtClean="0"/>
              <a:t>Новий та Новітній час – </a:t>
            </a:r>
            <a:r>
              <a:rPr lang="ru-RU" b="1" i="1" dirty="0" err="1" smtClean="0"/>
              <a:t>основний</a:t>
            </a:r>
            <a:r>
              <a:rPr lang="ru-RU" b="1" i="1" dirty="0" smtClean="0"/>
              <a:t> закон;</a:t>
            </a:r>
          </a:p>
          <a:p>
            <a:r>
              <a:rPr lang="ru-RU" b="1" i="1" dirty="0" smtClean="0"/>
              <a:t> </a:t>
            </a:r>
            <a:r>
              <a:rPr lang="ru-RU" b="1" i="1" dirty="0" err="1" smtClean="0"/>
              <a:t>виступає</a:t>
            </a:r>
            <a:r>
              <a:rPr lang="ru-RU" b="1" i="1" dirty="0" smtClean="0"/>
              <a:t> як </a:t>
            </a:r>
            <a:r>
              <a:rPr lang="ru-RU" b="1" i="1" dirty="0" err="1" smtClean="0"/>
              <a:t>джерело</a:t>
            </a:r>
            <a:r>
              <a:rPr lang="ru-RU" b="1" i="1" dirty="0" smtClean="0"/>
              <a:t> права; </a:t>
            </a:r>
          </a:p>
          <a:p>
            <a:r>
              <a:rPr lang="ru-RU" b="1" i="1" dirty="0" err="1" smtClean="0"/>
              <a:t>установлює</a:t>
            </a:r>
            <a:r>
              <a:rPr lang="ru-RU" b="1" i="1" dirty="0" smtClean="0"/>
              <a:t> </a:t>
            </a:r>
            <a:r>
              <a:rPr lang="ru-RU" b="1" i="1" dirty="0" err="1" smtClean="0"/>
              <a:t>норми</a:t>
            </a:r>
            <a:r>
              <a:rPr lang="ru-RU" b="1" i="1" dirty="0" smtClean="0"/>
              <a:t> </a:t>
            </a:r>
            <a:r>
              <a:rPr lang="ru-RU" b="1" i="1" dirty="0" err="1" smtClean="0"/>
              <a:t>взаємовідносин</a:t>
            </a:r>
            <a:r>
              <a:rPr lang="ru-RU" b="1" i="1" dirty="0" smtClean="0"/>
              <a:t> </a:t>
            </a:r>
            <a:r>
              <a:rPr lang="ru-RU" b="1" i="1" dirty="0" err="1" smtClean="0"/>
              <a:t>особистості</a:t>
            </a:r>
            <a:r>
              <a:rPr lang="ru-RU" b="1" i="1" dirty="0" smtClean="0"/>
              <a:t> </a:t>
            </a:r>
            <a:r>
              <a:rPr lang="ru-RU" b="1" i="1" dirty="0" err="1" smtClean="0"/>
              <a:t>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держави</a:t>
            </a:r>
            <a:r>
              <a:rPr lang="ru-RU" b="1" i="1" dirty="0" smtClean="0"/>
              <a:t>;</a:t>
            </a:r>
          </a:p>
          <a:p>
            <a:r>
              <a:rPr lang="ru-RU" b="1" i="1" dirty="0" smtClean="0"/>
              <a:t> права та </a:t>
            </a:r>
            <a:r>
              <a:rPr lang="ru-RU" b="1" i="1" dirty="0" err="1" smtClean="0"/>
              <a:t>обов'язки</a:t>
            </a:r>
            <a:r>
              <a:rPr lang="ru-RU" b="1" i="1" dirty="0" smtClean="0"/>
              <a:t> </a:t>
            </a:r>
            <a:r>
              <a:rPr lang="ru-RU" b="1" i="1" dirty="0" err="1" smtClean="0"/>
              <a:t>сторін</a:t>
            </a:r>
            <a:r>
              <a:rPr lang="ru-RU" b="1" i="1" dirty="0" smtClean="0"/>
              <a:t> – «</a:t>
            </a:r>
            <a:r>
              <a:rPr lang="ru-RU" b="1" i="1" dirty="0" err="1" smtClean="0"/>
              <a:t>особистість</a:t>
            </a:r>
            <a:r>
              <a:rPr lang="ru-RU" b="1" i="1" dirty="0" smtClean="0"/>
              <a:t> - держава»;</a:t>
            </a:r>
          </a:p>
          <a:p>
            <a:r>
              <a:rPr lang="ru-RU" b="1" i="1" dirty="0" smtClean="0"/>
              <a:t> правила </a:t>
            </a:r>
            <a:r>
              <a:rPr lang="ru-RU" b="1" i="1" dirty="0" err="1" smtClean="0"/>
              <a:t>взаємовідносин</a:t>
            </a:r>
            <a:r>
              <a:rPr lang="ru-RU" b="1" i="1" dirty="0" smtClean="0"/>
              <a:t> </a:t>
            </a:r>
            <a:r>
              <a:rPr lang="ru-RU" b="1" i="1" dirty="0" err="1" smtClean="0"/>
              <a:t>між</a:t>
            </a:r>
            <a:r>
              <a:rPr lang="ru-RU" b="1" i="1" dirty="0" smtClean="0"/>
              <a:t> людьми. </a:t>
            </a:r>
          </a:p>
          <a:p>
            <a:pPr algn="ctr">
              <a:buNone/>
            </a:pPr>
            <a:r>
              <a:rPr lang="uk-UA" sz="3000" b="1" i="1" dirty="0" smtClean="0">
                <a:solidFill>
                  <a:srgbClr val="FFFF00"/>
                </a:solidFill>
              </a:rPr>
              <a:t>Конституція </a:t>
            </a:r>
          </a:p>
          <a:p>
            <a:pPr>
              <a:buNone/>
            </a:pPr>
            <a:r>
              <a:rPr lang="uk-UA" b="1" dirty="0" smtClean="0"/>
              <a:t>(слово походить від латинського «устрій») — Основний Закон держави, який закріплює устрій, порядок діяльності державних органів, права та обов'язки громадян.</a:t>
            </a:r>
            <a:endParaRPr lang="ru-RU" b="1" dirty="0" smtClean="0"/>
          </a:p>
          <a:p>
            <a:endParaRPr lang="ru-RU" b="1" i="1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660</TotalTime>
  <Words>358</Words>
  <Application>Microsoft Office PowerPoint</Application>
  <PresentationFormat>Экран (4:3)</PresentationFormat>
  <Paragraphs>65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Трек</vt:lpstr>
      <vt:lpstr>Апекс</vt:lpstr>
      <vt:lpstr>Городская</vt:lpstr>
      <vt:lpstr>Эркер</vt:lpstr>
      <vt:lpstr>Техническая</vt:lpstr>
      <vt:lpstr>Модульная</vt:lpstr>
      <vt:lpstr>Справедливость</vt:lpstr>
      <vt:lpstr>Бумажная</vt:lpstr>
      <vt:lpstr>Солнцестояние</vt:lpstr>
      <vt:lpstr>Тема Office</vt:lpstr>
      <vt:lpstr>1_Техническая</vt:lpstr>
      <vt:lpstr>Військо Запорозьке або Гетьманщина 1649 – 1764 </vt:lpstr>
      <vt:lpstr> „Україна – земля козаків” /поч. XVIII ст./ </vt:lpstr>
      <vt:lpstr>Завдання: 1. Співвіднесіть події та дати. 2. Складіть розповідь.</vt:lpstr>
      <vt:lpstr> Творець першої української конституції. Пилип Орлик.</vt:lpstr>
      <vt:lpstr>Мета: </vt:lpstr>
      <vt:lpstr>Пилип    Орлик –  гетьман    Війська    Запорозького </vt:lpstr>
      <vt:lpstr>Пам'ятка для       характеристики      історичного      діяча</vt:lpstr>
      <vt:lpstr>“Конституція прав і вольностей Війська Запорозького”  1710р.</vt:lpstr>
      <vt:lpstr>КОНСТИТУЦІЯ:  історія – поняття - функції</vt:lpstr>
      <vt:lpstr>Завдання 1:  проаналізуйте  Конституцію Пилипа Орлика  за таким планом:</vt:lpstr>
      <vt:lpstr>     Завдання 2:  дайте відповідь на запитання.</vt:lpstr>
      <vt:lpstr>Пилип Орлик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Творець першої української конституції. Пилип Орлик.</dc:title>
  <dc:creator>Admin</dc:creator>
  <cp:lastModifiedBy>Home</cp:lastModifiedBy>
  <cp:revision>76</cp:revision>
  <dcterms:created xsi:type="dcterms:W3CDTF">2009-03-24T14:10:16Z</dcterms:created>
  <dcterms:modified xsi:type="dcterms:W3CDTF">2021-10-12T18:00:40Z</dcterms:modified>
</cp:coreProperties>
</file>