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30.08.2016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30.08.2016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30.08.2016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30.08.2016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30.08.2016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30.08.2016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30.08.2016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30.08.2016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30.08.2016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30.08.2016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30.08.2016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30.08.2016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116632"/>
            <a:ext cx="4968552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ЛДПР</a:t>
            </a:r>
            <a:endParaRPr lang="ru-RU" sz="9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70C0"/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2919129"/>
            <a:ext cx="7648446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ru-RU" sz="5400" b="1" i="1" dirty="0" smtClean="0">
                <a:ln w="1905">
                  <a:solidFill>
                    <a:srgbClr val="00206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Либерально-демократическая</a:t>
            </a:r>
          </a:p>
          <a:p>
            <a:pPr algn="ctr"/>
            <a:r>
              <a:rPr lang="ru-RU" sz="5400" b="1" i="1" dirty="0" smtClean="0">
                <a:ln w="1905">
                  <a:solidFill>
                    <a:srgbClr val="00206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5400" b="1" i="1" dirty="0">
                <a:ln w="1905">
                  <a:solidFill>
                    <a:srgbClr val="00206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партия </a:t>
            </a:r>
            <a:r>
              <a:rPr lang="ru-RU" sz="5400" b="1" i="1" dirty="0" smtClean="0">
                <a:ln w="1905">
                  <a:solidFill>
                    <a:srgbClr val="00206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России</a:t>
            </a:r>
            <a:endParaRPr lang="ru-RU" sz="5400" b="1" dirty="0">
              <a:ln w="1905">
                <a:solidFill>
                  <a:srgbClr val="002060"/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60648"/>
            <a:ext cx="2894827" cy="2450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63788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История создания.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7589" y="955545"/>
            <a:ext cx="403244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n>
                  <a:solidFill>
                    <a:srgbClr val="002060"/>
                  </a:solidFill>
                </a:ln>
              </a:rPr>
              <a:t>12 апреля 1991 г. партия была зарегистрирована Министерством юстиции СССР как ЛДПСС (Либерально-демократическая партия Советского Союза). 14 декабря 1992 г. перерегистрирована Министерством юстиции Российской Федерации как ЛДПР</a:t>
            </a:r>
            <a:r>
              <a:rPr lang="ru-RU" sz="2400" dirty="0" smtClean="0"/>
              <a:t>.</a:t>
            </a:r>
            <a:r>
              <a:rPr lang="ru-RU" sz="2400" dirty="0">
                <a:ln>
                  <a:solidFill>
                    <a:srgbClr val="002060"/>
                  </a:solidFill>
                </a:ln>
              </a:rPr>
              <a:t> Осенью 1989 года присоединился Владимир  Жириновский. 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4355975" y="955545"/>
            <a:ext cx="4176465" cy="6109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dirty="0" smtClean="0">
                <a:ln>
                  <a:solidFill>
                    <a:srgbClr val="002060"/>
                  </a:solidFill>
                </a:ln>
              </a:rPr>
              <a:t>На </a:t>
            </a:r>
            <a:r>
              <a:rPr lang="ru-RU" sz="2300" dirty="0">
                <a:ln>
                  <a:solidFill>
                    <a:srgbClr val="002060"/>
                  </a:solidFill>
                </a:ln>
              </a:rPr>
              <a:t>начало 1990 года в партии состояло 13 человек</a:t>
            </a:r>
            <a:r>
              <a:rPr lang="ru-RU" sz="2300" dirty="0" smtClean="0">
                <a:ln>
                  <a:solidFill>
                    <a:srgbClr val="002060"/>
                  </a:solidFill>
                </a:ln>
              </a:rPr>
              <a:t>.</a:t>
            </a:r>
            <a:r>
              <a:rPr lang="ru-RU" sz="2300" dirty="0">
                <a:ln>
                  <a:solidFill>
                    <a:srgbClr val="002060"/>
                  </a:solidFill>
                </a:ln>
              </a:rPr>
              <a:t> 31 марта 1990г. состоялся Учредительный съезд ЛДПСС, где прозвучало заявление, что в Партии состоят более трех тысяч членов из более чем тридцати регионов страны. Председателем и членом ЦК Партии был избран Владимир Жириновский</a:t>
            </a:r>
            <a:r>
              <a:rPr lang="ru-RU" sz="2300" dirty="0" smtClean="0">
                <a:ln>
                  <a:solidFill>
                    <a:srgbClr val="002060"/>
                  </a:solidFill>
                </a:ln>
              </a:rPr>
              <a:t>.</a:t>
            </a:r>
            <a:r>
              <a:rPr lang="ru-RU" sz="2300" dirty="0">
                <a:ln>
                  <a:solidFill>
                    <a:srgbClr val="002060"/>
                  </a:solidFill>
                </a:ln>
              </a:rPr>
              <a:t> В итоге </a:t>
            </a:r>
            <a:r>
              <a:rPr lang="ru-RU" sz="2300" dirty="0" smtClean="0">
                <a:ln>
                  <a:solidFill>
                    <a:srgbClr val="002060"/>
                  </a:solidFill>
                </a:ln>
              </a:rPr>
              <a:t>единая партия распалась на Либерально-демократические партии России, Украины и Белоруссии.</a:t>
            </a:r>
            <a:endParaRPr lang="ru-RU" sz="2300" dirty="0">
              <a:ln>
                <a:solidFill>
                  <a:srgbClr val="002060"/>
                </a:solidFill>
              </a:ln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872" y="6026564"/>
            <a:ext cx="1090908" cy="923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6352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493456" cy="830992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sz="4800" dirty="0" smtClean="0"/>
              <a:t>              </a:t>
            </a:r>
            <a:r>
              <a:rPr lang="ru-RU" sz="4800" b="1" cap="none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ЛДПР</a:t>
            </a:r>
            <a:r>
              <a:rPr lang="ru-RU" sz="6000" b="1" cap="none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.</a:t>
            </a:r>
            <a:endParaRPr lang="ru-RU" sz="60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124744"/>
            <a:ext cx="7520940" cy="3579849"/>
          </a:xfrm>
        </p:spPr>
        <p:txBody>
          <a:bodyPr/>
          <a:lstStyle/>
          <a:p>
            <a:r>
              <a:rPr lang="ru-RU" sz="3200" u="sng" dirty="0" smtClean="0">
                <a:solidFill>
                  <a:srgbClr val="002060"/>
                </a:solidFill>
              </a:rPr>
              <a:t>Создана:</a:t>
            </a:r>
            <a:r>
              <a:rPr lang="ru-RU" dirty="0" smtClean="0"/>
              <a:t> </a:t>
            </a:r>
            <a:r>
              <a:rPr lang="ru-RU" sz="3600" dirty="0" smtClean="0">
                <a:solidFill>
                  <a:srgbClr val="0070C0"/>
                </a:solidFill>
                <a:latin typeface="Monotype Corsiva" pitchFamily="66" charset="0"/>
              </a:rPr>
              <a:t>13 декабря 1989</a:t>
            </a:r>
          </a:p>
          <a:p>
            <a:r>
              <a:rPr lang="ru-RU" sz="3200" u="sng" dirty="0" smtClean="0">
                <a:solidFill>
                  <a:srgbClr val="002060"/>
                </a:solidFill>
              </a:rPr>
              <a:t>Председатель:</a:t>
            </a:r>
            <a:r>
              <a:rPr lang="ru-RU" sz="2800" u="sng" dirty="0" smtClean="0">
                <a:solidFill>
                  <a:srgbClr val="002060"/>
                </a:solidFill>
              </a:rPr>
              <a:t> </a:t>
            </a:r>
            <a:r>
              <a:rPr lang="ru-RU" sz="3600" dirty="0" smtClean="0">
                <a:solidFill>
                  <a:srgbClr val="0070C0"/>
                </a:solidFill>
                <a:latin typeface="Monotype Corsiva" pitchFamily="66" charset="0"/>
              </a:rPr>
              <a:t>Владимир Жириновский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7783" y="2420888"/>
            <a:ext cx="4338139" cy="4360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53516" y="3477491"/>
            <a:ext cx="1706563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4734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7704856" cy="936104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>
                <a:solidFill>
                  <a:srgbClr val="0070C0"/>
                </a:solidFill>
              </a:rPr>
              <a:t>Представители ЛДПР в органах </a:t>
            </a:r>
            <a:r>
              <a:rPr lang="ru-RU" dirty="0" smtClean="0">
                <a:solidFill>
                  <a:srgbClr val="0070C0"/>
                </a:solidFill>
              </a:rPr>
              <a:t>власти.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00628"/>
            <a:ext cx="8164388" cy="4272588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</a:rPr>
              <a:t>Депутаты </a:t>
            </a:r>
            <a:r>
              <a:rPr lang="ru-RU" sz="2400" dirty="0">
                <a:solidFill>
                  <a:srgbClr val="002060"/>
                </a:solidFill>
              </a:rPr>
              <a:t>Государственной Думы — 56 чел.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>
                <a:solidFill>
                  <a:srgbClr val="002060"/>
                </a:solidFill>
              </a:rPr>
              <a:t>Члены Совета Федерации — 3 человека (Смоленская, Брянская и Оренбургская области)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>
                <a:solidFill>
                  <a:srgbClr val="002060"/>
                </a:solidFill>
              </a:rPr>
              <a:t>Высшие должностные лица субъектов РФ — 1 человек (губернатор С</a:t>
            </a:r>
            <a:r>
              <a:rPr lang="ru-RU" sz="2400" dirty="0" smtClean="0">
                <a:solidFill>
                  <a:srgbClr val="002060"/>
                </a:solidFill>
              </a:rPr>
              <a:t>моленской области</a:t>
            </a:r>
            <a:r>
              <a:rPr lang="ru-RU" sz="2400" dirty="0">
                <a:solidFill>
                  <a:srgbClr val="002060"/>
                </a:solidFill>
              </a:rPr>
              <a:t> Алексей </a:t>
            </a:r>
            <a:r>
              <a:rPr lang="ru-RU" sz="2400" dirty="0" smtClean="0">
                <a:solidFill>
                  <a:srgbClr val="002060"/>
                </a:solidFill>
              </a:rPr>
              <a:t>Островский</a:t>
            </a:r>
            <a:r>
              <a:rPr lang="ru-RU" sz="2400" dirty="0">
                <a:solidFill>
                  <a:srgbClr val="002060"/>
                </a:solidFill>
              </a:rPr>
              <a:t>)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>
                <a:solidFill>
                  <a:srgbClr val="002060"/>
                </a:solidFill>
              </a:rPr>
              <a:t>Депутаты Законодательных Собраний субъектов РФ — 221 чел.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>
                <a:solidFill>
                  <a:srgbClr val="002060"/>
                </a:solidFill>
              </a:rPr>
              <a:t>Главы муниципальных образований — 67 чел.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>
                <a:solidFill>
                  <a:srgbClr val="002060"/>
                </a:solidFill>
              </a:rPr>
              <a:t>Депутаты органов местного самоуправления субъектов РФ от ЛДПР — 2619 чел.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20272" y="5229200"/>
            <a:ext cx="1706563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8578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493456" cy="686976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sz="4000" dirty="0" smtClean="0">
                <a:solidFill>
                  <a:srgbClr val="002060"/>
                </a:solidFill>
              </a:rPr>
              <a:t>        </a:t>
            </a:r>
            <a:r>
              <a:rPr lang="ru-RU" sz="4000" b="1" dirty="0" smtClean="0">
                <a:solidFill>
                  <a:srgbClr val="0070C0"/>
                </a:solidFill>
              </a:rPr>
              <a:t>Программа </a:t>
            </a:r>
            <a:r>
              <a:rPr lang="ru-RU" sz="4000" b="1" dirty="0" err="1" smtClean="0">
                <a:solidFill>
                  <a:srgbClr val="0070C0"/>
                </a:solidFill>
              </a:rPr>
              <a:t>лдпр</a:t>
            </a:r>
            <a:r>
              <a:rPr lang="ru-RU" sz="4000" b="1" dirty="0" smtClean="0">
                <a:solidFill>
                  <a:srgbClr val="0070C0"/>
                </a:solidFill>
              </a:rPr>
              <a:t>.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1100628"/>
            <a:ext cx="7781488" cy="4992668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Партия </a:t>
            </a:r>
            <a:r>
              <a:rPr lang="ru-RU" dirty="0">
                <a:solidFill>
                  <a:srgbClr val="002060"/>
                </a:solidFill>
              </a:rPr>
              <a:t>выступает за либерализм и демократию.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Категорически отрицает коммунистическую идеологию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и</a:t>
            </a:r>
            <a:r>
              <a:rPr lang="ru-RU" dirty="0">
                <a:solidFill>
                  <a:srgbClr val="002060"/>
                </a:solidFill>
              </a:rPr>
              <a:t> марксизм в </a:t>
            </a:r>
            <a:r>
              <a:rPr lang="ru-RU" dirty="0" smtClean="0">
                <a:solidFill>
                  <a:srgbClr val="002060"/>
                </a:solidFill>
              </a:rPr>
              <a:t>целом</a:t>
            </a:r>
            <a:r>
              <a:rPr lang="ru-RU" baseline="30000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Считает, </a:t>
            </a:r>
            <a:r>
              <a:rPr lang="ru-RU" dirty="0">
                <a:solidFill>
                  <a:srgbClr val="002060"/>
                </a:solidFill>
              </a:rPr>
              <a:t>что главным выразителем интересов людей и </a:t>
            </a:r>
            <a:r>
              <a:rPr lang="ru-RU" dirty="0" smtClean="0">
                <a:solidFill>
                  <a:srgbClr val="002060"/>
                </a:solidFill>
              </a:rPr>
              <a:t>общества является</a:t>
            </a:r>
            <a:r>
              <a:rPr lang="ru-RU" dirty="0">
                <a:solidFill>
                  <a:srgbClr val="002060"/>
                </a:solidFill>
              </a:rPr>
              <a:t> </a:t>
            </a:r>
            <a:r>
              <a:rPr lang="ru-RU" dirty="0" smtClean="0">
                <a:solidFill>
                  <a:srgbClr val="002060"/>
                </a:solidFill>
              </a:rPr>
              <a:t>государство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и </a:t>
            </a:r>
            <a:r>
              <a:rPr lang="ru-RU" dirty="0">
                <a:solidFill>
                  <a:srgbClr val="002060"/>
                </a:solidFill>
              </a:rPr>
              <a:t>что все интересы граждан должны быть ему подчинены. Личная свобода также признаётся в той мере, в которой она не входит в противоречие с государственными и общественными интересами. </a:t>
            </a:r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Призывает </a:t>
            </a:r>
            <a:r>
              <a:rPr lang="ru-RU" dirty="0">
                <a:solidFill>
                  <a:srgbClr val="002060"/>
                </a:solidFill>
              </a:rPr>
              <a:t>к восстановлению России как великой державы без её разделения на национальные республики. </a:t>
            </a:r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Выступает </a:t>
            </a:r>
            <a:r>
              <a:rPr lang="ru-RU" dirty="0">
                <a:solidFill>
                  <a:srgbClr val="002060"/>
                </a:solidFill>
              </a:rPr>
              <a:t>за парламентскую форму правления и ликвидацию Верхней палаты (Совета </a:t>
            </a:r>
            <a:r>
              <a:rPr lang="ru-RU" dirty="0" smtClean="0">
                <a:solidFill>
                  <a:srgbClr val="002060"/>
                </a:solidFill>
              </a:rPr>
              <a:t>Федерации), </a:t>
            </a:r>
            <a:r>
              <a:rPr lang="ru-RU" dirty="0">
                <a:solidFill>
                  <a:srgbClr val="002060"/>
                </a:solidFill>
              </a:rPr>
              <a:t>за сокращение численности депутатов в Госдуме и введение ограничения на конституционное большинство какой-либо одной партии (победившая на парламентских выборах партия не должна получать в парламенте больше 40 % мандатов</a:t>
            </a:r>
            <a:r>
              <a:rPr lang="ru-RU" dirty="0" smtClean="0">
                <a:solidFill>
                  <a:srgbClr val="002060"/>
                </a:solidFill>
              </a:rPr>
              <a:t>).</a:t>
            </a:r>
            <a:endParaRPr lang="ru-RU" baseline="30000" dirty="0" smtClean="0">
              <a:solidFill>
                <a:srgbClr val="002060"/>
              </a:solidFill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Позиция </a:t>
            </a:r>
            <a:r>
              <a:rPr lang="ru-RU" dirty="0">
                <a:solidFill>
                  <a:srgbClr val="002060"/>
                </a:solidFill>
              </a:rPr>
              <a:t>ЛДПР по отношению к корпоративной собственности состоит в том, что государство должно осуществлять над ней жёсткий контроль, также он предлагает </a:t>
            </a:r>
            <a:r>
              <a:rPr lang="ru-RU" dirty="0" smtClean="0">
                <a:solidFill>
                  <a:srgbClr val="002060"/>
                </a:solidFill>
              </a:rPr>
              <a:t>национализацию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 нефтяной </a:t>
            </a:r>
            <a:r>
              <a:rPr lang="ru-RU" dirty="0">
                <a:solidFill>
                  <a:srgbClr val="002060"/>
                </a:solidFill>
              </a:rPr>
              <a:t>и газовой промышленности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baseline="30000" dirty="0">
              <a:solidFill>
                <a:srgbClr val="002060"/>
              </a:solidFill>
            </a:endParaRPr>
          </a:p>
          <a:p>
            <a:pPr algn="ctr"/>
            <a:r>
              <a:rPr lang="ru-RU" dirty="0">
                <a:solidFill>
                  <a:srgbClr val="002060"/>
                </a:solidFill>
              </a:rPr>
              <a:t> Несмотря на своё название, ЛДПР, как правило, описывается как националистическая партия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79764" y="1545107"/>
            <a:ext cx="1709388" cy="14401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30197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65464" cy="686976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sz="3200" dirty="0" smtClean="0">
                <a:solidFill>
                  <a:srgbClr val="0070C0"/>
                </a:solidFill>
              </a:rPr>
              <a:t>         Основные позиции </a:t>
            </a:r>
            <a:r>
              <a:rPr lang="ru-RU" sz="3200" dirty="0" err="1" smtClean="0">
                <a:solidFill>
                  <a:srgbClr val="0070C0"/>
                </a:solidFill>
              </a:rPr>
              <a:t>лдпр</a:t>
            </a:r>
            <a:r>
              <a:rPr lang="ru-RU" sz="3200" dirty="0" smtClean="0">
                <a:solidFill>
                  <a:srgbClr val="0070C0"/>
                </a:solidFill>
              </a:rPr>
              <a:t>.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1100628"/>
            <a:ext cx="7637472" cy="492066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ru-RU" sz="1800" dirty="0">
                <a:solidFill>
                  <a:srgbClr val="002060"/>
                </a:solidFill>
              </a:rPr>
              <a:t>сильная армия, полиция и спецслужбы;</a:t>
            </a:r>
          </a:p>
          <a:p>
            <a:pPr>
              <a:buFont typeface="Wingdings" pitchFamily="2" charset="2"/>
              <a:buChar char="v"/>
            </a:pPr>
            <a:r>
              <a:rPr lang="ru-RU" sz="1800" dirty="0">
                <a:solidFill>
                  <a:srgbClr val="002060"/>
                </a:solidFill>
              </a:rPr>
              <a:t>продовольственная безопасность страны;</a:t>
            </a:r>
          </a:p>
          <a:p>
            <a:pPr>
              <a:buFont typeface="Wingdings" pitchFamily="2" charset="2"/>
              <a:buChar char="v"/>
            </a:pPr>
            <a:r>
              <a:rPr lang="ru-RU" sz="1800" dirty="0">
                <a:solidFill>
                  <a:srgbClr val="002060"/>
                </a:solidFill>
              </a:rPr>
              <a:t>внешняя политика, ориентированная на Юг, а не на Запад </a:t>
            </a:r>
            <a:endParaRPr lang="ru-RU" sz="1800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sz="1800" dirty="0" smtClean="0">
                <a:solidFill>
                  <a:srgbClr val="002060"/>
                </a:solidFill>
              </a:rPr>
              <a:t>изменение </a:t>
            </a:r>
            <a:r>
              <a:rPr lang="ru-RU" sz="1800" dirty="0">
                <a:solidFill>
                  <a:srgbClr val="002060"/>
                </a:solidFill>
              </a:rPr>
              <a:t>административно-территориального деления страны, отказ от деления по национальному признаку в пользу территориального (7 губерний);</a:t>
            </a:r>
          </a:p>
          <a:p>
            <a:pPr>
              <a:buFont typeface="Wingdings" pitchFamily="2" charset="2"/>
              <a:buChar char="v"/>
            </a:pPr>
            <a:r>
              <a:rPr lang="ru-RU" sz="1800" dirty="0">
                <a:solidFill>
                  <a:srgbClr val="002060"/>
                </a:solidFill>
              </a:rPr>
              <a:t>государственная поддержка науки;</a:t>
            </a:r>
          </a:p>
          <a:p>
            <a:pPr>
              <a:buFont typeface="Wingdings" pitchFamily="2" charset="2"/>
              <a:buChar char="v"/>
            </a:pPr>
            <a:r>
              <a:rPr lang="ru-RU" sz="1800" dirty="0">
                <a:solidFill>
                  <a:srgbClr val="002060"/>
                </a:solidFill>
              </a:rPr>
              <a:t>экономическая амнистия для граждан, переводящих свои вклады из зарубежных банков в российские;</a:t>
            </a:r>
          </a:p>
          <a:p>
            <a:pPr>
              <a:buFont typeface="Wingdings" pitchFamily="2" charset="2"/>
              <a:buChar char="v"/>
            </a:pPr>
            <a:r>
              <a:rPr lang="ru-RU" sz="1800" dirty="0">
                <a:solidFill>
                  <a:srgbClr val="002060"/>
                </a:solidFill>
              </a:rPr>
              <a:t>государственная гарантия сохранности банковских вкладов населения;</a:t>
            </a:r>
          </a:p>
          <a:p>
            <a:pPr>
              <a:buFont typeface="Wingdings" pitchFamily="2" charset="2"/>
              <a:buChar char="v"/>
            </a:pPr>
            <a:r>
              <a:rPr lang="ru-RU" sz="1800" dirty="0">
                <a:solidFill>
                  <a:srgbClr val="002060"/>
                </a:solidFill>
              </a:rPr>
              <a:t>государственная монополия на алкоголь, табак и сахар;</a:t>
            </a:r>
          </a:p>
          <a:p>
            <a:pPr>
              <a:buFont typeface="Wingdings" pitchFamily="2" charset="2"/>
              <a:buChar char="v"/>
            </a:pPr>
            <a:r>
              <a:rPr lang="ru-RU" sz="1800" dirty="0">
                <a:solidFill>
                  <a:srgbClr val="002060"/>
                </a:solidFill>
              </a:rPr>
              <a:t>государственная программа экспорта военной техники и оружия;</a:t>
            </a:r>
          </a:p>
          <a:p>
            <a:pPr>
              <a:buFont typeface="Wingdings" pitchFamily="2" charset="2"/>
              <a:buChar char="v"/>
            </a:pPr>
            <a:r>
              <a:rPr lang="ru-RU" sz="1800" dirty="0">
                <a:solidFill>
                  <a:srgbClr val="002060"/>
                </a:solidFill>
              </a:rPr>
              <a:t>единение православных и славянских народов.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258344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          </a:t>
            </a:r>
            <a:r>
              <a:rPr lang="ru-RU" sz="3200" dirty="0" smtClean="0">
                <a:solidFill>
                  <a:srgbClr val="0070C0"/>
                </a:solidFill>
              </a:rPr>
              <a:t>Условия вступления в </a:t>
            </a:r>
            <a:r>
              <a:rPr lang="ru-RU" sz="3200" dirty="0" err="1" smtClean="0">
                <a:solidFill>
                  <a:srgbClr val="0070C0"/>
                </a:solidFill>
              </a:rPr>
              <a:t>лдпр</a:t>
            </a:r>
            <a:r>
              <a:rPr lang="ru-RU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800" dirty="0">
                <a:solidFill>
                  <a:srgbClr val="002060"/>
                </a:solidFill>
              </a:rPr>
              <a:t>Чтобы вступить в партию необходимо: </a:t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/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>1. Понять, что Ваши убеждения и взгляды на жизнь совпадают </a:t>
            </a:r>
            <a:r>
              <a:rPr lang="ru-RU" sz="1800" dirty="0" smtClean="0">
                <a:solidFill>
                  <a:srgbClr val="002060"/>
                </a:solidFill>
              </a:rPr>
              <a:t>с программой ЛДПР</a:t>
            </a:r>
            <a:r>
              <a:rPr lang="ru-RU" sz="1800" dirty="0">
                <a:solidFill>
                  <a:srgbClr val="002060"/>
                </a:solidFill>
              </a:rPr>
              <a:t/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/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>2. Пройти собеседование у координатора, либо его заместителей, помощников, членов Координационного совета, членов </a:t>
            </a:r>
            <a:r>
              <a:rPr lang="ru-RU" sz="1800" dirty="0" err="1">
                <a:solidFill>
                  <a:srgbClr val="002060"/>
                </a:solidFill>
              </a:rPr>
              <a:t>контрольно</a:t>
            </a:r>
            <a:r>
              <a:rPr lang="ru-RU" sz="1800" dirty="0">
                <a:solidFill>
                  <a:srgbClr val="002060"/>
                </a:solidFill>
              </a:rPr>
              <a:t> – ревизионной комиссии в региональном или местном отделениях ЛДПР </a:t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/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>3. Скачать </a:t>
            </a:r>
            <a:r>
              <a:rPr lang="ru-RU" sz="1800" dirty="0" smtClean="0">
                <a:solidFill>
                  <a:srgbClr val="002060"/>
                </a:solidFill>
              </a:rPr>
              <a:t>заявление с официального сайта партии</a:t>
            </a:r>
            <a:r>
              <a:rPr lang="ru-RU" sz="1800" dirty="0">
                <a:solidFill>
                  <a:srgbClr val="002060"/>
                </a:solidFill>
              </a:rPr>
              <a:t> и заполнить </a:t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/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>4. Представить в ближайшее отделение ЛДПР заполненное заявление, 2 фото 3,5х4,5 (на матовой бумаге) и захватить с собой паспорт. </a:t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/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>После принятия решения координатором регионального отделения ЛДПР выдается партийный билет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61397" y="1340768"/>
            <a:ext cx="1709388" cy="14401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122085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7520940" cy="54864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             </a:t>
            </a:r>
            <a:r>
              <a:rPr lang="ru-RU" sz="4000" dirty="0" smtClean="0">
                <a:solidFill>
                  <a:srgbClr val="0070C0"/>
                </a:solidFill>
              </a:rPr>
              <a:t>Символика </a:t>
            </a:r>
            <a:r>
              <a:rPr lang="ru-RU" sz="4000" dirty="0" err="1" smtClean="0">
                <a:solidFill>
                  <a:srgbClr val="0070C0"/>
                </a:solidFill>
              </a:rPr>
              <a:t>лдпр</a:t>
            </a:r>
            <a:r>
              <a:rPr lang="ru-RU" sz="4000" dirty="0" smtClean="0">
                <a:solidFill>
                  <a:srgbClr val="0070C0"/>
                </a:solidFill>
              </a:rPr>
              <a:t>.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solidFill>
                  <a:srgbClr val="002060"/>
                </a:solidFill>
              </a:rPr>
              <a:t>ЛДПР имеет </a:t>
            </a:r>
            <a:r>
              <a:rPr lang="ru-RU" sz="2000" u="sng" dirty="0">
                <a:solidFill>
                  <a:srgbClr val="002060"/>
                </a:solidFill>
              </a:rPr>
              <a:t>эмблему</a:t>
            </a:r>
            <a:r>
              <a:rPr lang="ru-RU" sz="2000" dirty="0">
                <a:solidFill>
                  <a:srgbClr val="002060"/>
                </a:solidFill>
              </a:rPr>
              <a:t> партии, которая представляет собой прямоугольник синего цвета </a:t>
            </a:r>
            <a:r>
              <a:rPr lang="ru-RU" sz="2000" dirty="0" smtClean="0">
                <a:solidFill>
                  <a:srgbClr val="002060"/>
                </a:solidFill>
              </a:rPr>
              <a:t>с </a:t>
            </a:r>
            <a:r>
              <a:rPr lang="ru-RU" sz="2000" dirty="0">
                <a:solidFill>
                  <a:srgbClr val="002060"/>
                </a:solidFill>
              </a:rPr>
              <a:t>изображением на нем в центре краткого наименования партии «ЛДПР» буквами желтого цвета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4395013"/>
            <a:ext cx="2917275" cy="24578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27984" y="2132856"/>
            <a:ext cx="471601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ЛДПР  имеет </a:t>
            </a:r>
            <a:r>
              <a:rPr lang="ru-RU" b="1" u="sng" dirty="0">
                <a:solidFill>
                  <a:srgbClr val="002060"/>
                </a:solidFill>
              </a:rPr>
              <a:t>герб </a:t>
            </a:r>
            <a:r>
              <a:rPr lang="ru-RU" b="1" dirty="0">
                <a:solidFill>
                  <a:srgbClr val="002060"/>
                </a:solidFill>
              </a:rPr>
              <a:t>партии, который представляет собой щит темно-синего цвета с золотистым обрамлением треугольной </a:t>
            </a:r>
            <a:r>
              <a:rPr lang="ru-RU" b="1" dirty="0" smtClean="0">
                <a:solidFill>
                  <a:srgbClr val="002060"/>
                </a:solidFill>
              </a:rPr>
              <a:t>формы на </a:t>
            </a:r>
            <a:r>
              <a:rPr lang="ru-RU" b="1" dirty="0">
                <a:solidFill>
                  <a:srgbClr val="002060"/>
                </a:solidFill>
              </a:rPr>
              <a:t>щит нанесен рисунок - карта России жёлтого </a:t>
            </a:r>
            <a:r>
              <a:rPr lang="ru-RU" b="1" dirty="0" smtClean="0">
                <a:solidFill>
                  <a:srgbClr val="002060"/>
                </a:solidFill>
              </a:rPr>
              <a:t>цвета</a:t>
            </a:r>
            <a:r>
              <a:rPr lang="ru-RU" b="1" dirty="0">
                <a:solidFill>
                  <a:srgbClr val="002060"/>
                </a:solidFill>
              </a:rPr>
              <a:t>. Из-за карты восходит солнце жёлтого </a:t>
            </a:r>
            <a:r>
              <a:rPr lang="ru-RU" b="1" dirty="0" smtClean="0">
                <a:solidFill>
                  <a:srgbClr val="002060"/>
                </a:solidFill>
              </a:rPr>
              <a:t>цвета </a:t>
            </a:r>
            <a:r>
              <a:rPr lang="ru-RU" b="1" dirty="0">
                <a:solidFill>
                  <a:srgbClr val="002060"/>
                </a:solidFill>
              </a:rPr>
              <a:t>с разбегающимися лучами разной длины. На фоне солнца </a:t>
            </a:r>
            <a:r>
              <a:rPr lang="ru-RU" b="1" dirty="0" smtClean="0">
                <a:solidFill>
                  <a:srgbClr val="002060"/>
                </a:solidFill>
              </a:rPr>
              <a:t>с </a:t>
            </a:r>
            <a:r>
              <a:rPr lang="ru-RU" b="1" dirty="0">
                <a:solidFill>
                  <a:srgbClr val="002060"/>
                </a:solidFill>
              </a:rPr>
              <a:t>распростертыми крыльями, направленными вверх. По нижней вершине герба проходит </a:t>
            </a:r>
            <a:r>
              <a:rPr lang="ru-RU" b="1" dirty="0" smtClean="0">
                <a:solidFill>
                  <a:srgbClr val="002060"/>
                </a:solidFill>
              </a:rPr>
              <a:t>лента </a:t>
            </a:r>
            <a:r>
              <a:rPr lang="ru-RU" b="1" dirty="0">
                <a:solidFill>
                  <a:srgbClr val="002060"/>
                </a:solidFill>
              </a:rPr>
              <a:t>жёлтого цвета с золотой каймой. На ленте расположены надписи «СВОБОДА», «ПАТРИОТИЗМ», «ЗАКОН». Под верхней стороной щита, параллельно ей нанесена объёмная надпись «</a:t>
            </a:r>
            <a:r>
              <a:rPr lang="ru-RU" b="1" dirty="0" smtClean="0">
                <a:solidFill>
                  <a:srgbClr val="002060"/>
                </a:solidFill>
              </a:rPr>
              <a:t>ЛДПР»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2373339"/>
            <a:ext cx="3724275" cy="2047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925913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sz="4000" dirty="0" smtClean="0">
                <a:solidFill>
                  <a:srgbClr val="0070C0"/>
                </a:solidFill>
              </a:rPr>
              <a:t>         Символика </a:t>
            </a:r>
            <a:r>
              <a:rPr lang="ru-RU" sz="4000" dirty="0" err="1">
                <a:solidFill>
                  <a:srgbClr val="0070C0"/>
                </a:solidFill>
              </a:rPr>
              <a:t>лдпр</a:t>
            </a:r>
            <a:r>
              <a:rPr lang="ru-RU" sz="4000" dirty="0">
                <a:solidFill>
                  <a:srgbClr val="0070C0"/>
                </a:solidFill>
              </a:rPr>
              <a:t>.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ЛДПР имеет </a:t>
            </a:r>
            <a:r>
              <a:rPr lang="ru-RU" u="sng" dirty="0">
                <a:solidFill>
                  <a:srgbClr val="002060"/>
                </a:solidFill>
              </a:rPr>
              <a:t>флаг </a:t>
            </a:r>
            <a:r>
              <a:rPr lang="ru-RU" dirty="0">
                <a:solidFill>
                  <a:srgbClr val="002060"/>
                </a:solidFill>
              </a:rPr>
              <a:t>партии, который представляет собой прикрепленное к древку полотнище прямоугольной формы </a:t>
            </a:r>
            <a:r>
              <a:rPr lang="ru-RU" dirty="0" smtClean="0">
                <a:solidFill>
                  <a:srgbClr val="002060"/>
                </a:solidFill>
              </a:rPr>
              <a:t> с </a:t>
            </a:r>
            <a:r>
              <a:rPr lang="ru-RU" dirty="0">
                <a:solidFill>
                  <a:srgbClr val="002060"/>
                </a:solidFill>
              </a:rPr>
              <a:t>изображением на нем в центре краткого наименования партии «ЛДПР» 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46220" y="1772816"/>
            <a:ext cx="4021579" cy="26642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95536" y="2104851"/>
            <a:ext cx="3934090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ЛДПР имеет </a:t>
            </a:r>
            <a:r>
              <a:rPr lang="ru-RU" b="1" u="sng" dirty="0">
                <a:solidFill>
                  <a:srgbClr val="002060"/>
                </a:solidFill>
              </a:rPr>
              <a:t>гимн</a:t>
            </a:r>
            <a:r>
              <a:rPr lang="ru-RU" b="1" dirty="0">
                <a:solidFill>
                  <a:srgbClr val="002060"/>
                </a:solidFill>
              </a:rPr>
              <a:t>, </a:t>
            </a:r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состоящий </a:t>
            </a:r>
            <a:r>
              <a:rPr lang="ru-RU" b="1" dirty="0">
                <a:solidFill>
                  <a:srgbClr val="002060"/>
                </a:solidFill>
              </a:rPr>
              <a:t>из 3 (трёх) куплетов</a:t>
            </a:r>
            <a:r>
              <a:rPr lang="ru-RU" sz="2000" b="1" dirty="0">
                <a:solidFill>
                  <a:srgbClr val="002060"/>
                </a:solidFill>
              </a:rPr>
              <a:t>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9456" y="2828925"/>
            <a:ext cx="428625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7155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79</TotalTime>
  <Words>401</Words>
  <Application>Microsoft Office PowerPoint</Application>
  <PresentationFormat>On-screen Show (4:3)</PresentationFormat>
  <Paragraphs>44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Углы</vt:lpstr>
      <vt:lpstr>Slide 1</vt:lpstr>
      <vt:lpstr>История создания.</vt:lpstr>
      <vt:lpstr>              ЛДПР.</vt:lpstr>
      <vt:lpstr>Представители ЛДПР в органах власти. </vt:lpstr>
      <vt:lpstr>        Программа лдпр.</vt:lpstr>
      <vt:lpstr>         Основные позиции лдпр.</vt:lpstr>
      <vt:lpstr>          Условия вступления в лдпр.</vt:lpstr>
      <vt:lpstr>             Символика лдпр.</vt:lpstr>
      <vt:lpstr>         Символика лдпр.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Мегаком</dc:creator>
  <cp:lastModifiedBy>Windows User</cp:lastModifiedBy>
  <cp:revision>9</cp:revision>
  <dcterms:created xsi:type="dcterms:W3CDTF">2016-04-03T12:29:05Z</dcterms:created>
  <dcterms:modified xsi:type="dcterms:W3CDTF">2016-08-30T00:44:39Z</dcterms:modified>
</cp:coreProperties>
</file>