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7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A83-E746-431E-BA80-B4E01295686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4192-F9C0-418A-850A-95AD89D0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1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A83-E746-431E-BA80-B4E01295686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4192-F9C0-418A-850A-95AD89D0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A83-E746-431E-BA80-B4E01295686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4192-F9C0-418A-850A-95AD89D0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4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A83-E746-431E-BA80-B4E01295686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4192-F9C0-418A-850A-95AD89D0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4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A83-E746-431E-BA80-B4E01295686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4192-F9C0-418A-850A-95AD89D0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2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A83-E746-431E-BA80-B4E01295686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4192-F9C0-418A-850A-95AD89D0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55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A83-E746-431E-BA80-B4E01295686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4192-F9C0-418A-850A-95AD89D0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9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A83-E746-431E-BA80-B4E01295686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4192-F9C0-418A-850A-95AD89D0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1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A83-E746-431E-BA80-B4E01295686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4192-F9C0-418A-850A-95AD89D0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2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A83-E746-431E-BA80-B4E01295686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4192-F9C0-418A-850A-95AD89D0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3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0A83-E746-431E-BA80-B4E01295686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84192-F9C0-418A-850A-95AD89D0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0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90A83-E746-431E-BA80-B4E01295686A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4192-F9C0-418A-850A-95AD89D0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3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79"/>
            <a:ext cx="91694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8537" y="188640"/>
            <a:ext cx="7772400" cy="283574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Тема: </a:t>
            </a:r>
            <a:r>
              <a:rPr lang="uk-UA" b="1" i="1" dirty="0">
                <a:solidFill>
                  <a:srgbClr val="FF0000"/>
                </a:solidFill>
              </a:rPr>
              <a:t>Початок Великої французької революції кінця Х</a:t>
            </a:r>
            <a:r>
              <a:rPr lang="en-US" b="1" i="1" dirty="0">
                <a:solidFill>
                  <a:srgbClr val="FF0000"/>
                </a:solidFill>
              </a:rPr>
              <a:t>VIII</a:t>
            </a:r>
            <a:r>
              <a:rPr lang="uk-UA" b="1" i="1" dirty="0">
                <a:solidFill>
                  <a:srgbClr val="FF0000"/>
                </a:solidFill>
              </a:rPr>
              <a:t> ст.</a:t>
            </a:r>
            <a:r>
              <a:rPr lang="ru-RU" b="1" i="1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40946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61189"/>
            <a:ext cx="8856984" cy="468731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198" y="816243"/>
            <a:ext cx="8784976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/>
              <a:t>Представники</a:t>
            </a:r>
            <a:r>
              <a:rPr lang="ru-RU" sz="1800" dirty="0"/>
              <a:t> </a:t>
            </a:r>
            <a:r>
              <a:rPr lang="ru-RU" sz="1800" dirty="0" err="1"/>
              <a:t>французького</a:t>
            </a:r>
            <a:r>
              <a:rPr lang="ru-RU" sz="1800" dirty="0"/>
              <a:t> народу... </a:t>
            </a:r>
            <a:r>
              <a:rPr lang="ru-RU" sz="1800" dirty="0" err="1"/>
              <a:t>прийняли</a:t>
            </a:r>
            <a:r>
              <a:rPr lang="ru-RU" sz="1800" dirty="0"/>
              <a:t> </a:t>
            </a:r>
            <a:r>
              <a:rPr lang="ru-RU" sz="1800" dirty="0" err="1"/>
              <a:t>рішення</a:t>
            </a:r>
            <a:r>
              <a:rPr lang="ru-RU" sz="1800" dirty="0"/>
              <a:t> </a:t>
            </a:r>
            <a:r>
              <a:rPr lang="ru-RU" sz="1800" dirty="0" err="1"/>
              <a:t>викласти</a:t>
            </a:r>
            <a:r>
              <a:rPr lang="ru-RU" sz="1800" dirty="0"/>
              <a:t> в </a:t>
            </a:r>
            <a:r>
              <a:rPr lang="ru-RU" sz="1800" dirty="0" err="1"/>
              <a:t>цій</a:t>
            </a:r>
            <a:r>
              <a:rPr lang="ru-RU" sz="1800" dirty="0"/>
              <a:t> </a:t>
            </a:r>
            <a:r>
              <a:rPr lang="ru-RU" sz="1800" dirty="0" err="1"/>
              <a:t>урочистій</a:t>
            </a:r>
            <a:r>
              <a:rPr lang="ru-RU" sz="1800" dirty="0"/>
              <a:t> </a:t>
            </a:r>
            <a:r>
              <a:rPr lang="ru-RU" sz="1800" dirty="0" err="1"/>
              <a:t>декларації</a:t>
            </a:r>
            <a:r>
              <a:rPr lang="ru-RU" sz="1800" dirty="0"/>
              <a:t> </a:t>
            </a:r>
            <a:r>
              <a:rPr lang="ru-RU" sz="1800" dirty="0" err="1"/>
              <a:t>природні</a:t>
            </a:r>
            <a:r>
              <a:rPr lang="ru-RU" sz="1800" dirty="0"/>
              <a:t>, </a:t>
            </a:r>
            <a:r>
              <a:rPr lang="ru-RU" sz="1800" dirty="0" err="1"/>
              <a:t>невід'ємні</a:t>
            </a:r>
            <a:r>
              <a:rPr lang="ru-RU" sz="1800" dirty="0"/>
              <a:t> й </a:t>
            </a:r>
            <a:r>
              <a:rPr lang="ru-RU" sz="1800" dirty="0" err="1"/>
              <a:t>священні</a:t>
            </a:r>
            <a:r>
              <a:rPr lang="ru-RU" sz="1800" dirty="0"/>
              <a:t> права </a:t>
            </a:r>
            <a:r>
              <a:rPr lang="ru-RU" sz="1800" dirty="0" err="1"/>
              <a:t>людини</a:t>
            </a:r>
            <a:r>
              <a:rPr lang="ru-RU" sz="1800" dirty="0"/>
              <a:t>...</a:t>
            </a:r>
          </a:p>
          <a:p>
            <a:pPr marL="0" indent="0">
              <a:buNone/>
            </a:pPr>
            <a:r>
              <a:rPr lang="ru-RU" sz="1800" b="1" dirty="0"/>
              <a:t>I. </a:t>
            </a:r>
            <a:r>
              <a:rPr lang="ru-RU" sz="1800" dirty="0"/>
              <a:t>Люди </a:t>
            </a:r>
            <a:r>
              <a:rPr lang="ru-RU" sz="1800" dirty="0" err="1"/>
              <a:t>народжуються</a:t>
            </a:r>
            <a:r>
              <a:rPr lang="ru-RU" sz="1800" dirty="0"/>
              <a:t> і </a:t>
            </a:r>
            <a:r>
              <a:rPr lang="ru-RU" sz="1800" dirty="0" err="1"/>
              <a:t>залишаються</a:t>
            </a:r>
            <a:r>
              <a:rPr lang="ru-RU" sz="1800" dirty="0"/>
              <a:t> </a:t>
            </a:r>
            <a:r>
              <a:rPr lang="ru-RU" sz="1800" dirty="0" err="1"/>
              <a:t>вільними</a:t>
            </a:r>
            <a:r>
              <a:rPr lang="ru-RU" sz="1800" dirty="0"/>
              <a:t> і </a:t>
            </a:r>
            <a:r>
              <a:rPr lang="ru-RU" sz="1800" dirty="0" err="1"/>
              <a:t>рівними</a:t>
            </a:r>
            <a:r>
              <a:rPr lang="ru-RU" sz="1800" dirty="0"/>
              <a:t> в правах...</a:t>
            </a:r>
          </a:p>
          <a:p>
            <a:pPr marL="0" indent="0">
              <a:buNone/>
            </a:pPr>
            <a:r>
              <a:rPr lang="ru-RU" sz="1800" b="1" dirty="0"/>
              <a:t>II. </a:t>
            </a:r>
            <a:r>
              <a:rPr lang="ru-RU" sz="1800" dirty="0"/>
              <a:t>Метою кожного державного союзу є </a:t>
            </a:r>
            <a:r>
              <a:rPr lang="ru-RU" sz="1800" dirty="0" err="1"/>
              <a:t>забезпечення</a:t>
            </a:r>
            <a:r>
              <a:rPr lang="ru-RU" sz="1800" dirty="0"/>
              <a:t> </a:t>
            </a:r>
            <a:r>
              <a:rPr lang="ru-RU" sz="1800" dirty="0" err="1"/>
              <a:t>природних</a:t>
            </a:r>
            <a:r>
              <a:rPr lang="ru-RU" sz="1800" dirty="0"/>
              <a:t> і </a:t>
            </a:r>
            <a:r>
              <a:rPr lang="ru-RU" sz="1800" dirty="0" err="1"/>
              <a:t>невід'ємних</a:t>
            </a:r>
            <a:r>
              <a:rPr lang="ru-RU" sz="1800" dirty="0"/>
              <a:t> прав </a:t>
            </a:r>
            <a:r>
              <a:rPr lang="ru-RU" sz="1800" dirty="0" err="1"/>
              <a:t>людини</a:t>
            </a:r>
            <a:r>
              <a:rPr lang="ru-RU" sz="1800" dirty="0"/>
              <a:t>. Такими є свобода, </a:t>
            </a:r>
            <a:r>
              <a:rPr lang="ru-RU" sz="1800" dirty="0" err="1"/>
              <a:t>власність</a:t>
            </a:r>
            <a:r>
              <a:rPr lang="ru-RU" sz="1800" dirty="0"/>
              <a:t>, </a:t>
            </a:r>
            <a:r>
              <a:rPr lang="ru-RU" sz="1800" dirty="0" err="1"/>
              <a:t>безпека</a:t>
            </a:r>
            <a:r>
              <a:rPr lang="ru-RU" sz="1800" dirty="0"/>
              <a:t> та </a:t>
            </a:r>
            <a:r>
              <a:rPr lang="ru-RU" sz="1800" dirty="0" err="1"/>
              <a:t>опір</a:t>
            </a:r>
            <a:r>
              <a:rPr lang="ru-RU" sz="1800" dirty="0"/>
              <a:t> </a:t>
            </a:r>
            <a:r>
              <a:rPr lang="ru-RU" sz="1800" dirty="0" err="1"/>
              <a:t>гнобленню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b="1" dirty="0"/>
              <a:t>III. </a:t>
            </a:r>
            <a:r>
              <a:rPr lang="ru-RU" sz="1800" dirty="0" err="1"/>
              <a:t>Джерело</a:t>
            </a:r>
            <a:r>
              <a:rPr lang="ru-RU" sz="1800" dirty="0"/>
              <a:t> </a:t>
            </a:r>
            <a:r>
              <a:rPr lang="ru-RU" sz="1800" dirty="0" err="1"/>
              <a:t>всієї</a:t>
            </a:r>
            <a:r>
              <a:rPr lang="ru-RU" sz="1800" dirty="0"/>
              <a:t> </a:t>
            </a:r>
            <a:r>
              <a:rPr lang="ru-RU" sz="1800" dirty="0" err="1"/>
              <a:t>верховної</a:t>
            </a:r>
            <a:r>
              <a:rPr lang="ru-RU" sz="1800" dirty="0"/>
              <a:t> </a:t>
            </a:r>
            <a:r>
              <a:rPr lang="ru-RU" sz="1800" dirty="0" err="1"/>
              <a:t>влади</a:t>
            </a:r>
            <a:r>
              <a:rPr lang="ru-RU" sz="1800" dirty="0"/>
              <a:t> </a:t>
            </a:r>
            <a:r>
              <a:rPr lang="ru-RU" sz="1800" dirty="0" err="1"/>
              <a:t>завжди</a:t>
            </a:r>
            <a:r>
              <a:rPr lang="ru-RU" sz="1800" dirty="0"/>
              <a:t> </a:t>
            </a:r>
            <a:r>
              <a:rPr lang="ru-RU" sz="1800" dirty="0" err="1"/>
              <a:t>перебуває</a:t>
            </a:r>
            <a:r>
              <a:rPr lang="ru-RU" sz="1800" dirty="0"/>
              <a:t> в </a:t>
            </a:r>
            <a:r>
              <a:rPr lang="ru-RU" sz="1800" dirty="0" err="1"/>
              <a:t>нації</a:t>
            </a:r>
            <a:r>
              <a:rPr lang="ru-RU" sz="1800" dirty="0"/>
              <a:t>...</a:t>
            </a:r>
          </a:p>
          <a:p>
            <a:pPr marL="0" indent="0">
              <a:buNone/>
            </a:pPr>
            <a:r>
              <a:rPr lang="ru-RU" sz="1800" b="1" dirty="0"/>
              <a:t>IV. </a:t>
            </a:r>
            <a:r>
              <a:rPr lang="ru-RU" sz="1800" dirty="0"/>
              <a:t>Свобода </a:t>
            </a:r>
            <a:r>
              <a:rPr lang="ru-RU" sz="1800" dirty="0" err="1"/>
              <a:t>полягає</a:t>
            </a:r>
            <a:r>
              <a:rPr lang="ru-RU" sz="1800" dirty="0"/>
              <a:t> в </a:t>
            </a:r>
            <a:r>
              <a:rPr lang="ru-RU" sz="1800" dirty="0" err="1"/>
              <a:t>праві</a:t>
            </a:r>
            <a:r>
              <a:rPr lang="ru-RU" sz="1800" dirty="0"/>
              <a:t> </a:t>
            </a:r>
            <a:r>
              <a:rPr lang="ru-RU" sz="1800" dirty="0" err="1"/>
              <a:t>робити</a:t>
            </a:r>
            <a:r>
              <a:rPr lang="ru-RU" sz="1800" dirty="0"/>
              <a:t> все, </a:t>
            </a:r>
            <a:r>
              <a:rPr lang="ru-RU" sz="1800" dirty="0" err="1"/>
              <a:t>що</a:t>
            </a:r>
            <a:r>
              <a:rPr lang="ru-RU" sz="1800" dirty="0"/>
              <a:t> не шкодить </a:t>
            </a:r>
            <a:r>
              <a:rPr lang="ru-RU" sz="1800" dirty="0" err="1"/>
              <a:t>іншому</a:t>
            </a:r>
            <a:r>
              <a:rPr lang="ru-RU" sz="1800" dirty="0"/>
              <a:t>...</a:t>
            </a:r>
          </a:p>
          <a:p>
            <a:pPr marL="0" indent="0">
              <a:buNone/>
            </a:pPr>
            <a:r>
              <a:rPr lang="ru-RU" sz="1800" b="1" dirty="0"/>
              <a:t>V. </a:t>
            </a:r>
            <a:r>
              <a:rPr lang="ru-RU" sz="1800" dirty="0"/>
              <a:t>Закон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забороняти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, </a:t>
            </a:r>
            <a:r>
              <a:rPr lang="ru-RU" sz="1800" dirty="0" err="1"/>
              <a:t>шкідливі</a:t>
            </a:r>
            <a:r>
              <a:rPr lang="ru-RU" sz="1800" dirty="0"/>
              <a:t> для </a:t>
            </a:r>
            <a:r>
              <a:rPr lang="ru-RU" sz="1800" dirty="0" err="1"/>
              <a:t>суспільства</a:t>
            </a:r>
            <a:r>
              <a:rPr lang="ru-RU" sz="1800" dirty="0"/>
              <a:t>. Усе, </a:t>
            </a:r>
            <a:r>
              <a:rPr lang="ru-RU" sz="1800" dirty="0" err="1"/>
              <a:t>що</a:t>
            </a:r>
            <a:r>
              <a:rPr lang="ru-RU" sz="1800" dirty="0"/>
              <a:t> не заборонено законом, дозволено...</a:t>
            </a:r>
          </a:p>
          <a:p>
            <a:pPr marL="0" indent="0">
              <a:buNone/>
            </a:pPr>
            <a:r>
              <a:rPr lang="ru-RU" sz="1800" b="1" dirty="0"/>
              <a:t>VI. </a:t>
            </a:r>
            <a:r>
              <a:rPr lang="ru-RU" sz="1800" dirty="0"/>
              <a:t>Закон є </a:t>
            </a:r>
            <a:r>
              <a:rPr lang="ru-RU" sz="1800" dirty="0" err="1"/>
              <a:t>виразом</a:t>
            </a:r>
            <a:r>
              <a:rPr lang="ru-RU" sz="1800" dirty="0"/>
              <a:t> </a:t>
            </a:r>
            <a:r>
              <a:rPr lang="ru-RU" sz="1800" dirty="0" err="1"/>
              <a:t>загальної</a:t>
            </a:r>
            <a:r>
              <a:rPr lang="ru-RU" sz="1800" dirty="0"/>
              <a:t> </a:t>
            </a:r>
            <a:r>
              <a:rPr lang="ru-RU" sz="1800" dirty="0" err="1"/>
              <a:t>волі</a:t>
            </a:r>
            <a:r>
              <a:rPr lang="ru-RU" sz="1800" dirty="0"/>
              <a:t>.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громадяни</a:t>
            </a:r>
            <a:r>
              <a:rPr lang="ru-RU" sz="1800" dirty="0"/>
              <a:t> </a:t>
            </a:r>
            <a:r>
              <a:rPr lang="ru-RU" sz="1800" dirty="0" err="1"/>
              <a:t>мають</a:t>
            </a:r>
            <a:r>
              <a:rPr lang="ru-RU" sz="1800" dirty="0"/>
              <a:t> право </a:t>
            </a:r>
            <a:r>
              <a:rPr lang="ru-RU" sz="1800" dirty="0" err="1"/>
              <a:t>особисто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через </a:t>
            </a:r>
            <a:r>
              <a:rPr lang="ru-RU" sz="1800" dirty="0" err="1"/>
              <a:t>представників</a:t>
            </a:r>
            <a:r>
              <a:rPr lang="ru-RU" sz="1800" dirty="0"/>
              <a:t> </a:t>
            </a:r>
            <a:r>
              <a:rPr lang="ru-RU" sz="1800" dirty="0" err="1"/>
              <a:t>брати</a:t>
            </a:r>
            <a:r>
              <a:rPr lang="ru-RU" sz="1800" dirty="0"/>
              <a:t> участь у </a:t>
            </a:r>
            <a:r>
              <a:rPr lang="ru-RU" sz="1800" dirty="0" err="1"/>
              <a:t>виданні</a:t>
            </a:r>
            <a:r>
              <a:rPr lang="ru-RU" sz="1800" dirty="0"/>
              <a:t> </a:t>
            </a:r>
            <a:r>
              <a:rPr lang="ru-RU" sz="1800" dirty="0" err="1"/>
              <a:t>законів</a:t>
            </a:r>
            <a:r>
              <a:rPr lang="ru-RU" sz="1800" dirty="0"/>
              <a:t>. Закон </a:t>
            </a:r>
            <a:r>
              <a:rPr lang="ru-RU" sz="1800" dirty="0" err="1"/>
              <a:t>має</a:t>
            </a:r>
            <a:r>
              <a:rPr lang="ru-RU" sz="1800" dirty="0"/>
              <a:t> бути </a:t>
            </a:r>
            <a:r>
              <a:rPr lang="ru-RU" sz="1800" dirty="0" err="1"/>
              <a:t>рівним</a:t>
            </a:r>
            <a:r>
              <a:rPr lang="ru-RU" sz="1800" dirty="0"/>
              <a:t> для </a:t>
            </a:r>
            <a:r>
              <a:rPr lang="ru-RU" sz="1800" dirty="0" err="1"/>
              <a:t>всіх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b="1" dirty="0"/>
              <a:t>VII. </a:t>
            </a:r>
            <a:r>
              <a:rPr lang="ru-RU" sz="1800" dirty="0" err="1"/>
              <a:t>Ніхто</a:t>
            </a:r>
            <a:r>
              <a:rPr lang="ru-RU" sz="1800" dirty="0"/>
              <a:t> не </a:t>
            </a:r>
            <a:r>
              <a:rPr lang="ru-RU" sz="1800" dirty="0" err="1"/>
              <a:t>може</a:t>
            </a:r>
            <a:r>
              <a:rPr lang="ru-RU" sz="1800" dirty="0"/>
              <a:t> бути </a:t>
            </a:r>
            <a:r>
              <a:rPr lang="ru-RU" sz="1800" dirty="0" err="1"/>
              <a:t>обвинувачений</a:t>
            </a:r>
            <a:r>
              <a:rPr lang="ru-RU" sz="1800" dirty="0"/>
              <a:t>, </a:t>
            </a:r>
            <a:r>
              <a:rPr lang="ru-RU" sz="1800" dirty="0" err="1"/>
              <a:t>затриманий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заарештований</a:t>
            </a:r>
            <a:r>
              <a:rPr lang="ru-RU" sz="1800" dirty="0"/>
              <a:t> </a:t>
            </a:r>
            <a:r>
              <a:rPr lang="ru-RU" sz="1800" dirty="0" err="1"/>
              <a:t>інакше</a:t>
            </a:r>
            <a:r>
              <a:rPr lang="ru-RU" sz="1800" dirty="0"/>
              <a:t>, </a:t>
            </a:r>
            <a:r>
              <a:rPr lang="ru-RU" sz="1800" dirty="0" err="1"/>
              <a:t>ніж</a:t>
            </a:r>
            <a:r>
              <a:rPr lang="ru-RU" sz="1800" dirty="0"/>
              <a:t> у </a:t>
            </a:r>
            <a:r>
              <a:rPr lang="ru-RU" sz="1800" dirty="0" err="1"/>
              <a:t>випадках</a:t>
            </a:r>
            <a:r>
              <a:rPr lang="ru-RU" sz="1800" dirty="0"/>
              <a:t>, </a:t>
            </a:r>
            <a:r>
              <a:rPr lang="ru-RU" sz="1800" dirty="0" err="1"/>
              <a:t>визначених</a:t>
            </a:r>
            <a:r>
              <a:rPr lang="ru-RU" sz="1800" dirty="0"/>
              <a:t> законом...</a:t>
            </a:r>
          </a:p>
          <a:p>
            <a:pPr marL="0" indent="0">
              <a:buNone/>
            </a:pPr>
            <a:r>
              <a:rPr lang="ru-RU" sz="1800" dirty="0"/>
              <a:t>X. </a:t>
            </a:r>
            <a:r>
              <a:rPr lang="ru-RU" sz="1800" dirty="0" err="1"/>
              <a:t>Ніхто</a:t>
            </a:r>
            <a:r>
              <a:rPr lang="ru-RU" sz="1800" dirty="0"/>
              <a:t> не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відчувати</a:t>
            </a:r>
            <a:r>
              <a:rPr lang="ru-RU" sz="1800" dirty="0"/>
              <a:t> </a:t>
            </a:r>
            <a:r>
              <a:rPr lang="ru-RU" sz="1800" dirty="0" err="1"/>
              <a:t>утисків</a:t>
            </a:r>
            <a:r>
              <a:rPr lang="ru-RU" sz="1800" dirty="0"/>
              <a:t> у </a:t>
            </a:r>
            <a:r>
              <a:rPr lang="ru-RU" sz="1800" dirty="0" err="1"/>
              <a:t>висловлюванні</a:t>
            </a:r>
            <a:r>
              <a:rPr lang="ru-RU" sz="1800" dirty="0"/>
              <a:t> </a:t>
            </a:r>
            <a:r>
              <a:rPr lang="ru-RU" sz="1800" dirty="0" err="1"/>
              <a:t>власних</a:t>
            </a:r>
            <a:r>
              <a:rPr lang="ru-RU" sz="1800" dirty="0"/>
              <a:t> думок...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5876" y="30192"/>
            <a:ext cx="9141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/>
              <a:t>Із</a:t>
            </a:r>
            <a:r>
              <a:rPr lang="ru-RU" sz="2400" b="1" i="1" dirty="0"/>
              <a:t> «</a:t>
            </a:r>
            <a:r>
              <a:rPr lang="ru-RU" sz="2400" b="1" i="1" dirty="0" err="1"/>
              <a:t>Декларації</a:t>
            </a:r>
            <a:r>
              <a:rPr lang="ru-RU" sz="2400" b="1" i="1" dirty="0"/>
              <a:t> прав </a:t>
            </a:r>
            <a:r>
              <a:rPr lang="ru-RU" sz="2400" b="1" i="1" dirty="0" err="1"/>
              <a:t>людини</a:t>
            </a:r>
            <a:r>
              <a:rPr lang="ru-RU" sz="2400" b="1" i="1" dirty="0"/>
              <a:t> і </a:t>
            </a:r>
            <a:r>
              <a:rPr lang="ru-RU" sz="2400" b="1" i="1" dirty="0" err="1"/>
              <a:t>громадянина</a:t>
            </a:r>
            <a:r>
              <a:rPr lang="ru-RU" sz="2400" b="1" i="1" dirty="0"/>
              <a:t>»</a:t>
            </a:r>
          </a:p>
          <a:p>
            <a:pPr algn="ctr"/>
            <a:r>
              <a:rPr lang="ru-RU" sz="2400" b="1" i="1" dirty="0"/>
              <a:t> </a:t>
            </a:r>
            <a:r>
              <a:rPr lang="ru-RU" sz="2400" b="1" i="1" dirty="0" err="1"/>
              <a:t>від</a:t>
            </a:r>
            <a:r>
              <a:rPr lang="ru-RU" sz="2400" b="1" i="1" dirty="0"/>
              <a:t> 26 </a:t>
            </a:r>
            <a:r>
              <a:rPr lang="ru-RU" sz="2400" b="1" i="1" dirty="0" err="1"/>
              <a:t>серпня</a:t>
            </a:r>
            <a:r>
              <a:rPr lang="ru-RU" sz="2400" b="1" i="1" dirty="0"/>
              <a:t> 1789 р.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5875" y="5568771"/>
            <a:ext cx="91411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/>
              <a:t>Хто</a:t>
            </a:r>
            <a:r>
              <a:rPr lang="ru-RU" sz="2000" dirty="0"/>
              <a:t>, за документом, </a:t>
            </a:r>
            <a:r>
              <a:rPr lang="ru-RU" sz="2000" dirty="0" err="1"/>
              <a:t>вважався</a:t>
            </a:r>
            <a:r>
              <a:rPr lang="ru-RU" sz="2000" dirty="0"/>
              <a:t> </a:t>
            </a:r>
            <a:r>
              <a:rPr lang="ru-RU" sz="2000" dirty="0" err="1"/>
              <a:t>джерелом</a:t>
            </a:r>
            <a:r>
              <a:rPr lang="ru-RU" sz="2000" dirty="0"/>
              <a:t> </a:t>
            </a:r>
            <a:r>
              <a:rPr lang="ru-RU" sz="2000" dirty="0" err="1"/>
              <a:t>верховної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невід'ємні</a:t>
            </a:r>
            <a:r>
              <a:rPr lang="ru-RU" sz="2000" dirty="0"/>
              <a:t> </a:t>
            </a:r>
            <a:r>
              <a:rPr lang="ru-RU" sz="2000" dirty="0" err="1"/>
              <a:t>природні</a:t>
            </a:r>
            <a:r>
              <a:rPr lang="ru-RU" sz="2000" dirty="0"/>
              <a:t> права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проголошувалися</a:t>
            </a:r>
            <a:r>
              <a:rPr lang="ru-RU" sz="2000" dirty="0"/>
              <a:t> в </a:t>
            </a:r>
            <a:r>
              <a:rPr lang="ru-RU" sz="2000" dirty="0" err="1"/>
              <a:t>документі</a:t>
            </a:r>
            <a:r>
              <a:rPr lang="ru-RU" sz="2000" dirty="0"/>
              <a:t>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вважати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«</a:t>
            </a:r>
            <a:r>
              <a:rPr lang="ru-RU" sz="2000" dirty="0" err="1"/>
              <a:t>Декларація</a:t>
            </a:r>
            <a:r>
              <a:rPr lang="ru-RU" sz="2000" dirty="0"/>
              <a:t>...» </a:t>
            </a:r>
            <a:r>
              <a:rPr lang="ru-RU" sz="2000" dirty="0" err="1"/>
              <a:t>закладала</a:t>
            </a:r>
            <a:r>
              <a:rPr lang="ru-RU" sz="2000" dirty="0"/>
              <a:t> у </a:t>
            </a:r>
            <a:r>
              <a:rPr lang="ru-RU" sz="2000" dirty="0" err="1"/>
              <a:t>Франції</a:t>
            </a:r>
            <a:r>
              <a:rPr lang="ru-RU" sz="2000" dirty="0"/>
              <a:t> </a:t>
            </a:r>
            <a:r>
              <a:rPr lang="ru-RU" sz="2000" dirty="0" err="1"/>
              <a:t>підвалини</a:t>
            </a:r>
            <a:r>
              <a:rPr lang="ru-RU" sz="2000" dirty="0"/>
              <a:t> </a:t>
            </a:r>
            <a:r>
              <a:rPr lang="ru-RU" sz="2000" dirty="0" err="1"/>
              <a:t>правової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? </a:t>
            </a:r>
            <a:r>
              <a:rPr lang="ru-RU" sz="2000" dirty="0" err="1"/>
              <a:t>Чому</a:t>
            </a:r>
            <a:r>
              <a:rPr lang="ru-RU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878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68" y="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5. Загострення ситуації в країні.</a:t>
            </a:r>
            <a:r>
              <a:rPr lang="uk-UA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8589" y="875035"/>
            <a:ext cx="4949651" cy="3528392"/>
          </a:xfrm>
        </p:spPr>
        <p:txBody>
          <a:bodyPr>
            <a:noAutofit/>
          </a:bodyPr>
          <a:lstStyle/>
          <a:p>
            <a:r>
              <a:rPr lang="uk-UA" sz="2400" dirty="0"/>
              <a:t>У ніч із 20 на 21 червня 1791 р. король Людовік </a:t>
            </a:r>
            <a:r>
              <a:rPr lang="en-US" sz="2400" dirty="0"/>
              <a:t>XVI </a:t>
            </a:r>
            <a:r>
              <a:rPr lang="uk-UA" sz="2400" dirty="0"/>
              <a:t>здійснив невдалу спробу втекти за кордон, але його затримали і повернули до Парижа. </a:t>
            </a:r>
          </a:p>
          <a:p>
            <a:r>
              <a:rPr lang="uk-UA" sz="2400" dirty="0"/>
              <a:t>Наприкінці серпня 1791 р. Австрія та Пруссія заявили про спільні дії в боротьбі проти революційної Франції.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7" y="908720"/>
            <a:ext cx="3888432" cy="332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968" y="4509120"/>
            <a:ext cx="4425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 </a:t>
            </a:r>
            <a:r>
              <a:rPr lang="ru-RU" sz="2400" dirty="0" err="1"/>
              <a:t>вересня</a:t>
            </a:r>
            <a:r>
              <a:rPr lang="ru-RU" sz="2400" dirty="0"/>
              <a:t> 1791 р. </a:t>
            </a:r>
            <a:r>
              <a:rPr lang="ru-RU" sz="2400" dirty="0" err="1"/>
              <a:t>Установчі</a:t>
            </a:r>
            <a:r>
              <a:rPr lang="ru-RU" sz="2400" dirty="0"/>
              <a:t> </a:t>
            </a:r>
            <a:r>
              <a:rPr lang="ru-RU" sz="2400" dirty="0" err="1"/>
              <a:t>збори</a:t>
            </a:r>
            <a:r>
              <a:rPr lang="ru-RU" sz="2400" dirty="0"/>
              <a:t> </a:t>
            </a:r>
            <a:r>
              <a:rPr lang="ru-RU" sz="2400" dirty="0" err="1"/>
              <a:t>прийняли</a:t>
            </a:r>
            <a:r>
              <a:rPr lang="ru-RU" sz="2400" dirty="0"/>
              <a:t> першу в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Франції</a:t>
            </a:r>
            <a:r>
              <a:rPr lang="ru-RU" sz="2400" dirty="0"/>
              <a:t> </a:t>
            </a:r>
            <a:r>
              <a:rPr lang="ru-RU" sz="2400" dirty="0" err="1"/>
              <a:t>Конституцію</a:t>
            </a:r>
            <a:r>
              <a:rPr lang="ru-RU" sz="2400" dirty="0"/>
              <a:t>, </a:t>
            </a:r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якою</a:t>
            </a:r>
            <a:r>
              <a:rPr lang="ru-RU" sz="2400" dirty="0"/>
              <a:t> </a:t>
            </a:r>
            <a:r>
              <a:rPr lang="ru-RU" sz="2400" dirty="0" err="1"/>
              <a:t>країна</a:t>
            </a:r>
            <a:r>
              <a:rPr lang="ru-RU" sz="2400" dirty="0"/>
              <a:t> стала </a:t>
            </a:r>
            <a:r>
              <a:rPr lang="ru-RU" sz="2400" dirty="0" err="1"/>
              <a:t>конституційною</a:t>
            </a:r>
            <a:r>
              <a:rPr lang="ru-RU" sz="2400" dirty="0"/>
              <a:t> </a:t>
            </a:r>
            <a:r>
              <a:rPr lang="ru-RU" sz="2400" dirty="0" err="1"/>
              <a:t>монархією</a:t>
            </a:r>
            <a:r>
              <a:rPr lang="ru-RU" sz="2400" dirty="0"/>
              <a:t>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52" y="4303279"/>
            <a:ext cx="3888432" cy="305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50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50" y="-171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положення</a:t>
            </a:r>
            <a:r>
              <a:rPr lang="ru-RU" b="1" dirty="0"/>
              <a:t> </a:t>
            </a:r>
            <a:r>
              <a:rPr lang="ru-RU" b="1" dirty="0" err="1"/>
              <a:t>Конституції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904656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err="1"/>
              <a:t>Затверджено</a:t>
            </a:r>
            <a:r>
              <a:rPr lang="ru-RU" sz="2400" dirty="0"/>
              <a:t> </a:t>
            </a:r>
            <a:r>
              <a:rPr lang="ru-RU" sz="2400" dirty="0" err="1"/>
              <a:t>конституційну</a:t>
            </a:r>
            <a:r>
              <a:rPr lang="ru-RU" sz="2400" dirty="0"/>
              <a:t> </a:t>
            </a:r>
            <a:r>
              <a:rPr lang="ru-RU" sz="2400" dirty="0" err="1"/>
              <a:t>монархію</a:t>
            </a:r>
            <a:r>
              <a:rPr lang="ru-RU" sz="24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/>
              <a:t>Введено </a:t>
            </a:r>
            <a:r>
              <a:rPr lang="ru-RU" sz="2400" dirty="0" err="1"/>
              <a:t>демократичний</a:t>
            </a:r>
            <a:r>
              <a:rPr lang="ru-RU" sz="2400" dirty="0"/>
              <a:t> принцип </a:t>
            </a:r>
            <a:r>
              <a:rPr lang="ru-RU" sz="2400" dirty="0" err="1"/>
              <a:t>розподілу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на </a:t>
            </a:r>
            <a:r>
              <a:rPr lang="ru-RU" sz="2400" dirty="0" err="1"/>
              <a:t>законодавчу</a:t>
            </a:r>
            <a:r>
              <a:rPr lang="ru-RU" sz="2400" dirty="0"/>
              <a:t>, </a:t>
            </a:r>
            <a:r>
              <a:rPr lang="ru-RU" sz="2400" dirty="0" err="1"/>
              <a:t>виконавчу</a:t>
            </a:r>
            <a:r>
              <a:rPr lang="ru-RU" sz="2400" dirty="0"/>
              <a:t> і </a:t>
            </a:r>
            <a:r>
              <a:rPr lang="ru-RU" sz="2400" dirty="0" err="1"/>
              <a:t>судову</a:t>
            </a:r>
            <a:r>
              <a:rPr lang="ru-RU" sz="2400" dirty="0"/>
              <a:t> </a:t>
            </a:r>
            <a:r>
              <a:rPr lang="ru-RU" sz="2400" dirty="0" err="1"/>
              <a:t>гілки</a:t>
            </a:r>
            <a:r>
              <a:rPr lang="ru-RU" sz="24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err="1"/>
              <a:t>Вища</a:t>
            </a:r>
            <a:r>
              <a:rPr lang="ru-RU" sz="2400" dirty="0"/>
              <a:t> </a:t>
            </a:r>
            <a:r>
              <a:rPr lang="ru-RU" sz="2400" dirty="0" err="1"/>
              <a:t>законодавча</a:t>
            </a:r>
            <a:r>
              <a:rPr lang="ru-RU" sz="2400" dirty="0"/>
              <a:t> </a:t>
            </a:r>
            <a:r>
              <a:rPr lang="ru-RU" sz="2400" dirty="0" err="1"/>
              <a:t>влада</a:t>
            </a:r>
            <a:r>
              <a:rPr lang="ru-RU" sz="2400" dirty="0"/>
              <a:t> належала </a:t>
            </a:r>
            <a:r>
              <a:rPr lang="ru-RU" sz="2400" dirty="0" err="1"/>
              <a:t>Законодавчим</a:t>
            </a:r>
            <a:r>
              <a:rPr lang="ru-RU" sz="2400" dirty="0"/>
              <a:t> </a:t>
            </a:r>
            <a:r>
              <a:rPr lang="ru-RU" sz="2400" dirty="0" err="1"/>
              <a:t>зборам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обирали </a:t>
            </a:r>
            <a:r>
              <a:rPr lang="ru-RU" sz="2400" dirty="0" err="1"/>
              <a:t>двоступеневим</a:t>
            </a:r>
            <a:r>
              <a:rPr lang="ru-RU" sz="2400" dirty="0"/>
              <a:t> </a:t>
            </a:r>
            <a:r>
              <a:rPr lang="ru-RU" sz="2400" dirty="0" err="1"/>
              <a:t>голосуванням</a:t>
            </a:r>
            <a:r>
              <a:rPr lang="ru-RU" sz="24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err="1"/>
              <a:t>Встановлено</a:t>
            </a:r>
            <a:r>
              <a:rPr lang="ru-RU" sz="2400" dirty="0"/>
              <a:t> </a:t>
            </a:r>
            <a:r>
              <a:rPr lang="ru-RU" sz="2400" dirty="0" err="1"/>
              <a:t>майновий</a:t>
            </a:r>
            <a:r>
              <a:rPr lang="ru-RU" sz="2400" dirty="0"/>
              <a:t> ценз на </a:t>
            </a:r>
            <a:r>
              <a:rPr lang="ru-RU" sz="2400" dirty="0" err="1"/>
              <a:t>виборах</a:t>
            </a:r>
            <a:r>
              <a:rPr lang="ru-RU" sz="2400" dirty="0"/>
              <a:t> і </a:t>
            </a:r>
            <a:r>
              <a:rPr lang="ru-RU" sz="2400" dirty="0" err="1"/>
              <a:t>Законодавчі</a:t>
            </a:r>
            <a:r>
              <a:rPr lang="ru-RU" sz="2400" dirty="0"/>
              <a:t> </a:t>
            </a:r>
            <a:r>
              <a:rPr lang="ru-RU" sz="2400" dirty="0" err="1"/>
              <a:t>збори</a:t>
            </a:r>
            <a:r>
              <a:rPr lang="ru-RU" sz="2400" dirty="0"/>
              <a:t> обирали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заможні</a:t>
            </a:r>
            <a:r>
              <a:rPr lang="ru-RU" sz="2400" dirty="0"/>
              <a:t> </a:t>
            </a:r>
            <a:r>
              <a:rPr lang="ru-RU" sz="2400" dirty="0" err="1"/>
              <a:t>громадяни</a:t>
            </a:r>
            <a:r>
              <a:rPr lang="ru-RU" sz="24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err="1"/>
              <a:t>Законодавчі</a:t>
            </a:r>
            <a:r>
              <a:rPr lang="ru-RU" sz="2400" dirty="0"/>
              <a:t> </a:t>
            </a:r>
            <a:r>
              <a:rPr lang="ru-RU" sz="2400" dirty="0" err="1"/>
              <a:t>збори</a:t>
            </a:r>
            <a:r>
              <a:rPr lang="ru-RU" sz="2400" dirty="0"/>
              <a:t> </a:t>
            </a:r>
            <a:r>
              <a:rPr lang="ru-RU" sz="2400" dirty="0" err="1"/>
              <a:t>оголошують</a:t>
            </a:r>
            <a:r>
              <a:rPr lang="ru-RU" sz="2400" dirty="0"/>
              <a:t> </a:t>
            </a:r>
            <a:r>
              <a:rPr lang="ru-RU" sz="2400" dirty="0" err="1"/>
              <a:t>війну</a:t>
            </a:r>
            <a:r>
              <a:rPr lang="ru-RU" sz="2400" dirty="0"/>
              <a:t> та </a:t>
            </a:r>
            <a:r>
              <a:rPr lang="ru-RU" sz="2400" dirty="0" err="1"/>
              <a:t>укладають</a:t>
            </a:r>
            <a:r>
              <a:rPr lang="ru-RU" sz="2400" dirty="0"/>
              <a:t> мир за </a:t>
            </a:r>
            <a:r>
              <a:rPr lang="ru-RU" sz="2400" dirty="0" err="1"/>
              <a:t>пропозицією</a:t>
            </a:r>
            <a:r>
              <a:rPr lang="ru-RU" sz="2400" dirty="0"/>
              <a:t> короля.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err="1"/>
              <a:t>Виконавча</a:t>
            </a:r>
            <a:r>
              <a:rPr lang="ru-RU" sz="2400" dirty="0"/>
              <a:t> </a:t>
            </a:r>
            <a:r>
              <a:rPr lang="ru-RU" sz="2400" dirty="0" err="1"/>
              <a:t>влада</a:t>
            </a:r>
            <a:r>
              <a:rPr lang="ru-RU" sz="2400" dirty="0"/>
              <a:t> належала королю і </a:t>
            </a:r>
            <a:r>
              <a:rPr lang="ru-RU" sz="2400" dirty="0" err="1"/>
              <a:t>міністрам</a:t>
            </a:r>
            <a:r>
              <a:rPr lang="ru-RU" sz="2400" dirty="0"/>
              <a:t>,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призначав</a:t>
            </a:r>
            <a:r>
              <a:rPr lang="ru-RU" sz="2400" dirty="0"/>
              <a:t> король, і вони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відповідальні</a:t>
            </a:r>
            <a:r>
              <a:rPr lang="ru-RU" sz="2400" dirty="0"/>
              <a:t> перед ним.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err="1"/>
              <a:t>Судову</a:t>
            </a:r>
            <a:r>
              <a:rPr lang="ru-RU" sz="2400" dirty="0"/>
              <a:t> </a:t>
            </a:r>
            <a:r>
              <a:rPr lang="ru-RU" sz="2400" dirty="0" err="1"/>
              <a:t>владу</a:t>
            </a:r>
            <a:r>
              <a:rPr lang="ru-RU" sz="2400" dirty="0"/>
              <a:t> </a:t>
            </a:r>
            <a:r>
              <a:rPr lang="ru-RU" sz="2400" dirty="0" err="1"/>
              <a:t>здійснювали</a:t>
            </a:r>
            <a:r>
              <a:rPr lang="ru-RU" sz="2400" dirty="0"/>
              <a:t> </a:t>
            </a:r>
            <a:r>
              <a:rPr lang="ru-RU" sz="2400" dirty="0" err="1"/>
              <a:t>виборні</a:t>
            </a:r>
            <a:r>
              <a:rPr lang="ru-RU" sz="2400" dirty="0"/>
              <a:t> суд</a:t>
            </a:r>
            <a:r>
              <a:rPr lang="uk-UA" sz="2400" dirty="0"/>
              <a:t>д</a:t>
            </a:r>
            <a:r>
              <a:rPr lang="ru-RU" sz="2400" dirty="0"/>
              <a:t>і.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/>
              <a:t>У судовому </a:t>
            </a:r>
            <a:r>
              <a:rPr lang="ru-RU" sz="2400" dirty="0" err="1"/>
              <a:t>процесі</a:t>
            </a:r>
            <a:r>
              <a:rPr lang="ru-RU" sz="2400" dirty="0"/>
              <a:t> брали участь </a:t>
            </a:r>
            <a:r>
              <a:rPr lang="ru-RU" sz="2400" dirty="0" err="1"/>
              <a:t>присяжні</a:t>
            </a:r>
            <a:r>
              <a:rPr lang="ru-RU" sz="2400" dirty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/>
              <a:t>Король </a:t>
            </a:r>
            <a:r>
              <a:rPr lang="ru-RU" sz="2400" dirty="0" err="1"/>
              <a:t>мав</a:t>
            </a:r>
            <a:r>
              <a:rPr lang="ru-RU" sz="2400" dirty="0"/>
              <a:t> право </a:t>
            </a:r>
            <a:r>
              <a:rPr lang="ru-RU" sz="2400" dirty="0" err="1"/>
              <a:t>зупиняти</a:t>
            </a:r>
            <a:r>
              <a:rPr lang="ru-RU" sz="2400" dirty="0"/>
              <a:t> </a:t>
            </a:r>
            <a:r>
              <a:rPr lang="ru-RU" sz="2400" dirty="0" err="1"/>
              <a:t>дію</a:t>
            </a:r>
            <a:r>
              <a:rPr lang="ru-RU" sz="2400" dirty="0"/>
              <a:t> </a:t>
            </a:r>
            <a:r>
              <a:rPr lang="ru-RU" sz="2400" dirty="0" err="1"/>
              <a:t>законів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827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/>
              <a:t>1 жовтня 1791 р. </a:t>
            </a:r>
            <a:r>
              <a:rPr lang="uk-UA" sz="2400" dirty="0"/>
              <a:t>розпочали роботу нові Законодавчі збори, у яких узяли участь політичні об’єднання, що існували на той час у Франції.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dirty="0"/>
              <a:t>У суспільно-політичному житті Франції цього періоду важливу роль відігравали політичні клуби.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227887"/>
              </p:ext>
            </p:extLst>
          </p:nvPr>
        </p:nvGraphicFramePr>
        <p:xfrm>
          <a:off x="208839" y="2840881"/>
          <a:ext cx="8726322" cy="401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Документ" r:id="rId4" imgW="6622346" imgH="2721707" progId="Word.Document.12">
                  <p:embed/>
                </p:oleObj>
              </mc:Choice>
              <mc:Fallback>
                <p:oleObj name="Документ" r:id="rId4" imgW="6622346" imgH="27217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839" y="2840881"/>
                        <a:ext cx="8726322" cy="4017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66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4176464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У </a:t>
            </a:r>
            <a:r>
              <a:rPr lang="uk-UA" sz="2400" b="1" dirty="0"/>
              <a:t>лютому 1792 р. </a:t>
            </a:r>
            <a:r>
              <a:rPr lang="uk-UA" sz="2400" dirty="0"/>
              <a:t>воєнний союз Австрії та Пруссії започаткував першу </a:t>
            </a:r>
            <a:r>
              <a:rPr lang="uk-UA" sz="2400" dirty="0" err="1"/>
              <a:t>антифранцузьку</a:t>
            </a:r>
            <a:r>
              <a:rPr lang="uk-UA" sz="2400" dirty="0"/>
              <a:t> коаліцію (1792—1797 рр.).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4653136"/>
            <a:ext cx="3897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uk-UA" sz="2400" b="1" dirty="0">
                <a:solidFill>
                  <a:prstClr val="black"/>
                </a:solidFill>
              </a:rPr>
              <a:t>20 квітня 1792 р. </a:t>
            </a:r>
            <a:r>
              <a:rPr lang="uk-UA" sz="2400" dirty="0">
                <a:solidFill>
                  <a:prstClr val="black"/>
                </a:solidFill>
              </a:rPr>
              <a:t>Законодавчі збори оголосили війну Австрії.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60648"/>
            <a:ext cx="4401692" cy="315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7"/>
            <a:ext cx="4464496" cy="308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25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1. </a:t>
            </a:r>
            <a:r>
              <a:rPr lang="ru-RU" b="1" dirty="0" err="1">
                <a:solidFill>
                  <a:srgbClr val="C00000"/>
                </a:solidFill>
              </a:rPr>
              <a:t>Франція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наприкінці</a:t>
            </a:r>
            <a:r>
              <a:rPr lang="ru-RU" b="1" dirty="0">
                <a:solidFill>
                  <a:srgbClr val="C00000"/>
                </a:solidFill>
              </a:rPr>
              <a:t> XVIII ст.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4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аграрна країна  із 25-мільйонним населенням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переважна більшість селян були особисто вільними, але земля належала сеньйорам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селяни виконували численні грошові й натуральні повинності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поширене мануфактурне виробництво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промислова революція у Франції ще не відбулася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активний розвиток зовнішньої торгівлі з колоніями в Африці та Новому Світі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гальмування внутрішньої торгівлі через відсутність єдиної системи ваги та міри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спалахували «хлібні бунти»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0130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2. </a:t>
            </a:r>
            <a:r>
              <a:rPr lang="ru-RU" sz="4000" b="1" dirty="0" err="1">
                <a:solidFill>
                  <a:srgbClr val="C00000"/>
                </a:solidFill>
              </a:rPr>
              <a:t>Французьке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err="1">
                <a:solidFill>
                  <a:srgbClr val="C00000"/>
                </a:solidFill>
              </a:rPr>
              <a:t>Просвітництво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434" y="1700808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rgbClr val="C00000"/>
                </a:solidFill>
              </a:rPr>
              <a:t>Просвітництво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особливий</a:t>
            </a:r>
            <a:r>
              <a:rPr lang="ru-RU" sz="2000" dirty="0"/>
              <a:t> тип </a:t>
            </a:r>
            <a:r>
              <a:rPr lang="ru-RU" sz="2000" dirty="0" err="1"/>
              <a:t>світогляду</a:t>
            </a:r>
            <a:r>
              <a:rPr lang="ru-RU" sz="2000" dirty="0"/>
              <a:t> та </a:t>
            </a:r>
            <a:r>
              <a:rPr lang="ru-RU" sz="2000" dirty="0" err="1"/>
              <a:t>філософії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сформувався</a:t>
            </a:r>
            <a:r>
              <a:rPr lang="ru-RU" sz="2000" dirty="0"/>
              <a:t> в культурному </a:t>
            </a:r>
            <a:r>
              <a:rPr lang="ru-RU" sz="2000" dirty="0" err="1"/>
              <a:t>житті</a:t>
            </a:r>
            <a:r>
              <a:rPr lang="ru-RU" sz="2000" dirty="0"/>
              <a:t> </a:t>
            </a:r>
            <a:r>
              <a:rPr lang="ru-RU" sz="2000" dirty="0" err="1"/>
              <a:t>Європи</a:t>
            </a:r>
            <a:r>
              <a:rPr lang="ru-RU" sz="2000" dirty="0"/>
              <a:t> та Америки 18 ст. антифеодального </a:t>
            </a:r>
            <a:r>
              <a:rPr lang="ru-RU" sz="2000" dirty="0" err="1"/>
              <a:t>спрямування</a:t>
            </a:r>
            <a:r>
              <a:rPr lang="ru-RU" sz="2000" dirty="0"/>
              <a:t>, яка </a:t>
            </a:r>
            <a:r>
              <a:rPr lang="ru-RU" sz="2000" dirty="0" err="1"/>
              <a:t>пропагувала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</a:t>
            </a:r>
            <a:r>
              <a:rPr lang="ru-RU" sz="2000" dirty="0" err="1"/>
              <a:t>перебудови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сфер </a:t>
            </a:r>
            <a:r>
              <a:rPr lang="ru-RU" sz="2000" dirty="0" err="1"/>
              <a:t>суспільного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на принципах </a:t>
            </a:r>
            <a:r>
              <a:rPr lang="ru-RU" sz="2000" dirty="0" err="1"/>
              <a:t>розуму</a:t>
            </a:r>
            <a:r>
              <a:rPr lang="ru-RU" sz="2000" dirty="0"/>
              <a:t>, </a:t>
            </a:r>
            <a:r>
              <a:rPr lang="ru-RU" sz="2000" dirty="0" err="1"/>
              <a:t>свободи</a:t>
            </a:r>
            <a:r>
              <a:rPr lang="ru-RU" sz="2000" dirty="0"/>
              <a:t> та </a:t>
            </a:r>
            <a:r>
              <a:rPr lang="ru-RU" sz="2000" dirty="0" err="1"/>
              <a:t>рівності</a:t>
            </a:r>
            <a:r>
              <a:rPr lang="ru-RU" sz="2000" dirty="0"/>
              <a:t>, природного права, </a:t>
            </a:r>
            <a:r>
              <a:rPr lang="ru-RU" sz="2000" dirty="0" err="1"/>
              <a:t>соціальних</a:t>
            </a:r>
            <a:r>
              <a:rPr lang="ru-RU" sz="2000" dirty="0"/>
              <a:t> реформ.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74529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6165304"/>
            <a:ext cx="1914525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Дідро</a:t>
            </a:r>
            <a:endParaRPr lang="ru-RU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55" y="3774529"/>
            <a:ext cx="1952625" cy="252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72755" y="6165304"/>
            <a:ext cx="1952625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Монтеск’є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60" y="3763442"/>
            <a:ext cx="2038405" cy="255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4860" y="6173410"/>
            <a:ext cx="2038405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Вольтер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74529"/>
            <a:ext cx="1954846" cy="252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20272" y="6165304"/>
            <a:ext cx="1954846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Руссо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01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9" y="116632"/>
            <a:ext cx="5458575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3. Початок </a:t>
            </a:r>
            <a:r>
              <a:rPr lang="ru-RU" sz="4000" b="1" dirty="0" err="1">
                <a:solidFill>
                  <a:srgbClr val="C00000"/>
                </a:solidFill>
              </a:rPr>
              <a:t>революції</a:t>
            </a:r>
            <a:r>
              <a:rPr lang="ru-RU" sz="4000" b="1" dirty="0">
                <a:solidFill>
                  <a:srgbClr val="C00000"/>
                </a:solidFill>
              </a:rPr>
              <a:t>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4896544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1787 р. </a:t>
            </a:r>
            <a:r>
              <a:rPr lang="ru-RU" sz="2400" dirty="0"/>
              <a:t>через </a:t>
            </a:r>
            <a:r>
              <a:rPr lang="ru-RU" sz="2400" dirty="0" err="1"/>
              <a:t>гостру</a:t>
            </a:r>
            <a:r>
              <a:rPr lang="ru-RU" sz="2400" dirty="0"/>
              <a:t> </a:t>
            </a:r>
            <a:r>
              <a:rPr lang="ru-RU" sz="2400" dirty="0" err="1"/>
              <a:t>соціально-економічну</a:t>
            </a:r>
            <a:r>
              <a:rPr lang="ru-RU" sz="2400" dirty="0"/>
              <a:t> та </a:t>
            </a:r>
            <a:r>
              <a:rPr lang="ru-RU" sz="2400" dirty="0" err="1"/>
              <a:t>політичну</a:t>
            </a:r>
            <a:r>
              <a:rPr lang="ru-RU" sz="2400" dirty="0"/>
              <a:t> кризу  на </a:t>
            </a:r>
            <a:r>
              <a:rPr lang="ru-RU" sz="2400" dirty="0" err="1"/>
              <a:t>зборах</a:t>
            </a:r>
            <a:r>
              <a:rPr lang="ru-RU" sz="2400" dirty="0"/>
              <a:t> </a:t>
            </a:r>
            <a:r>
              <a:rPr lang="ru-RU" sz="2400" dirty="0" err="1"/>
              <a:t>нотаблів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прийнято</a:t>
            </a:r>
            <a:r>
              <a:rPr lang="ru-RU" sz="2400" dirty="0"/>
              <a:t> </a:t>
            </a:r>
            <a:r>
              <a:rPr lang="ru-RU" sz="2400" dirty="0" err="1"/>
              <a:t>рішення</a:t>
            </a:r>
            <a:r>
              <a:rPr lang="ru-RU" sz="2400" dirty="0"/>
              <a:t> </a:t>
            </a:r>
            <a:r>
              <a:rPr lang="ru-RU" sz="2400" dirty="0" err="1"/>
              <a:t>запровадити</a:t>
            </a:r>
            <a:r>
              <a:rPr lang="ru-RU" sz="2400" dirty="0"/>
              <a:t> в </a:t>
            </a:r>
            <a:r>
              <a:rPr lang="ru-RU" sz="2400" dirty="0" err="1"/>
              <a:t>країні</a:t>
            </a:r>
            <a:r>
              <a:rPr lang="ru-RU" sz="2400" dirty="0"/>
              <a:t> </a:t>
            </a:r>
            <a:r>
              <a:rPr lang="ru-RU" sz="2400" dirty="0" err="1"/>
              <a:t>загальний</a:t>
            </a:r>
            <a:r>
              <a:rPr lang="ru-RU" sz="2400" dirty="0"/>
              <a:t> </a:t>
            </a:r>
            <a:r>
              <a:rPr lang="ru-RU" sz="2400" dirty="0" err="1"/>
              <a:t>земельний</a:t>
            </a:r>
            <a:r>
              <a:rPr lang="ru-RU" sz="2400" dirty="0"/>
              <a:t> </a:t>
            </a:r>
            <a:r>
              <a:rPr lang="ru-RU" sz="2400" dirty="0" err="1"/>
              <a:t>податок</a:t>
            </a:r>
            <a:r>
              <a:rPr lang="ru-RU" sz="2400" dirty="0"/>
              <a:t> з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станів</a:t>
            </a:r>
            <a:r>
              <a:rPr lang="ru-RU" sz="2400" dirty="0"/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3568"/>
            <a:ext cx="3514202" cy="351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90012"/>
            <a:ext cx="5040052" cy="27089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3928" y="4299942"/>
            <a:ext cx="48699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7030A0"/>
                </a:solidFill>
              </a:rPr>
              <a:t>Нотаблі</a:t>
            </a:r>
            <a:r>
              <a:rPr lang="ru-RU" sz="2000" i="1" dirty="0">
                <a:solidFill>
                  <a:srgbClr val="7030A0"/>
                </a:solidFill>
              </a:rPr>
              <a:t>— члени </a:t>
            </a:r>
            <a:r>
              <a:rPr lang="ru-RU" sz="2000" i="1" dirty="0" err="1">
                <a:solidFill>
                  <a:srgbClr val="7030A0"/>
                </a:solidFill>
              </a:rPr>
              <a:t>зібрання</a:t>
            </a:r>
            <a:r>
              <a:rPr lang="ru-RU" sz="2000" i="1" dirty="0">
                <a:solidFill>
                  <a:srgbClr val="7030A0"/>
                </a:solidFill>
              </a:rPr>
              <a:t>, яке скликав король у </a:t>
            </a:r>
            <a:r>
              <a:rPr lang="ru-RU" sz="2000" i="1" dirty="0" err="1">
                <a:solidFill>
                  <a:srgbClr val="7030A0"/>
                </a:solidFill>
              </a:rPr>
              <a:t>Франції</a:t>
            </a:r>
            <a:r>
              <a:rPr lang="ru-RU" sz="2000" i="1" dirty="0">
                <a:solidFill>
                  <a:srgbClr val="7030A0"/>
                </a:solidFill>
              </a:rPr>
              <a:t> у </a:t>
            </a:r>
            <a:r>
              <a:rPr lang="en-US" sz="2000" i="1" dirty="0">
                <a:solidFill>
                  <a:srgbClr val="7030A0"/>
                </a:solidFill>
              </a:rPr>
              <a:t>XIV–XVII </a:t>
            </a:r>
            <a:r>
              <a:rPr lang="ru-RU" sz="2000" i="1" dirty="0" err="1">
                <a:solidFill>
                  <a:srgbClr val="7030A0"/>
                </a:solidFill>
              </a:rPr>
              <a:t>століттях</a:t>
            </a:r>
            <a:r>
              <a:rPr lang="ru-RU" sz="2000" i="1" dirty="0">
                <a:solidFill>
                  <a:srgbClr val="7030A0"/>
                </a:solidFill>
              </a:rPr>
              <a:t> для </a:t>
            </a:r>
            <a:r>
              <a:rPr lang="ru-RU" sz="2000" i="1" dirty="0" err="1">
                <a:solidFill>
                  <a:srgbClr val="7030A0"/>
                </a:solidFill>
              </a:rPr>
              <a:t>обговорення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фінансових</a:t>
            </a:r>
            <a:r>
              <a:rPr lang="ru-RU" sz="2000" i="1" dirty="0">
                <a:solidFill>
                  <a:srgbClr val="7030A0"/>
                </a:solidFill>
              </a:rPr>
              <a:t>, </a:t>
            </a:r>
            <a:r>
              <a:rPr lang="ru-RU" sz="2000" i="1" dirty="0" err="1">
                <a:solidFill>
                  <a:srgbClr val="7030A0"/>
                </a:solidFill>
              </a:rPr>
              <a:t>адміністративних</a:t>
            </a:r>
            <a:r>
              <a:rPr lang="ru-RU" sz="2000" i="1" dirty="0">
                <a:solidFill>
                  <a:srgbClr val="7030A0"/>
                </a:solidFill>
              </a:rPr>
              <a:t> та </a:t>
            </a:r>
            <a:r>
              <a:rPr lang="ru-RU" sz="2000" i="1" dirty="0" err="1">
                <a:solidFill>
                  <a:srgbClr val="7030A0"/>
                </a:solidFill>
              </a:rPr>
              <a:t>інших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державних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питань</a:t>
            </a:r>
            <a:r>
              <a:rPr lang="ru-RU" sz="2000" i="1" dirty="0">
                <a:solidFill>
                  <a:srgbClr val="7030A0"/>
                </a:solidFill>
              </a:rPr>
              <a:t> та  </a:t>
            </a:r>
            <a:r>
              <a:rPr lang="ru-RU" sz="2000" i="1" dirty="0" err="1">
                <a:solidFill>
                  <a:srgbClr val="7030A0"/>
                </a:solidFill>
              </a:rPr>
              <a:t>призначалися</a:t>
            </a:r>
            <a:r>
              <a:rPr lang="ru-RU" sz="2000" i="1" dirty="0">
                <a:solidFill>
                  <a:srgbClr val="7030A0"/>
                </a:solidFill>
              </a:rPr>
              <a:t> королем з числа </a:t>
            </a:r>
            <a:r>
              <a:rPr lang="ru-RU" sz="2000" i="1" dirty="0" err="1">
                <a:solidFill>
                  <a:srgbClr val="7030A0"/>
                </a:solidFill>
              </a:rPr>
              <a:t>визначних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представників</a:t>
            </a:r>
            <a:r>
              <a:rPr lang="ru-RU" sz="2000" i="1" dirty="0">
                <a:solidFill>
                  <a:srgbClr val="7030A0"/>
                </a:solidFill>
              </a:rPr>
              <a:t> дворянства, </a:t>
            </a:r>
            <a:r>
              <a:rPr lang="ru-RU" sz="2000" i="1" dirty="0" err="1">
                <a:solidFill>
                  <a:srgbClr val="7030A0"/>
                </a:solidFill>
              </a:rPr>
              <a:t>вищого</a:t>
            </a:r>
            <a:r>
              <a:rPr lang="ru-RU" sz="2000" i="1" dirty="0">
                <a:solidFill>
                  <a:srgbClr val="7030A0"/>
                </a:solidFill>
              </a:rPr>
              <a:t> духовенства і </a:t>
            </a:r>
            <a:r>
              <a:rPr lang="ru-RU" sz="2000" i="1" dirty="0" err="1">
                <a:solidFill>
                  <a:srgbClr val="7030A0"/>
                </a:solidFill>
              </a:rPr>
              <a:t>міської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верхівки</a:t>
            </a:r>
            <a:r>
              <a:rPr lang="ru-RU" sz="2000" i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190310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Паризький</a:t>
            </a:r>
            <a:r>
              <a:rPr lang="ru-RU" sz="2400" dirty="0"/>
              <a:t> парламент </a:t>
            </a:r>
            <a:r>
              <a:rPr lang="ru-RU" sz="2400" dirty="0" err="1"/>
              <a:t>відмовився</a:t>
            </a:r>
            <a:r>
              <a:rPr lang="ru-RU" sz="2400" dirty="0"/>
              <a:t> </a:t>
            </a:r>
            <a:r>
              <a:rPr lang="ru-RU" sz="2400" dirty="0" err="1"/>
              <a:t>затвердити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рішення</a:t>
            </a:r>
            <a:r>
              <a:rPr lang="ru-RU" sz="2400" dirty="0"/>
              <a:t> та </a:t>
            </a:r>
            <a:r>
              <a:rPr lang="ru-RU" sz="2400" dirty="0" err="1"/>
              <a:t>запропонував</a:t>
            </a:r>
            <a:r>
              <a:rPr lang="ru-RU" sz="2400" dirty="0"/>
              <a:t> королю </a:t>
            </a:r>
            <a:r>
              <a:rPr lang="ru-RU" sz="2400" dirty="0" err="1"/>
              <a:t>зібрати</a:t>
            </a:r>
            <a:r>
              <a:rPr lang="ru-RU" sz="2400" dirty="0"/>
              <a:t> для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Генеральні</a:t>
            </a:r>
            <a:r>
              <a:rPr lang="ru-RU" sz="2400" dirty="0"/>
              <a:t> </a:t>
            </a:r>
            <a:r>
              <a:rPr lang="ru-RU" sz="2400" dirty="0" err="1"/>
              <a:t>штати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07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536504" cy="61206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/>
              <a:t>5 </a:t>
            </a:r>
            <a:r>
              <a:rPr lang="ru-RU" sz="2400" b="1" dirty="0" err="1"/>
              <a:t>травня</a:t>
            </a:r>
            <a:r>
              <a:rPr lang="ru-RU" sz="2400" b="1" dirty="0"/>
              <a:t> 1789 р. </a:t>
            </a:r>
            <a:r>
              <a:rPr lang="ru-RU" sz="2400" dirty="0"/>
              <a:t>у </a:t>
            </a:r>
            <a:r>
              <a:rPr lang="ru-RU" sz="2400" dirty="0" err="1"/>
              <a:t>Версальському</a:t>
            </a:r>
            <a:r>
              <a:rPr lang="ru-RU" sz="2400" dirty="0"/>
              <a:t> </a:t>
            </a:r>
            <a:r>
              <a:rPr lang="ru-RU" sz="2400" dirty="0" err="1"/>
              <a:t>палаці</a:t>
            </a:r>
            <a:r>
              <a:rPr lang="ru-RU" sz="2400" dirty="0"/>
              <a:t> </a:t>
            </a:r>
            <a:r>
              <a:rPr lang="ru-RU" sz="2400" dirty="0" err="1"/>
              <a:t>Людовік</a:t>
            </a:r>
            <a:r>
              <a:rPr lang="ru-RU" sz="2400" dirty="0"/>
              <a:t> XVI </a:t>
            </a:r>
            <a:r>
              <a:rPr lang="ru-RU" sz="2400" dirty="0" err="1"/>
              <a:t>відкрив</a:t>
            </a:r>
            <a:r>
              <a:rPr lang="ru-RU" sz="2400" dirty="0"/>
              <a:t> </a:t>
            </a:r>
            <a:r>
              <a:rPr lang="ru-RU" sz="2400" dirty="0" err="1"/>
              <a:t>засідання</a:t>
            </a:r>
            <a:r>
              <a:rPr lang="ru-RU" sz="2400" dirty="0"/>
              <a:t> </a:t>
            </a:r>
            <a:r>
              <a:rPr lang="ru-RU" sz="2400" dirty="0" err="1"/>
              <a:t>Генеральних</a:t>
            </a:r>
            <a:r>
              <a:rPr lang="ru-RU" sz="2400" dirty="0"/>
              <a:t> </a:t>
            </a:r>
            <a:r>
              <a:rPr lang="ru-RU" sz="2400" dirty="0" err="1"/>
              <a:t>штатів</a:t>
            </a:r>
            <a:r>
              <a:rPr lang="ru-RU" sz="2400" dirty="0"/>
              <a:t> і наказав депутатам </a:t>
            </a:r>
            <a:r>
              <a:rPr lang="ru-RU" sz="2400" dirty="0" err="1"/>
              <a:t>затвердити</a:t>
            </a:r>
            <a:r>
              <a:rPr lang="ru-RU" sz="2400" dirty="0"/>
              <a:t>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податки</a:t>
            </a:r>
            <a:r>
              <a:rPr lang="ru-RU" sz="2400" dirty="0"/>
              <a:t>. 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Депутати</a:t>
            </a:r>
            <a:r>
              <a:rPr lang="ru-RU" sz="2400" dirty="0"/>
              <a:t> </a:t>
            </a:r>
            <a:r>
              <a:rPr lang="ru-RU" sz="2400" dirty="0" err="1"/>
              <a:t>третього</a:t>
            </a:r>
            <a:r>
              <a:rPr lang="ru-RU" sz="2400" dirty="0"/>
              <a:t> стану стали </a:t>
            </a:r>
            <a:r>
              <a:rPr lang="ru-RU" sz="2400" dirty="0" err="1"/>
              <a:t>наполягати</a:t>
            </a:r>
            <a:r>
              <a:rPr lang="ru-RU" sz="2400" dirty="0"/>
              <a:t> на </a:t>
            </a:r>
            <a:r>
              <a:rPr lang="ru-RU" sz="2400" dirty="0" err="1"/>
              <a:t>рівному</a:t>
            </a:r>
            <a:r>
              <a:rPr lang="ru-RU" sz="2400" dirty="0"/>
              <a:t> та </a:t>
            </a:r>
            <a:r>
              <a:rPr lang="ru-RU" sz="2400" dirty="0" err="1"/>
              <a:t>спільному</a:t>
            </a:r>
            <a:r>
              <a:rPr lang="ru-RU" sz="2400" dirty="0"/>
              <a:t> </a:t>
            </a:r>
            <a:r>
              <a:rPr lang="ru-RU" sz="2400" dirty="0" err="1"/>
              <a:t>голосуванні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депутатів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У </a:t>
            </a:r>
            <a:r>
              <a:rPr lang="ru-RU" sz="2400" dirty="0" err="1"/>
              <a:t>відповідь</a:t>
            </a:r>
            <a:r>
              <a:rPr lang="ru-RU" sz="2400" dirty="0"/>
              <a:t> на </a:t>
            </a:r>
            <a:r>
              <a:rPr lang="ru-RU" sz="2400" dirty="0" err="1"/>
              <a:t>це</a:t>
            </a:r>
            <a:r>
              <a:rPr lang="ru-RU" sz="2400" dirty="0"/>
              <a:t>, </a:t>
            </a:r>
            <a:r>
              <a:rPr lang="ru-RU" sz="2400" dirty="0" err="1"/>
              <a:t>депутатів</a:t>
            </a:r>
            <a:r>
              <a:rPr lang="ru-RU" sz="2400" dirty="0"/>
              <a:t> </a:t>
            </a:r>
            <a:r>
              <a:rPr lang="ru-RU" sz="2400" dirty="0" err="1"/>
              <a:t>третього</a:t>
            </a:r>
            <a:r>
              <a:rPr lang="ru-RU" sz="2400" dirty="0"/>
              <a:t> стану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позбавлено</a:t>
            </a:r>
            <a:r>
              <a:rPr lang="ru-RU" sz="2400" dirty="0"/>
              <a:t> права голосу.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09" y="260648"/>
            <a:ext cx="409847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72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248472" cy="612068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b="1" dirty="0"/>
              <a:t>17 червня 1789 р. </a:t>
            </a:r>
            <a:r>
              <a:rPr lang="uk-UA" sz="2400" dirty="0"/>
              <a:t>Генеральні штати проголосили себе Національними зборами, що представляли інтереси всіх французів.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/>
              <a:t>20 червня 1789 р. </a:t>
            </a:r>
            <a:r>
              <a:rPr lang="uk-UA" sz="2400" dirty="0"/>
              <a:t>депутати Національних зборів зібралися в залі для гри в м’яч і заприсяглися, що не розійдуться, поки не підготують конституцію країни.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/>
              <a:t>Ця подія вважається початком Великої французької революції кінця </a:t>
            </a:r>
            <a:r>
              <a:rPr lang="en-US" sz="2400" dirty="0"/>
              <a:t>XVIII </a:t>
            </a:r>
            <a:r>
              <a:rPr lang="uk-UA" sz="2400" dirty="0"/>
              <a:t>ст.</a:t>
            </a:r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29" y="3645024"/>
            <a:ext cx="4638713" cy="302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28" y="260648"/>
            <a:ext cx="4638713" cy="317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41804" cy="10081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b="1" dirty="0"/>
              <a:t>14 липня 1789 р.</a:t>
            </a:r>
            <a:r>
              <a:rPr lang="uk-UA" sz="2400" dirty="0"/>
              <a:t> озброєний натовп парижан захопив і зруйнував Бастилію, де зберігався військовий арсенал.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7579"/>
            <a:ext cx="8641804" cy="557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6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3960440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Людовік </a:t>
            </a:r>
            <a:r>
              <a:rPr lang="en-US" sz="2400" dirty="0"/>
              <a:t>XVI </a:t>
            </a:r>
            <a:r>
              <a:rPr lang="uk-UA" sz="2400" dirty="0"/>
              <a:t>вирішив піти на поступки повсталим, наказав відкликати війська з-під Парижа та визнав Установчі збори. </a:t>
            </a:r>
            <a:endParaRPr lang="ru-RU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27" y="260648"/>
            <a:ext cx="459208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33739"/>
            <a:ext cx="396044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962075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Король </a:t>
            </a:r>
            <a:r>
              <a:rPr lang="ru-RU" dirty="0" err="1"/>
              <a:t>відвідав</a:t>
            </a:r>
            <a:r>
              <a:rPr lang="ru-RU" dirty="0"/>
              <a:t> Париж, де </a:t>
            </a:r>
            <a:r>
              <a:rPr lang="ru-RU" dirty="0" err="1"/>
              <a:t>з'явився</a:t>
            </a:r>
            <a:r>
              <a:rPr lang="ru-RU" dirty="0"/>
              <a:t> з </a:t>
            </a:r>
            <a:r>
              <a:rPr lang="ru-RU" dirty="0" err="1"/>
              <a:t>трикольоровою</a:t>
            </a:r>
            <a:r>
              <a:rPr lang="ru-RU" dirty="0"/>
              <a:t> кокардою у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кольорах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57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4. </a:t>
            </a:r>
            <a:r>
              <a:rPr lang="ru-RU" b="1" dirty="0" err="1">
                <a:solidFill>
                  <a:srgbClr val="C00000"/>
                </a:solidFill>
              </a:rPr>
              <a:t>Законодавча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діяльність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Установчих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зборів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1987674"/>
            <a:ext cx="8363272" cy="4465662"/>
          </a:xfrm>
        </p:spPr>
        <p:txBody>
          <a:bodyPr>
            <a:normAutofit/>
          </a:bodyPr>
          <a:lstStyle/>
          <a:p>
            <a:r>
              <a:rPr lang="uk-UA" sz="2400" dirty="0"/>
              <a:t>скасування багатьох феодальних повинностей</a:t>
            </a:r>
          </a:p>
          <a:p>
            <a:r>
              <a:rPr lang="uk-UA" sz="2400" dirty="0"/>
              <a:t>новий адміністративний поділ на департаменти</a:t>
            </a:r>
          </a:p>
          <a:p>
            <a:r>
              <a:rPr lang="uk-UA" sz="2400" dirty="0"/>
              <a:t>дозвіл вільної торгівлі хлібом</a:t>
            </a:r>
          </a:p>
          <a:p>
            <a:r>
              <a:rPr lang="uk-UA" sz="2400" dirty="0"/>
              <a:t>розроблена єдина система мір та ваги</a:t>
            </a:r>
          </a:p>
          <a:p>
            <a:r>
              <a:rPr lang="uk-UA" sz="2400" dirty="0"/>
              <a:t>високе мито на імпорт</a:t>
            </a:r>
          </a:p>
          <a:p>
            <a:r>
              <a:rPr lang="uk-UA" sz="2400" dirty="0"/>
              <a:t>націоналізація церковних земель</a:t>
            </a:r>
          </a:p>
          <a:p>
            <a:r>
              <a:rPr lang="uk-UA" sz="2400" dirty="0"/>
              <a:t>скасування станового поділу громадян та титулів</a:t>
            </a:r>
          </a:p>
          <a:p>
            <a:r>
              <a:rPr lang="uk-UA" sz="2400" dirty="0"/>
              <a:t>запроваджено закон про заборону страйків та створення </a:t>
            </a:r>
            <a:r>
              <a:rPr lang="uk-UA" sz="2400" dirty="0" err="1"/>
              <a:t>робітничх</a:t>
            </a:r>
            <a:r>
              <a:rPr lang="uk-UA" sz="2400" dirty="0"/>
              <a:t> спілок</a:t>
            </a:r>
          </a:p>
          <a:p>
            <a:r>
              <a:rPr lang="uk-UA" sz="2400" dirty="0"/>
              <a:t>прийняли «Декларацію прав людини і громадянина»</a:t>
            </a:r>
          </a:p>
        </p:txBody>
      </p:sp>
    </p:spTree>
    <p:extLst>
      <p:ext uri="{BB962C8B-B14F-4D97-AF65-F5344CB8AC3E}">
        <p14:creationId xmlns:p14="http://schemas.microsoft.com/office/powerpoint/2010/main" val="3782506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700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Palatino Linotype</vt:lpstr>
      <vt:lpstr>Wingdings</vt:lpstr>
      <vt:lpstr>Тема Office</vt:lpstr>
      <vt:lpstr>Документ</vt:lpstr>
      <vt:lpstr>Тема: Початок Великої французької революції кінця ХVIII ст. </vt:lpstr>
      <vt:lpstr>1. Франція наприкінці XVIII ст. </vt:lpstr>
      <vt:lpstr>2. Французьке Просвітництво</vt:lpstr>
      <vt:lpstr>3. Початок революції. </vt:lpstr>
      <vt:lpstr>Презентация PowerPoint</vt:lpstr>
      <vt:lpstr>Презентация PowerPoint</vt:lpstr>
      <vt:lpstr>Презентация PowerPoint</vt:lpstr>
      <vt:lpstr>Презентация PowerPoint</vt:lpstr>
      <vt:lpstr>4. Законодавча діяльність Установчих зборів.</vt:lpstr>
      <vt:lpstr>Презентация PowerPoint</vt:lpstr>
      <vt:lpstr>5. Загострення ситуації в країні. </vt:lpstr>
      <vt:lpstr>Основні положення Конституції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Вступ. Криза «старого порядку» (французьке суспільство наприкінці ХVІІІ ст., доба Просвітництва).</dc:title>
  <dc:creator>danyamazur113@gmail.com</dc:creator>
  <cp:lastModifiedBy>User</cp:lastModifiedBy>
  <cp:revision>24</cp:revision>
  <dcterms:created xsi:type="dcterms:W3CDTF">2021-09-05T16:09:52Z</dcterms:created>
  <dcterms:modified xsi:type="dcterms:W3CDTF">2022-11-03T18:45:40Z</dcterms:modified>
</cp:coreProperties>
</file>