
<file path=[Content_Types].xml><?xml version="1.0" encoding="utf-8"?>
<Types xmlns="http://schemas.openxmlformats.org/package/2006/content-types"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053EA4-387F-4A6C-BB14-E399E580533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3086D4C6-DB4D-4CF2-82D3-0C860EBA5E19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ChangeArrowheads="1"/>
          </p:cNvSpPr>
          <p:nvPr/>
        </p:nvSpPr>
        <p:spPr bwMode="auto">
          <a:xfrm>
            <a:off x="1476375" y="188913"/>
            <a:ext cx="7488238" cy="1295400"/>
          </a:xfrm>
          <a:prstGeom prst="rect">
            <a:avLst/>
          </a:prstGeom>
          <a:solidFill>
            <a:srgbClr val="00C9C4">
              <a:alpha val="22000"/>
            </a:srgbClr>
          </a:solidFill>
          <a:ln w="38100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342900" indent="-342900"/>
            <a:r>
              <a:rPr lang="ru-RU" sz="2400" b="1">
                <a:solidFill>
                  <a:srgbClr val="000099"/>
                </a:solidFill>
                <a:latin typeface="Georgia" pitchFamily="18" charset="0"/>
              </a:rPr>
              <a:t>В правильной шестиугольной призме </a:t>
            </a:r>
          </a:p>
          <a:p>
            <a:pPr marL="342900" indent="-342900"/>
            <a:r>
              <a:rPr lang="ru-RU" sz="2400" b="1">
                <a:solidFill>
                  <a:srgbClr val="000099"/>
                </a:solidFill>
                <a:latin typeface="Georgia" pitchFamily="18" charset="0"/>
              </a:rPr>
              <a:t>А…..</a:t>
            </a:r>
            <a:r>
              <a:rPr lang="en-US" sz="2400" b="1">
                <a:solidFill>
                  <a:srgbClr val="000099"/>
                </a:solidFill>
                <a:latin typeface="Georgia" pitchFamily="18" charset="0"/>
              </a:rPr>
              <a:t>F</a:t>
            </a:r>
            <a:r>
              <a:rPr lang="ru-RU" sz="2400" b="1" baseline="-25000">
                <a:solidFill>
                  <a:srgbClr val="000099"/>
                </a:solidFill>
                <a:latin typeface="Georgia" pitchFamily="18" charset="0"/>
              </a:rPr>
              <a:t>1</a:t>
            </a:r>
            <a:r>
              <a:rPr lang="ru-RU" sz="2400" b="1">
                <a:solidFill>
                  <a:srgbClr val="000099"/>
                </a:solidFill>
                <a:latin typeface="Georgia" pitchFamily="18" charset="0"/>
              </a:rPr>
              <a:t>, все ребра  которой равны 1, найдите </a:t>
            </a:r>
          </a:p>
          <a:p>
            <a:pPr marL="342900" indent="-342900"/>
            <a:r>
              <a:rPr lang="ru-RU" sz="2400" b="1">
                <a:solidFill>
                  <a:srgbClr val="000099"/>
                </a:solidFill>
                <a:latin typeface="Georgia" pitchFamily="18" charset="0"/>
              </a:rPr>
              <a:t>расстояние от точки А до прямой </a:t>
            </a:r>
            <a:r>
              <a:rPr lang="en-US" sz="2400" b="1">
                <a:solidFill>
                  <a:srgbClr val="000099"/>
                </a:solidFill>
                <a:latin typeface="Georgia" pitchFamily="18" charset="0"/>
              </a:rPr>
              <a:t>F</a:t>
            </a:r>
            <a:r>
              <a:rPr lang="ru-RU" sz="2400" b="1" baseline="-25000">
                <a:solidFill>
                  <a:srgbClr val="000099"/>
                </a:solidFill>
                <a:latin typeface="Georgia" pitchFamily="18" charset="0"/>
              </a:rPr>
              <a:t>1</a:t>
            </a:r>
            <a:r>
              <a:rPr lang="en-US" sz="2400" b="1">
                <a:solidFill>
                  <a:srgbClr val="000099"/>
                </a:solidFill>
                <a:latin typeface="Georgia" pitchFamily="18" charset="0"/>
              </a:rPr>
              <a:t>D</a:t>
            </a:r>
            <a:r>
              <a:rPr lang="ru-RU" sz="2400" b="1" baseline="-25000">
                <a:solidFill>
                  <a:srgbClr val="000099"/>
                </a:solidFill>
                <a:latin typeface="Georgia" pitchFamily="18" charset="0"/>
              </a:rPr>
              <a:t>1</a:t>
            </a:r>
            <a:r>
              <a:rPr lang="ru-RU" sz="2400" b="1">
                <a:solidFill>
                  <a:srgbClr val="000099"/>
                </a:solidFill>
                <a:latin typeface="Georgia" pitchFamily="18" charset="0"/>
              </a:rPr>
              <a:t>.</a:t>
            </a:r>
            <a:endParaRPr lang="ru-RU" sz="2400" b="1" baseline="-25000">
              <a:solidFill>
                <a:srgbClr val="000099"/>
              </a:solidFill>
              <a:latin typeface="Georgia" pitchFamily="18" charset="0"/>
            </a:endParaRPr>
          </a:p>
        </p:txBody>
      </p:sp>
      <p:sp>
        <p:nvSpPr>
          <p:cNvPr id="93187" name="Oval 3"/>
          <p:cNvSpPr>
            <a:spLocks noChangeArrowheads="1"/>
          </p:cNvSpPr>
          <p:nvPr/>
        </p:nvSpPr>
        <p:spPr bwMode="auto">
          <a:xfrm>
            <a:off x="179388" y="188913"/>
            <a:ext cx="1219200" cy="1066800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rgbClr val="00008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3200" b="1" i="1">
                <a:solidFill>
                  <a:srgbClr val="000099"/>
                </a:solidFill>
                <a:latin typeface="Georgia" pitchFamily="18" charset="0"/>
              </a:rPr>
              <a:t>№ 7</a:t>
            </a:r>
          </a:p>
        </p:txBody>
      </p:sp>
      <p:sp>
        <p:nvSpPr>
          <p:cNvPr id="93188" name="Text Box 4"/>
          <p:cNvSpPr txBox="1">
            <a:spLocks noChangeArrowheads="1"/>
          </p:cNvSpPr>
          <p:nvPr/>
        </p:nvSpPr>
        <p:spPr bwMode="auto">
          <a:xfrm>
            <a:off x="1979613" y="6165850"/>
            <a:ext cx="3333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b="1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  <a:cs typeface="Arial" charset="0"/>
              </a:rPr>
              <a:t>1</a:t>
            </a:r>
          </a:p>
        </p:txBody>
      </p:sp>
      <p:sp>
        <p:nvSpPr>
          <p:cNvPr id="93189" name="Text Box 5"/>
          <p:cNvSpPr txBox="1">
            <a:spLocks noChangeArrowheads="1"/>
          </p:cNvSpPr>
          <p:nvPr/>
        </p:nvSpPr>
        <p:spPr bwMode="auto">
          <a:xfrm>
            <a:off x="4284663" y="5876925"/>
            <a:ext cx="3333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b="1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  <a:cs typeface="Arial" charset="0"/>
              </a:rPr>
              <a:t>1</a:t>
            </a:r>
          </a:p>
        </p:txBody>
      </p:sp>
      <p:sp>
        <p:nvSpPr>
          <p:cNvPr id="93190" name="Text Box 6"/>
          <p:cNvSpPr txBox="1">
            <a:spLocks noChangeArrowheads="1"/>
          </p:cNvSpPr>
          <p:nvPr/>
        </p:nvSpPr>
        <p:spPr bwMode="auto">
          <a:xfrm>
            <a:off x="4859338" y="4221163"/>
            <a:ext cx="3333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b="1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  <a:cs typeface="Arial" charset="0"/>
              </a:rPr>
              <a:t>1</a:t>
            </a:r>
          </a:p>
        </p:txBody>
      </p:sp>
      <p:sp>
        <p:nvSpPr>
          <p:cNvPr id="93191" name="Text Box 7"/>
          <p:cNvSpPr txBox="1">
            <a:spLocks noChangeArrowheads="1"/>
          </p:cNvSpPr>
          <p:nvPr/>
        </p:nvSpPr>
        <p:spPr bwMode="auto">
          <a:xfrm>
            <a:off x="179388" y="4149725"/>
            <a:ext cx="3333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b="1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  <a:cs typeface="Arial" charset="0"/>
              </a:rPr>
              <a:t>1</a:t>
            </a:r>
          </a:p>
        </p:txBody>
      </p:sp>
      <p:sp>
        <p:nvSpPr>
          <p:cNvPr id="93192" name="Freeform 8"/>
          <p:cNvSpPr>
            <a:spLocks/>
          </p:cNvSpPr>
          <p:nvPr/>
        </p:nvSpPr>
        <p:spPr bwMode="auto">
          <a:xfrm>
            <a:off x="477838" y="2855913"/>
            <a:ext cx="3729037" cy="3319462"/>
          </a:xfrm>
          <a:custGeom>
            <a:avLst/>
            <a:gdLst/>
            <a:ahLst/>
            <a:cxnLst>
              <a:cxn ang="0">
                <a:pos x="0" y="275"/>
              </a:cxn>
              <a:cxn ang="0">
                <a:pos x="2349" y="0"/>
              </a:cxn>
              <a:cxn ang="0">
                <a:pos x="364" y="2091"/>
              </a:cxn>
              <a:cxn ang="0">
                <a:pos x="0" y="275"/>
              </a:cxn>
            </a:cxnLst>
            <a:rect l="0" t="0" r="r" b="b"/>
            <a:pathLst>
              <a:path w="2349" h="2091">
                <a:moveTo>
                  <a:pt x="0" y="275"/>
                </a:moveTo>
                <a:lnTo>
                  <a:pt x="2349" y="0"/>
                </a:lnTo>
                <a:lnTo>
                  <a:pt x="364" y="2091"/>
                </a:lnTo>
                <a:lnTo>
                  <a:pt x="0" y="275"/>
                </a:lnTo>
                <a:close/>
              </a:path>
            </a:pathLst>
          </a:custGeom>
          <a:gradFill rotWithShape="1">
            <a:gsLst>
              <a:gs pos="0">
                <a:schemeClr val="bg1">
                  <a:alpha val="53999"/>
                </a:schemeClr>
              </a:gs>
              <a:gs pos="100000">
                <a:srgbClr val="CCCC00">
                  <a:alpha val="55000"/>
                </a:srgbClr>
              </a:gs>
            </a:gsLst>
            <a:path path="rect">
              <a:fillToRect l="50000" t="50000" r="50000" b="50000"/>
            </a:path>
          </a:gradFill>
          <a:ln w="38100" cap="flat" cmpd="sng">
            <a:solidFill>
              <a:srgbClr val="000080"/>
            </a:solidFill>
            <a:prstDash val="sysDot"/>
            <a:round/>
            <a:headEnd/>
            <a:tailEnd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93193" name="Freeform 9"/>
          <p:cNvSpPr>
            <a:spLocks/>
          </p:cNvSpPr>
          <p:nvPr/>
        </p:nvSpPr>
        <p:spPr bwMode="auto">
          <a:xfrm>
            <a:off x="477838" y="2870200"/>
            <a:ext cx="3729037" cy="434975"/>
          </a:xfrm>
          <a:custGeom>
            <a:avLst/>
            <a:gdLst/>
            <a:ahLst/>
            <a:cxnLst>
              <a:cxn ang="0">
                <a:pos x="0" y="274"/>
              </a:cxn>
              <a:cxn ang="0">
                <a:pos x="2349" y="0"/>
              </a:cxn>
            </a:cxnLst>
            <a:rect l="0" t="0" r="r" b="b"/>
            <a:pathLst>
              <a:path w="2349" h="274">
                <a:moveTo>
                  <a:pt x="0" y="274"/>
                </a:moveTo>
                <a:lnTo>
                  <a:pt x="2349" y="0"/>
                </a:lnTo>
              </a:path>
            </a:pathLst>
          </a:custGeom>
          <a:noFill/>
          <a:ln w="57150" cap="flat" cmpd="sng">
            <a:solidFill>
              <a:srgbClr val="CC0099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93194" name="Freeform 10"/>
          <p:cNvSpPr>
            <a:spLocks/>
          </p:cNvSpPr>
          <p:nvPr/>
        </p:nvSpPr>
        <p:spPr bwMode="auto">
          <a:xfrm>
            <a:off x="506413" y="3305175"/>
            <a:ext cx="561975" cy="285591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354" y="1799"/>
              </a:cxn>
            </a:cxnLst>
            <a:rect l="0" t="0" r="r" b="b"/>
            <a:pathLst>
              <a:path w="354" h="1799">
                <a:moveTo>
                  <a:pt x="0" y="0"/>
                </a:moveTo>
                <a:lnTo>
                  <a:pt x="354" y="1799"/>
                </a:lnTo>
              </a:path>
            </a:pathLst>
          </a:custGeom>
          <a:noFill/>
          <a:ln w="57150" cap="flat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93195" name="Freeform 11"/>
          <p:cNvSpPr>
            <a:spLocks/>
          </p:cNvSpPr>
          <p:nvPr/>
        </p:nvSpPr>
        <p:spPr bwMode="auto">
          <a:xfrm>
            <a:off x="574675" y="3213100"/>
            <a:ext cx="201613" cy="333375"/>
          </a:xfrm>
          <a:custGeom>
            <a:avLst/>
            <a:gdLst/>
            <a:ahLst/>
            <a:cxnLst>
              <a:cxn ang="0">
                <a:pos x="95" y="185"/>
              </a:cxn>
              <a:cxn ang="0">
                <a:pos x="0" y="210"/>
              </a:cxn>
              <a:cxn ang="0">
                <a:pos x="127" y="169"/>
              </a:cxn>
              <a:cxn ang="0">
                <a:pos x="76" y="0"/>
              </a:cxn>
            </a:cxnLst>
            <a:rect l="0" t="0" r="r" b="b"/>
            <a:pathLst>
              <a:path w="127" h="210">
                <a:moveTo>
                  <a:pt x="95" y="185"/>
                </a:moveTo>
                <a:lnTo>
                  <a:pt x="0" y="210"/>
                </a:lnTo>
                <a:lnTo>
                  <a:pt x="127" y="169"/>
                </a:lnTo>
                <a:lnTo>
                  <a:pt x="76" y="0"/>
                </a:lnTo>
              </a:path>
            </a:pathLst>
          </a:custGeom>
          <a:noFill/>
          <a:ln w="50800" cap="flat" cmpd="sng">
            <a:solidFill>
              <a:srgbClr val="000080"/>
            </a:solidFill>
            <a:prstDash val="solid"/>
            <a:round/>
            <a:headEnd/>
            <a:tailEnd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93197" name="Rectangle 13"/>
          <p:cNvSpPr>
            <a:spLocks noChangeArrowheads="1"/>
          </p:cNvSpPr>
          <p:nvPr/>
        </p:nvSpPr>
        <p:spPr bwMode="auto">
          <a:xfrm>
            <a:off x="4716463" y="1628775"/>
            <a:ext cx="4752975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000099"/>
                </a:solidFill>
                <a:latin typeface="Georgia" pitchFamily="18" charset="0"/>
              </a:rPr>
              <a:t>1)  Построим плоскость А</a:t>
            </a:r>
            <a:r>
              <a:rPr lang="en-US" sz="2000" b="1">
                <a:solidFill>
                  <a:srgbClr val="000099"/>
                </a:solidFill>
                <a:latin typeface="Georgia" pitchFamily="18" charset="0"/>
              </a:rPr>
              <a:t>F</a:t>
            </a:r>
            <a:r>
              <a:rPr lang="ru-RU" sz="2000" b="1" baseline="-25000">
                <a:solidFill>
                  <a:srgbClr val="000099"/>
                </a:solidFill>
                <a:latin typeface="Georgia" pitchFamily="18" charset="0"/>
              </a:rPr>
              <a:t>1</a:t>
            </a:r>
            <a:r>
              <a:rPr lang="en-US" sz="2000" b="1">
                <a:solidFill>
                  <a:srgbClr val="000099"/>
                </a:solidFill>
                <a:latin typeface="Georgia" pitchFamily="18" charset="0"/>
              </a:rPr>
              <a:t>D</a:t>
            </a:r>
            <a:r>
              <a:rPr lang="ru-RU" sz="2000" b="1" baseline="-25000">
                <a:solidFill>
                  <a:srgbClr val="000099"/>
                </a:solidFill>
                <a:latin typeface="Georgia" pitchFamily="18" charset="0"/>
              </a:rPr>
              <a:t>1</a:t>
            </a:r>
            <a:r>
              <a:rPr lang="ru-RU" sz="2000" b="1">
                <a:solidFill>
                  <a:srgbClr val="000099"/>
                </a:solidFill>
                <a:latin typeface="Georgia" pitchFamily="18" charset="0"/>
              </a:rPr>
              <a:t>, так как прямая </a:t>
            </a:r>
            <a:r>
              <a:rPr lang="en-US" sz="2000" b="1">
                <a:solidFill>
                  <a:srgbClr val="000099"/>
                </a:solidFill>
                <a:latin typeface="Georgia" pitchFamily="18" charset="0"/>
              </a:rPr>
              <a:t>F</a:t>
            </a:r>
            <a:r>
              <a:rPr lang="ru-RU" sz="2000" b="1" baseline="-25000">
                <a:solidFill>
                  <a:srgbClr val="000099"/>
                </a:solidFill>
                <a:latin typeface="Georgia" pitchFamily="18" charset="0"/>
              </a:rPr>
              <a:t>1</a:t>
            </a:r>
            <a:r>
              <a:rPr lang="en-US" sz="2000" b="1">
                <a:solidFill>
                  <a:srgbClr val="000099"/>
                </a:solidFill>
                <a:latin typeface="Georgia" pitchFamily="18" charset="0"/>
              </a:rPr>
              <a:t>D</a:t>
            </a:r>
            <a:r>
              <a:rPr lang="ru-RU" sz="2000" b="1" baseline="-25000">
                <a:solidFill>
                  <a:srgbClr val="000099"/>
                </a:solidFill>
                <a:latin typeface="Georgia" pitchFamily="18" charset="0"/>
              </a:rPr>
              <a:t>1</a:t>
            </a:r>
            <a:r>
              <a:rPr lang="ru-RU" sz="2000" b="1">
                <a:solidFill>
                  <a:srgbClr val="000099"/>
                </a:solidFill>
                <a:latin typeface="Georgia" pitchFamily="18" charset="0"/>
              </a:rPr>
              <a:t>  перпендикулярна плоскости А</a:t>
            </a:r>
            <a:r>
              <a:rPr lang="en-US" sz="2000" b="1">
                <a:solidFill>
                  <a:srgbClr val="000099"/>
                </a:solidFill>
                <a:latin typeface="Georgia" pitchFamily="18" charset="0"/>
              </a:rPr>
              <a:t>FF</a:t>
            </a:r>
            <a:r>
              <a:rPr lang="ru-RU" sz="2000" b="1" baseline="-25000">
                <a:solidFill>
                  <a:srgbClr val="000099"/>
                </a:solidFill>
                <a:latin typeface="Georgia" pitchFamily="18" charset="0"/>
              </a:rPr>
              <a:t>1</a:t>
            </a:r>
            <a:r>
              <a:rPr lang="ru-RU" sz="2000" b="1">
                <a:solidFill>
                  <a:srgbClr val="000099"/>
                </a:solidFill>
                <a:latin typeface="Georgia" pitchFamily="18" charset="0"/>
              </a:rPr>
              <a:t>, то отрезок А</a:t>
            </a:r>
            <a:r>
              <a:rPr lang="en-US" sz="2000" b="1">
                <a:solidFill>
                  <a:srgbClr val="000099"/>
                </a:solidFill>
                <a:latin typeface="Georgia" pitchFamily="18" charset="0"/>
              </a:rPr>
              <a:t>F</a:t>
            </a:r>
            <a:r>
              <a:rPr lang="ru-RU" sz="2000" b="1" baseline="-25000">
                <a:solidFill>
                  <a:srgbClr val="000099"/>
                </a:solidFill>
                <a:latin typeface="Georgia" pitchFamily="18" charset="0"/>
              </a:rPr>
              <a:t>1</a:t>
            </a:r>
            <a:r>
              <a:rPr lang="ru-RU" sz="2000" b="1">
                <a:solidFill>
                  <a:srgbClr val="000099"/>
                </a:solidFill>
                <a:latin typeface="Georgia" pitchFamily="18" charset="0"/>
              </a:rPr>
              <a:t> будет искомым перпендикуляром. </a:t>
            </a:r>
          </a:p>
        </p:txBody>
      </p:sp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0" y="2420938"/>
            <a:ext cx="5218113" cy="4202112"/>
            <a:chOff x="0" y="1525"/>
            <a:chExt cx="3287" cy="2647"/>
          </a:xfrm>
        </p:grpSpPr>
        <p:sp>
          <p:nvSpPr>
            <p:cNvPr id="93201" name="Rectangle 17"/>
            <p:cNvSpPr>
              <a:spLocks noChangeArrowheads="1"/>
            </p:cNvSpPr>
            <p:nvPr/>
          </p:nvSpPr>
          <p:spPr bwMode="auto">
            <a:xfrm>
              <a:off x="521" y="3838"/>
              <a:ext cx="26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2400" b="1" i="1">
                  <a:latin typeface="Georgia" pitchFamily="18" charset="0"/>
                </a:rPr>
                <a:t>А</a:t>
              </a:r>
            </a:p>
          </p:txBody>
        </p:sp>
        <p:sp>
          <p:nvSpPr>
            <p:cNvPr id="93202" name="Rectangle 18"/>
            <p:cNvSpPr>
              <a:spLocks noChangeArrowheads="1"/>
            </p:cNvSpPr>
            <p:nvPr/>
          </p:nvSpPr>
          <p:spPr bwMode="auto">
            <a:xfrm>
              <a:off x="2109" y="3884"/>
              <a:ext cx="26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2400" b="1" i="1">
                  <a:latin typeface="Georgia" pitchFamily="18" charset="0"/>
                </a:rPr>
                <a:t>В</a:t>
              </a:r>
            </a:p>
          </p:txBody>
        </p:sp>
        <p:sp>
          <p:nvSpPr>
            <p:cNvPr id="93203" name="Rectangle 19"/>
            <p:cNvSpPr>
              <a:spLocks noChangeArrowheads="1"/>
            </p:cNvSpPr>
            <p:nvPr/>
          </p:nvSpPr>
          <p:spPr bwMode="auto">
            <a:xfrm>
              <a:off x="3016" y="3475"/>
              <a:ext cx="25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2400" b="1" i="1">
                  <a:latin typeface="Georgia" pitchFamily="18" charset="0"/>
                </a:rPr>
                <a:t>С</a:t>
              </a:r>
            </a:p>
          </p:txBody>
        </p:sp>
        <p:sp>
          <p:nvSpPr>
            <p:cNvPr id="93204" name="Rectangle 20"/>
            <p:cNvSpPr>
              <a:spLocks noChangeArrowheads="1"/>
            </p:cNvSpPr>
            <p:nvPr/>
          </p:nvSpPr>
          <p:spPr bwMode="auto">
            <a:xfrm>
              <a:off x="2653" y="3113"/>
              <a:ext cx="27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b="1" i="1">
                  <a:latin typeface="Georgia" pitchFamily="18" charset="0"/>
                </a:rPr>
                <a:t>D</a:t>
              </a:r>
            </a:p>
          </p:txBody>
        </p:sp>
        <p:sp>
          <p:nvSpPr>
            <p:cNvPr id="93205" name="Rectangle 21"/>
            <p:cNvSpPr>
              <a:spLocks noChangeArrowheads="1"/>
            </p:cNvSpPr>
            <p:nvPr/>
          </p:nvSpPr>
          <p:spPr bwMode="auto">
            <a:xfrm>
              <a:off x="1066" y="3067"/>
              <a:ext cx="25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2400" b="1" i="1">
                  <a:latin typeface="Georgia" pitchFamily="18" charset="0"/>
                </a:rPr>
                <a:t>Е</a:t>
              </a:r>
            </a:p>
          </p:txBody>
        </p:sp>
        <p:sp>
          <p:nvSpPr>
            <p:cNvPr id="93206" name="Rectangle 22"/>
            <p:cNvSpPr>
              <a:spLocks noChangeArrowheads="1"/>
            </p:cNvSpPr>
            <p:nvPr/>
          </p:nvSpPr>
          <p:spPr bwMode="auto">
            <a:xfrm>
              <a:off x="0" y="3385"/>
              <a:ext cx="24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b="1" i="1">
                  <a:latin typeface="Georgia" pitchFamily="18" charset="0"/>
                </a:rPr>
                <a:t>F</a:t>
              </a:r>
            </a:p>
          </p:txBody>
        </p:sp>
        <p:grpSp>
          <p:nvGrpSpPr>
            <p:cNvPr id="3" name="Group 23"/>
            <p:cNvGrpSpPr>
              <a:grpSpLocks/>
            </p:cNvGrpSpPr>
            <p:nvPr/>
          </p:nvGrpSpPr>
          <p:grpSpPr bwMode="auto">
            <a:xfrm>
              <a:off x="295" y="1785"/>
              <a:ext cx="2676" cy="2099"/>
              <a:chOff x="295" y="1785"/>
              <a:chExt cx="2676" cy="2099"/>
            </a:xfrm>
          </p:grpSpPr>
          <p:sp>
            <p:nvSpPr>
              <p:cNvPr id="93208" name="Freeform 24"/>
              <p:cNvSpPr>
                <a:spLocks/>
              </p:cNvSpPr>
              <p:nvPr/>
            </p:nvSpPr>
            <p:spPr bwMode="auto">
              <a:xfrm>
                <a:off x="295" y="1797"/>
                <a:ext cx="2676" cy="544"/>
              </a:xfrm>
              <a:custGeom>
                <a:avLst/>
                <a:gdLst/>
                <a:ahLst/>
                <a:cxnLst>
                  <a:cxn ang="0">
                    <a:pos x="0" y="318"/>
                  </a:cxn>
                  <a:cxn ang="0">
                    <a:pos x="816" y="0"/>
                  </a:cxn>
                  <a:cxn ang="0">
                    <a:pos x="2585" y="0"/>
                  </a:cxn>
                  <a:cxn ang="0">
                    <a:pos x="2948" y="318"/>
                  </a:cxn>
                  <a:cxn ang="0">
                    <a:pos x="2222" y="635"/>
                  </a:cxn>
                  <a:cxn ang="0">
                    <a:pos x="408" y="635"/>
                  </a:cxn>
                  <a:cxn ang="0">
                    <a:pos x="45" y="363"/>
                  </a:cxn>
                  <a:cxn ang="0">
                    <a:pos x="0" y="318"/>
                  </a:cxn>
                </a:cxnLst>
                <a:rect l="0" t="0" r="r" b="b"/>
                <a:pathLst>
                  <a:path w="2948" h="635">
                    <a:moveTo>
                      <a:pt x="0" y="318"/>
                    </a:moveTo>
                    <a:lnTo>
                      <a:pt x="816" y="0"/>
                    </a:lnTo>
                    <a:lnTo>
                      <a:pt x="2585" y="0"/>
                    </a:lnTo>
                    <a:lnTo>
                      <a:pt x="2948" y="318"/>
                    </a:lnTo>
                    <a:lnTo>
                      <a:pt x="2222" y="635"/>
                    </a:lnTo>
                    <a:lnTo>
                      <a:pt x="408" y="635"/>
                    </a:lnTo>
                    <a:lnTo>
                      <a:pt x="45" y="363"/>
                    </a:lnTo>
                    <a:lnTo>
                      <a:pt x="0" y="318"/>
                    </a:lnTo>
                    <a:close/>
                  </a:path>
                </a:pathLst>
              </a:custGeom>
              <a:noFill/>
              <a:ln w="44450" cap="flat" cmpd="sng">
                <a:solidFill>
                  <a:srgbClr val="00008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93209" name="Freeform 25"/>
              <p:cNvSpPr>
                <a:spLocks/>
              </p:cNvSpPr>
              <p:nvPr/>
            </p:nvSpPr>
            <p:spPr bwMode="auto">
              <a:xfrm>
                <a:off x="295" y="3340"/>
                <a:ext cx="2676" cy="544"/>
              </a:xfrm>
              <a:custGeom>
                <a:avLst/>
                <a:gdLst/>
                <a:ahLst/>
                <a:cxnLst>
                  <a:cxn ang="0">
                    <a:pos x="0" y="318"/>
                  </a:cxn>
                  <a:cxn ang="0">
                    <a:pos x="816" y="0"/>
                  </a:cxn>
                  <a:cxn ang="0">
                    <a:pos x="2585" y="0"/>
                  </a:cxn>
                  <a:cxn ang="0">
                    <a:pos x="2948" y="318"/>
                  </a:cxn>
                  <a:cxn ang="0">
                    <a:pos x="2222" y="635"/>
                  </a:cxn>
                  <a:cxn ang="0">
                    <a:pos x="408" y="635"/>
                  </a:cxn>
                  <a:cxn ang="0">
                    <a:pos x="45" y="363"/>
                  </a:cxn>
                  <a:cxn ang="0">
                    <a:pos x="0" y="318"/>
                  </a:cxn>
                </a:cxnLst>
                <a:rect l="0" t="0" r="r" b="b"/>
                <a:pathLst>
                  <a:path w="2948" h="635">
                    <a:moveTo>
                      <a:pt x="0" y="318"/>
                    </a:moveTo>
                    <a:lnTo>
                      <a:pt x="816" y="0"/>
                    </a:lnTo>
                    <a:lnTo>
                      <a:pt x="2585" y="0"/>
                    </a:lnTo>
                    <a:lnTo>
                      <a:pt x="2948" y="318"/>
                    </a:lnTo>
                    <a:lnTo>
                      <a:pt x="2222" y="635"/>
                    </a:lnTo>
                    <a:lnTo>
                      <a:pt x="408" y="635"/>
                    </a:lnTo>
                    <a:lnTo>
                      <a:pt x="45" y="363"/>
                    </a:lnTo>
                    <a:lnTo>
                      <a:pt x="0" y="318"/>
                    </a:lnTo>
                    <a:close/>
                  </a:path>
                </a:pathLst>
              </a:custGeom>
              <a:noFill/>
              <a:ln w="44450" cap="flat" cmpd="sng">
                <a:solidFill>
                  <a:srgbClr val="000080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93210" name="Freeform 26"/>
              <p:cNvSpPr>
                <a:spLocks/>
              </p:cNvSpPr>
              <p:nvPr/>
            </p:nvSpPr>
            <p:spPr bwMode="auto">
              <a:xfrm>
                <a:off x="295" y="3612"/>
                <a:ext cx="2676" cy="27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62" y="272"/>
                  </a:cxn>
                  <a:cxn ang="0">
                    <a:pos x="1995" y="272"/>
                  </a:cxn>
                  <a:cxn ang="0">
                    <a:pos x="2676" y="0"/>
                  </a:cxn>
                </a:cxnLst>
                <a:rect l="0" t="0" r="r" b="b"/>
                <a:pathLst>
                  <a:path w="2676" h="272">
                    <a:moveTo>
                      <a:pt x="0" y="0"/>
                    </a:moveTo>
                    <a:lnTo>
                      <a:pt x="362" y="272"/>
                    </a:lnTo>
                    <a:lnTo>
                      <a:pt x="1995" y="272"/>
                    </a:lnTo>
                    <a:lnTo>
                      <a:pt x="2676" y="0"/>
                    </a:lnTo>
                  </a:path>
                </a:pathLst>
              </a:custGeom>
              <a:noFill/>
              <a:ln w="44450" cap="flat" cmpd="sng">
                <a:solidFill>
                  <a:srgbClr val="00008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93211" name="Line 27"/>
              <p:cNvSpPr>
                <a:spLocks noChangeShapeType="1"/>
              </p:cNvSpPr>
              <p:nvPr/>
            </p:nvSpPr>
            <p:spPr bwMode="auto">
              <a:xfrm flipV="1">
                <a:off x="295" y="2069"/>
                <a:ext cx="0" cy="1543"/>
              </a:xfrm>
              <a:prstGeom prst="line">
                <a:avLst/>
              </a:prstGeom>
              <a:noFill/>
              <a:ln w="38100">
                <a:solidFill>
                  <a:srgbClr val="000080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93212" name="Line 28"/>
              <p:cNvSpPr>
                <a:spLocks noChangeShapeType="1"/>
              </p:cNvSpPr>
              <p:nvPr/>
            </p:nvSpPr>
            <p:spPr bwMode="auto">
              <a:xfrm flipV="1">
                <a:off x="657" y="2341"/>
                <a:ext cx="0" cy="1543"/>
              </a:xfrm>
              <a:prstGeom prst="line">
                <a:avLst/>
              </a:prstGeom>
              <a:noFill/>
              <a:ln w="38100">
                <a:solidFill>
                  <a:srgbClr val="000080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93213" name="Freeform 29"/>
              <p:cNvSpPr>
                <a:spLocks/>
              </p:cNvSpPr>
              <p:nvPr/>
            </p:nvSpPr>
            <p:spPr bwMode="auto">
              <a:xfrm>
                <a:off x="1034" y="1785"/>
                <a:ext cx="10" cy="1550"/>
              </a:xfrm>
              <a:custGeom>
                <a:avLst/>
                <a:gdLst/>
                <a:ahLst/>
                <a:cxnLst>
                  <a:cxn ang="0">
                    <a:pos x="10" y="1550"/>
                  </a:cxn>
                  <a:cxn ang="0">
                    <a:pos x="0" y="0"/>
                  </a:cxn>
                </a:cxnLst>
                <a:rect l="0" t="0" r="r" b="b"/>
                <a:pathLst>
                  <a:path w="10" h="1550">
                    <a:moveTo>
                      <a:pt x="10" y="1550"/>
                    </a:moveTo>
                    <a:lnTo>
                      <a:pt x="0" y="0"/>
                    </a:lnTo>
                  </a:path>
                </a:pathLst>
              </a:custGeom>
              <a:noFill/>
              <a:ln w="38100" cap="flat" cmpd="sng">
                <a:solidFill>
                  <a:srgbClr val="000080"/>
                </a:solidFill>
                <a:prstDash val="sysDot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93214" name="Line 30"/>
              <p:cNvSpPr>
                <a:spLocks noChangeShapeType="1"/>
              </p:cNvSpPr>
              <p:nvPr/>
            </p:nvSpPr>
            <p:spPr bwMode="auto">
              <a:xfrm flipV="1">
                <a:off x="2290" y="2341"/>
                <a:ext cx="0" cy="1543"/>
              </a:xfrm>
              <a:prstGeom prst="line">
                <a:avLst/>
              </a:prstGeom>
              <a:noFill/>
              <a:ln w="38100">
                <a:solidFill>
                  <a:srgbClr val="000080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93215" name="Line 31"/>
              <p:cNvSpPr>
                <a:spLocks noChangeShapeType="1"/>
              </p:cNvSpPr>
              <p:nvPr/>
            </p:nvSpPr>
            <p:spPr bwMode="auto">
              <a:xfrm flipV="1">
                <a:off x="2971" y="2069"/>
                <a:ext cx="0" cy="1543"/>
              </a:xfrm>
              <a:prstGeom prst="line">
                <a:avLst/>
              </a:prstGeom>
              <a:noFill/>
              <a:ln w="38100">
                <a:solidFill>
                  <a:srgbClr val="000080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93216" name="Line 32"/>
              <p:cNvSpPr>
                <a:spLocks noChangeShapeType="1"/>
              </p:cNvSpPr>
              <p:nvPr/>
            </p:nvSpPr>
            <p:spPr bwMode="auto">
              <a:xfrm>
                <a:off x="2653" y="1797"/>
                <a:ext cx="0" cy="1542"/>
              </a:xfrm>
              <a:prstGeom prst="line">
                <a:avLst/>
              </a:prstGeom>
              <a:noFill/>
              <a:ln w="38100">
                <a:solidFill>
                  <a:srgbClr val="000080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ru-RU"/>
              </a:p>
            </p:txBody>
          </p:sp>
        </p:grpSp>
        <p:sp>
          <p:nvSpPr>
            <p:cNvPr id="93217" name="Rectangle 33"/>
            <p:cNvSpPr>
              <a:spLocks noChangeArrowheads="1"/>
            </p:cNvSpPr>
            <p:nvPr/>
          </p:nvSpPr>
          <p:spPr bwMode="auto">
            <a:xfrm>
              <a:off x="657" y="2296"/>
              <a:ext cx="32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2400" b="1" i="1">
                  <a:latin typeface="Georgia" pitchFamily="18" charset="0"/>
                </a:rPr>
                <a:t>А</a:t>
              </a:r>
              <a:r>
                <a:rPr lang="ru-RU" sz="2400" b="1" i="1" baseline="-25000">
                  <a:latin typeface="Georgia" pitchFamily="18" charset="0"/>
                </a:rPr>
                <a:t>1</a:t>
              </a:r>
              <a:endParaRPr lang="ru-RU" sz="2400" b="1" i="1">
                <a:latin typeface="Georgia" pitchFamily="18" charset="0"/>
              </a:endParaRPr>
            </a:p>
          </p:txBody>
        </p:sp>
        <p:sp>
          <p:nvSpPr>
            <p:cNvPr id="93218" name="Rectangle 34"/>
            <p:cNvSpPr>
              <a:spLocks noChangeArrowheads="1"/>
            </p:cNvSpPr>
            <p:nvPr/>
          </p:nvSpPr>
          <p:spPr bwMode="auto">
            <a:xfrm>
              <a:off x="2290" y="2341"/>
              <a:ext cx="32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2400" b="1" i="1">
                  <a:latin typeface="Georgia" pitchFamily="18" charset="0"/>
                </a:rPr>
                <a:t>В</a:t>
              </a:r>
              <a:r>
                <a:rPr lang="ru-RU" sz="2400" b="1" i="1" baseline="-25000">
                  <a:latin typeface="Georgia" pitchFamily="18" charset="0"/>
                </a:rPr>
                <a:t>1</a:t>
              </a:r>
              <a:endParaRPr lang="ru-RU" sz="2400" b="1" i="1">
                <a:latin typeface="Georgia" pitchFamily="18" charset="0"/>
              </a:endParaRPr>
            </a:p>
          </p:txBody>
        </p:sp>
        <p:sp>
          <p:nvSpPr>
            <p:cNvPr id="93219" name="Rectangle 35"/>
            <p:cNvSpPr>
              <a:spLocks noChangeArrowheads="1"/>
            </p:cNvSpPr>
            <p:nvPr/>
          </p:nvSpPr>
          <p:spPr bwMode="auto">
            <a:xfrm>
              <a:off x="2971" y="1933"/>
              <a:ext cx="31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2400" b="1" i="1">
                  <a:latin typeface="Georgia" pitchFamily="18" charset="0"/>
                </a:rPr>
                <a:t>С</a:t>
              </a:r>
              <a:r>
                <a:rPr lang="ru-RU" sz="2400" b="1" i="1" baseline="-25000">
                  <a:latin typeface="Georgia" pitchFamily="18" charset="0"/>
                </a:rPr>
                <a:t>1</a:t>
              </a:r>
              <a:endParaRPr lang="ru-RU" sz="2400" b="1" i="1">
                <a:latin typeface="Georgia" pitchFamily="18" charset="0"/>
              </a:endParaRPr>
            </a:p>
          </p:txBody>
        </p:sp>
        <p:sp>
          <p:nvSpPr>
            <p:cNvPr id="93220" name="Rectangle 36"/>
            <p:cNvSpPr>
              <a:spLocks noChangeArrowheads="1"/>
            </p:cNvSpPr>
            <p:nvPr/>
          </p:nvSpPr>
          <p:spPr bwMode="auto">
            <a:xfrm>
              <a:off x="2562" y="1525"/>
              <a:ext cx="33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b="1" i="1">
                  <a:latin typeface="Georgia" pitchFamily="18" charset="0"/>
                </a:rPr>
                <a:t>D</a:t>
              </a:r>
              <a:r>
                <a:rPr lang="ru-RU" sz="2400" b="1" i="1" baseline="-25000">
                  <a:latin typeface="Georgia" pitchFamily="18" charset="0"/>
                </a:rPr>
                <a:t>1</a:t>
              </a:r>
              <a:endParaRPr lang="en-US" sz="2400" b="1" i="1">
                <a:latin typeface="Georgia" pitchFamily="18" charset="0"/>
              </a:endParaRPr>
            </a:p>
          </p:txBody>
        </p:sp>
        <p:sp>
          <p:nvSpPr>
            <p:cNvPr id="93221" name="Rectangle 37"/>
            <p:cNvSpPr>
              <a:spLocks noChangeArrowheads="1"/>
            </p:cNvSpPr>
            <p:nvPr/>
          </p:nvSpPr>
          <p:spPr bwMode="auto">
            <a:xfrm>
              <a:off x="1020" y="1525"/>
              <a:ext cx="317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2400" b="1" i="1">
                  <a:latin typeface="Georgia" pitchFamily="18" charset="0"/>
                </a:rPr>
                <a:t>Е</a:t>
              </a:r>
              <a:r>
                <a:rPr lang="ru-RU" sz="2400" b="1" i="1" baseline="-25000">
                  <a:latin typeface="Georgia" pitchFamily="18" charset="0"/>
                </a:rPr>
                <a:t>1</a:t>
              </a:r>
              <a:endParaRPr lang="ru-RU" sz="2400" b="1" i="1">
                <a:latin typeface="Georgia" pitchFamily="18" charset="0"/>
              </a:endParaRPr>
            </a:p>
          </p:txBody>
        </p:sp>
        <p:sp>
          <p:nvSpPr>
            <p:cNvPr id="93222" name="Rectangle 38"/>
            <p:cNvSpPr>
              <a:spLocks noChangeArrowheads="1"/>
            </p:cNvSpPr>
            <p:nvPr/>
          </p:nvSpPr>
          <p:spPr bwMode="auto">
            <a:xfrm>
              <a:off x="0" y="1888"/>
              <a:ext cx="30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b="1" i="1">
                  <a:latin typeface="Georgia" pitchFamily="18" charset="0"/>
                </a:rPr>
                <a:t>F</a:t>
              </a:r>
              <a:r>
                <a:rPr lang="ru-RU" sz="2400" b="1" i="1" baseline="-25000">
                  <a:latin typeface="Georgia" pitchFamily="18" charset="0"/>
                </a:rPr>
                <a:t>1</a:t>
              </a:r>
              <a:endParaRPr lang="en-US" sz="2400" b="1" i="1">
                <a:latin typeface="Georgia" pitchFamily="18" charset="0"/>
              </a:endParaRPr>
            </a:p>
          </p:txBody>
        </p:sp>
      </p:grpSp>
      <p:sp>
        <p:nvSpPr>
          <p:cNvPr id="93223" name="Oval 39"/>
          <p:cNvSpPr>
            <a:spLocks noChangeArrowheads="1"/>
          </p:cNvSpPr>
          <p:nvPr/>
        </p:nvSpPr>
        <p:spPr bwMode="auto">
          <a:xfrm>
            <a:off x="971550" y="6021388"/>
            <a:ext cx="215900" cy="215900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3224" name="Rectangle 40"/>
          <p:cNvSpPr>
            <a:spLocks noChangeArrowheads="1"/>
          </p:cNvSpPr>
          <p:nvPr/>
        </p:nvSpPr>
        <p:spPr bwMode="auto">
          <a:xfrm>
            <a:off x="5219700" y="3357563"/>
            <a:ext cx="47529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CC0099"/>
                </a:solidFill>
                <a:latin typeface="Georgia" pitchFamily="18" charset="0"/>
              </a:rPr>
              <a:t>Решить самостоятельно …..</a:t>
            </a:r>
          </a:p>
        </p:txBody>
      </p:sp>
      <p:grpSp>
        <p:nvGrpSpPr>
          <p:cNvPr id="4" name="Group 41"/>
          <p:cNvGrpSpPr>
            <a:grpSpLocks/>
          </p:cNvGrpSpPr>
          <p:nvPr/>
        </p:nvGrpSpPr>
        <p:grpSpPr bwMode="auto">
          <a:xfrm>
            <a:off x="6372225" y="6018213"/>
            <a:ext cx="1970088" cy="839787"/>
            <a:chOff x="4014" y="3791"/>
            <a:chExt cx="1241" cy="529"/>
          </a:xfrm>
        </p:grpSpPr>
        <p:sp>
          <p:nvSpPr>
            <p:cNvPr id="93226" name="Rectangle 42"/>
            <p:cNvSpPr>
              <a:spLocks noChangeArrowheads="1"/>
            </p:cNvSpPr>
            <p:nvPr/>
          </p:nvSpPr>
          <p:spPr bwMode="auto">
            <a:xfrm>
              <a:off x="4014" y="3884"/>
              <a:ext cx="1225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ru-RU" sz="2800" b="1">
                  <a:solidFill>
                    <a:srgbClr val="000099"/>
                  </a:solidFill>
                  <a:latin typeface="Georgia" pitchFamily="18" charset="0"/>
                </a:rPr>
                <a:t>Ответ:</a:t>
              </a:r>
            </a:p>
          </p:txBody>
        </p:sp>
        <p:grpSp>
          <p:nvGrpSpPr>
            <p:cNvPr id="5" name="Group 43"/>
            <p:cNvGrpSpPr>
              <a:grpSpLocks/>
            </p:cNvGrpSpPr>
            <p:nvPr/>
          </p:nvGrpSpPr>
          <p:grpSpPr bwMode="auto">
            <a:xfrm>
              <a:off x="4876" y="3791"/>
              <a:ext cx="379" cy="529"/>
              <a:chOff x="5193" y="2956"/>
              <a:chExt cx="379" cy="529"/>
            </a:xfrm>
          </p:grpSpPr>
          <p:sp>
            <p:nvSpPr>
              <p:cNvPr id="93228" name="Rectangle 44"/>
              <p:cNvSpPr>
                <a:spLocks noChangeArrowheads="1"/>
              </p:cNvSpPr>
              <p:nvPr/>
            </p:nvSpPr>
            <p:spPr bwMode="auto">
              <a:xfrm>
                <a:off x="5193" y="2956"/>
                <a:ext cx="379" cy="3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sz="2800" b="1">
                    <a:solidFill>
                      <a:srgbClr val="000099"/>
                    </a:solidFill>
                    <a:latin typeface="Georgia" pitchFamily="18" charset="0"/>
                    <a:sym typeface="Symbol" pitchFamily="18" charset="2"/>
                  </a:rPr>
                  <a:t></a:t>
                </a:r>
                <a:r>
                  <a:rPr lang="ru-RU" sz="2800" b="1">
                    <a:solidFill>
                      <a:srgbClr val="000099"/>
                    </a:solidFill>
                    <a:latin typeface="Georgia" pitchFamily="18" charset="0"/>
                  </a:rPr>
                  <a:t>2</a:t>
                </a:r>
              </a:p>
            </p:txBody>
          </p:sp>
          <p:sp>
            <p:nvSpPr>
              <p:cNvPr id="93229" name="Rectangle 45"/>
              <p:cNvSpPr>
                <a:spLocks noChangeArrowheads="1"/>
              </p:cNvSpPr>
              <p:nvPr/>
            </p:nvSpPr>
            <p:spPr bwMode="auto">
              <a:xfrm>
                <a:off x="5284" y="3158"/>
                <a:ext cx="116" cy="3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endParaRPr lang="ru-RU" sz="2800" b="1">
                  <a:solidFill>
                    <a:srgbClr val="000099"/>
                  </a:solidFill>
                  <a:latin typeface="Georgia" pitchFamily="18" charset="0"/>
                </a:endParaRPr>
              </a:p>
            </p:txBody>
          </p:sp>
          <p:sp>
            <p:nvSpPr>
              <p:cNvPr id="93230" name="Line 46"/>
              <p:cNvSpPr>
                <a:spLocks noChangeShapeType="1"/>
              </p:cNvSpPr>
              <p:nvPr/>
            </p:nvSpPr>
            <p:spPr bwMode="auto">
              <a:xfrm>
                <a:off x="5375" y="2976"/>
                <a:ext cx="181" cy="0"/>
              </a:xfrm>
              <a:prstGeom prst="line">
                <a:avLst/>
              </a:prstGeom>
              <a:noFill/>
              <a:ln w="28575">
                <a:solidFill>
                  <a:srgbClr val="000099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ru-RU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3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31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31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3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93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3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3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3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319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319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319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319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319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319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319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319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3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192" grpId="0" animBg="1"/>
      <p:bldP spid="93194" grpId="0" animBg="1"/>
      <p:bldP spid="93195" grpId="0" animBg="1"/>
      <p:bldP spid="93197" grpId="0"/>
      <p:bldP spid="93224" grpId="0"/>
    </p:bldLst>
  </p:timing>
</p:sld>
</file>

<file path=ppt/theme/theme1.xml><?xml version="1.0" encoding="utf-8"?>
<a:theme xmlns:a="http://schemas.openxmlformats.org/drawingml/2006/main" name="Разминка Теория">
  <a:themeElements>
    <a:clrScheme name="Разминка Теория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Разминка Теория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4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4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Разминка Теория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Разминка Теория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Разминка Теория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Разминка Теория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Разминка Теория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Разминка Теория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минка Теория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минка Теория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минка Теория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минка Теория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минка Теория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минка Теория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1896</TotalTime>
  <Words>86</Words>
  <Application>Microsoft Office PowerPoint</Application>
  <PresentationFormat>Экран (4:3)</PresentationFormat>
  <Paragraphs>24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Разминка Теория</vt:lpstr>
      <vt:lpstr>Слайд 1</vt:lpstr>
    </vt:vector>
  </TitlesOfParts>
  <Company>LV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геометрия</dc:title>
  <dc:subject>Подготовка к ЕГЭ</dc:subject>
  <dc:creator>Малая Е.В.</dc:creator>
  <dc:description/>
  <cp:lastModifiedBy>Windows User</cp:lastModifiedBy>
  <cp:revision>64</cp:revision>
  <dcterms:created xsi:type="dcterms:W3CDTF">2009-10-12T13:14:14Z</dcterms:created>
  <dcterms:modified xsi:type="dcterms:W3CDTF">2014-04-29T08:56:07Z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">
    <vt:lpwstr>геометрия</vt:lpwstr>
  </property>
  <property fmtid="{D5CDD505-2E9C-101B-9397-08002B2CF9AE}" pid="3" name="SlideDescription">
    <vt:lpwstr/>
  </property>
</Properties>
</file>