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F3963-DA8A-43DE-A0A7-C6793E8EC8F1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71F7D-5A71-46A5-AC7A-F463337DE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71F7D-5A71-46A5-AC7A-F463337DEB1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28699726_6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2971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348" y="142852"/>
            <a:ext cx="8098179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Лишайники (лат. </a:t>
            </a:r>
            <a:r>
              <a:rPr lang="en-GB" sz="5400" b="1" i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Lichenes</a:t>
            </a:r>
            <a:r>
              <a:rPr lang="en-G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)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857760"/>
            <a:ext cx="8643998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Симбиотрофные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организмы, состоящие из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микобионтов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(грибы)  и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фотобионтов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(растения)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71472" y="5500702"/>
            <a:ext cx="7786742" cy="995102"/>
            <a:chOff x="357158" y="5572140"/>
            <a:chExt cx="7786742" cy="995102"/>
          </a:xfrm>
        </p:grpSpPr>
        <p:sp>
          <p:nvSpPr>
            <p:cNvPr id="8" name="TextBox 7"/>
            <p:cNvSpPr txBox="1"/>
            <p:nvPr/>
          </p:nvSpPr>
          <p:spPr>
            <a:xfrm>
              <a:off x="357158" y="5643578"/>
              <a:ext cx="7786742" cy="92333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В отличие от паразитических грибов </a:t>
              </a:r>
              <a:r>
                <a:rPr lang="ru-RU" b="1" dirty="0" err="1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лихенизированные</a:t>
              </a:r>
              <a:r>
                <a:rPr lang="ru-RU" b="1" dirty="0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 грибы не </a:t>
              </a:r>
              <a:r>
                <a:rPr lang="ru-RU" b="1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уничтожают </a:t>
              </a:r>
              <a:r>
                <a:rPr lang="ru-RU" b="1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фотоавтотрофных </a:t>
              </a:r>
              <a:r>
                <a:rPr lang="ru-RU" b="1" dirty="0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effectLst>
                    <a:outerShdw blurRad="50800" algn="tl" rotWithShape="0">
                      <a:srgbClr val="000000"/>
                    </a:outerShdw>
                  </a:effectLst>
                </a:rPr>
                <a:t>партнеров, от которых получают необходимые органические соединения</a:t>
              </a:r>
              <a:endParaRPr lang="ru-RU" b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7429520" y="5572140"/>
              <a:ext cx="428628" cy="995102"/>
              <a:chOff x="4148403" y="2291022"/>
              <a:chExt cx="714380" cy="1638044"/>
            </a:xfrm>
          </p:grpSpPr>
          <p:sp>
            <p:nvSpPr>
              <p:cNvPr id="9" name="Капля 8"/>
              <p:cNvSpPr/>
              <p:nvPr/>
            </p:nvSpPr>
            <p:spPr>
              <a:xfrm rot="7971969">
                <a:off x="4148403" y="2291022"/>
                <a:ext cx="714380" cy="714380"/>
              </a:xfrm>
              <a:prstGeom prst="teardrop">
                <a:avLst>
                  <a:gd name="adj" fmla="val 200000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/>
              <p:cNvSpPr/>
              <p:nvPr/>
            </p:nvSpPr>
            <p:spPr>
              <a:xfrm>
                <a:off x="4429124" y="3714752"/>
                <a:ext cx="214314" cy="21431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0"/>
            <a:ext cx="30235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Строение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928670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Слоевище лишайников обычно серого, светлого или темно-бурого цвета.</a:t>
            </a:r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357298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 внешнему виду талломы лишайников делятся на накипные, </a:t>
            </a:r>
            <a:r>
              <a:rPr lang="ru-RU" b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листоватые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и кустистые.</a:t>
            </a:r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LadogaLishayn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2000240"/>
            <a:ext cx="4714908" cy="3541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7158" y="5786454"/>
            <a:ext cx="828680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Из известных видов грибов в образовании лишайников участвует около 20 %, в основном это аскомицеты (~98 %), остальное базидиомицеты (~0,4 %), некоторые из них, не имея полового размножения, формально относятся к дейтеромицетам.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4500570"/>
            <a:ext cx="6500890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i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Гетеромерное</a:t>
            </a: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 строение характеризуется наличием в слоевище дифференцированных слоев, каждый из которых выполняет определенную функцию: верхняя и нижняя кора — защитную, фотосинтезирующий слой участвует в процессе фотосинтеза и накапливает продукты ассимиляции, а сердцевина — в прикреплении таллома к субстрату и обеспечении аэрации </a:t>
            </a:r>
            <a:r>
              <a:rPr lang="ru-RU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фикобионта</a:t>
            </a: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1429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По анатомическому строению лишайники делят на гомео- и </a:t>
            </a:r>
            <a:r>
              <a:rPr lang="ru-RU" b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гетеромерные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Рисунок 6" descr="ris._3_2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714356"/>
            <a:ext cx="1597827" cy="3518107"/>
          </a:xfrm>
          <a:prstGeom prst="rect">
            <a:avLst/>
          </a:prstGeom>
        </p:spPr>
      </p:pic>
      <p:pic>
        <p:nvPicPr>
          <p:cNvPr id="8" name="Рисунок 7" descr="ris._3_297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2928934"/>
            <a:ext cx="1714512" cy="36915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57356" y="1428736"/>
            <a:ext cx="3143272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У </a:t>
            </a:r>
            <a:r>
              <a:rPr lang="ru-RU" b="1" i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гомеомерных</a:t>
            </a: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 лишайников слоевище представляет собой рыхлое сплетение гиф гриба, среди которых более или менее равномерно располагаются клетки или нити </a:t>
            </a:r>
            <a:r>
              <a:rPr lang="ru-RU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фикобионта</a:t>
            </a:r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1600" dirty="0" smtClean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42852"/>
            <a:ext cx="6933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Накипные лишайники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071546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Наиболее распространены </a:t>
            </a:r>
            <a:r>
              <a:rPr lang="ru-RU" b="1" i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накипные,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или </a:t>
            </a:r>
            <a:r>
              <a:rPr lang="ru-RU" b="1" i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корковые,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лишайники (около 80%), имеющие таллом в виде тонкой корочки, прочно срастающейся с субстратом и неотделимой от него.</a:t>
            </a:r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12320547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3116"/>
            <a:ext cx="4881570" cy="3246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52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2143116"/>
            <a:ext cx="4286248" cy="3268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Otrdienas-ritam-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4500570"/>
            <a:ext cx="3503405" cy="2188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14290"/>
            <a:ext cx="73756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Листоватые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лишайники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071546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Более высокоорганизованные </a:t>
            </a:r>
            <a:r>
              <a:rPr lang="ru-RU" b="1" i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листоватые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лишайники имеют вид чешуек или пластинок, прикрепляющихся к субстрату пучками гиф, называемых </a:t>
            </a:r>
            <a:r>
              <a:rPr lang="ru-RU" b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ризинами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Они разрастаются на камнях и коре деревьев. </a:t>
            </a:r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 descr="1261739622_lishajjni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3" y="2071678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c0ac1895c8d074c92b55c17575e0d5e_origina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071678"/>
            <a:ext cx="4295818" cy="3221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88e50aa4eb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4357694"/>
            <a:ext cx="3360053" cy="2289036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14290"/>
            <a:ext cx="6876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Кустистые лишайники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071546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Кустистые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лишайники представляют собой кустики, образованные тонкими ветвящимися нитями или стволиками, прикрепленными к субстрату лишь основанием.</a:t>
            </a:r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 descr="6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2214554"/>
            <a:ext cx="4286280" cy="2853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2420e7f47da26c0f3c8b96da1974d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214554"/>
            <a:ext cx="4354274" cy="2857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00_42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3508263"/>
            <a:ext cx="1857388" cy="316346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0"/>
            <a:ext cx="4382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Размножение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857232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Лишайники размножаются вегетативным, бесполым и половым путём.</a:t>
            </a:r>
            <a:endParaRPr lang="ru-RU" sz="2000" b="1" dirty="0">
              <a:ln w="1778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643050"/>
            <a:ext cx="3071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Вегетативное </a:t>
            </a:r>
            <a:r>
              <a:rPr lang="ru-RU" dirty="0" smtClean="0"/>
              <a:t>- частями слоевища, а также особыми специализированными образованиями — соредиями и </a:t>
            </a:r>
            <a:r>
              <a:rPr lang="ru-RU" dirty="0" err="1" smtClean="0"/>
              <a:t>изидиями</a:t>
            </a:r>
            <a:r>
              <a:rPr lang="ru-RU" dirty="0" smtClean="0"/>
              <a:t>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0" y="3357562"/>
            <a:ext cx="3286148" cy="1879413"/>
            <a:chOff x="5572132" y="1500174"/>
            <a:chExt cx="3286148" cy="1879413"/>
          </a:xfrm>
        </p:grpSpPr>
        <p:pic>
          <p:nvPicPr>
            <p:cNvPr id="27650" name="Picture 2" descr="http://sbio.info/images/tmp55-6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86446" y="1500174"/>
              <a:ext cx="2867025" cy="15525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5572132" y="3071810"/>
              <a:ext cx="32861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1. Соредий    2. </a:t>
              </a:r>
              <a:r>
                <a:rPr lang="ru-RU" sz="1400" dirty="0" err="1" smtClean="0"/>
                <a:t>Изидий</a:t>
              </a:r>
              <a:endParaRPr lang="ru-RU" sz="1400" dirty="0"/>
            </a:p>
          </p:txBody>
        </p:sp>
        <p:sp>
          <p:nvSpPr>
            <p:cNvPr id="7" name="Овал 6"/>
            <p:cNvSpPr/>
            <p:nvPr/>
          </p:nvSpPr>
          <p:spPr>
            <a:xfrm>
              <a:off x="7072330" y="1500174"/>
              <a:ext cx="357190" cy="2857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5786446" y="1500174"/>
              <a:ext cx="357190" cy="2857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286116" y="164305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Бесполое</a:t>
            </a:r>
            <a:r>
              <a:rPr lang="ru-RU" dirty="0" smtClean="0"/>
              <a:t> – конидиями (неподвижные споры)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286116" y="2714620"/>
            <a:ext cx="3286148" cy="3446606"/>
            <a:chOff x="3286116" y="2714620"/>
            <a:chExt cx="3286148" cy="3446606"/>
          </a:xfrm>
        </p:grpSpPr>
        <p:pic>
          <p:nvPicPr>
            <p:cNvPr id="11" name="Рисунок 10" descr="slide0126_image04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6116" y="2714620"/>
              <a:ext cx="2428892" cy="344660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4929190" y="2928934"/>
              <a:ext cx="1643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конидии</a:t>
              </a:r>
              <a:endParaRPr lang="ru-RU" sz="12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9322" y="1643050"/>
            <a:ext cx="32146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Половое</a:t>
            </a:r>
            <a:r>
              <a:rPr lang="ru-RU" dirty="0" smtClean="0"/>
              <a:t> (свойственно только </a:t>
            </a:r>
            <a:r>
              <a:rPr lang="ru-RU" dirty="0" err="1" smtClean="0"/>
              <a:t>микобионту</a:t>
            </a:r>
            <a:r>
              <a:rPr lang="ru-RU" dirty="0" smtClean="0"/>
              <a:t>) – плодовыми телами.</a:t>
            </a:r>
          </a:p>
          <a:p>
            <a:r>
              <a:rPr lang="ru-RU" dirty="0" smtClean="0"/>
              <a:t>Выделяют </a:t>
            </a:r>
            <a:r>
              <a:rPr lang="ru-RU" dirty="0" err="1" smtClean="0"/>
              <a:t>клейстотеций</a:t>
            </a:r>
            <a:r>
              <a:rPr lang="ru-RU" dirty="0" smtClean="0"/>
              <a:t>(1), перитеций(2), апотеций(3).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6215074" y="3286124"/>
            <a:ext cx="2357454" cy="3286927"/>
            <a:chOff x="6143636" y="3286124"/>
            <a:chExt cx="2357454" cy="3286927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6143636" y="3286124"/>
              <a:ext cx="2357454" cy="3286927"/>
              <a:chOff x="6000760" y="3286124"/>
              <a:chExt cx="2357454" cy="3286927"/>
            </a:xfrm>
          </p:grpSpPr>
          <p:pic>
            <p:nvPicPr>
              <p:cNvPr id="15" name="Рисунок 14" descr="i.jp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58082" y="3286124"/>
                <a:ext cx="1000132" cy="1844399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6" name="Рисунок 15" descr="grib(27).jp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00760" y="3286124"/>
                <a:ext cx="1400175" cy="158115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7" name="Рисунок 16" descr="encyclopediyaRU-233050972.jp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00760" y="4714884"/>
                <a:ext cx="2357454" cy="185816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6286512" y="3286124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00958" y="328612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15206" y="471488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3</a:t>
              </a:r>
              <a:endParaRPr lang="ru-RU" dirty="0"/>
            </a:p>
          </p:txBody>
        </p:sp>
      </p:grp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142852"/>
            <a:ext cx="3034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Значение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 </a:t>
            </a:r>
            <a:r>
              <a:rPr lang="ru-RU" b="1" dirty="0" smtClean="0"/>
              <a:t>Кормовым растением </a:t>
            </a:r>
            <a:r>
              <a:rPr lang="ru-RU" dirty="0" smtClean="0"/>
              <a:t>для северных оленей. </a:t>
            </a:r>
          </a:p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 </a:t>
            </a:r>
            <a:r>
              <a:rPr lang="ru-RU" b="1" dirty="0" smtClean="0"/>
              <a:t>Употребляется в пищу</a:t>
            </a:r>
          </a:p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Некоторые из этих кислот обладают антибиотическим действием, например </a:t>
            </a:r>
            <a:r>
              <a:rPr lang="ru-RU" dirty="0" err="1" smtClean="0"/>
              <a:t>усниновая</a:t>
            </a:r>
            <a:r>
              <a:rPr lang="ru-RU" dirty="0" smtClean="0"/>
              <a:t> кислота, образуемая 70 видами лишайников. Это сильный </a:t>
            </a:r>
            <a:r>
              <a:rPr lang="ru-RU" b="1" dirty="0" smtClean="0"/>
              <a:t>антибиотик</a:t>
            </a:r>
            <a:r>
              <a:rPr lang="ru-RU" dirty="0" smtClean="0"/>
              <a:t>, который под названием «</a:t>
            </a:r>
            <a:r>
              <a:rPr lang="ru-RU" dirty="0" err="1" smtClean="0"/>
              <a:t>бинан</a:t>
            </a:r>
            <a:r>
              <a:rPr lang="ru-RU" dirty="0" smtClean="0"/>
              <a:t>» введен в медицинскую практику для лечения некоторых заболеваний и рекомендован к применению в ветеринарии.</a:t>
            </a:r>
          </a:p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Некоторые лишайниковые вещества действуют как </a:t>
            </a:r>
            <a:r>
              <a:rPr lang="ru-RU" b="1" dirty="0" smtClean="0"/>
              <a:t>стимуляторы</a:t>
            </a:r>
            <a:r>
              <a:rPr lang="ru-RU" dirty="0" smtClean="0"/>
              <a:t>, поднимающие тонус организма. </a:t>
            </a:r>
          </a:p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Из широко распространенного лишайника </a:t>
            </a:r>
            <a:r>
              <a:rPr lang="ru-RU" dirty="0" err="1" smtClean="0"/>
              <a:t>эверния</a:t>
            </a:r>
            <a:r>
              <a:rPr lang="ru-RU" dirty="0" smtClean="0"/>
              <a:t> сливовая («дубовый мох») извлечено вещество </a:t>
            </a:r>
            <a:r>
              <a:rPr lang="ru-RU" dirty="0" err="1" smtClean="0"/>
              <a:t>резиноид</a:t>
            </a:r>
            <a:r>
              <a:rPr lang="ru-RU" dirty="0" smtClean="0"/>
              <a:t>, обладающее </a:t>
            </a:r>
            <a:r>
              <a:rPr lang="ru-RU" b="1" dirty="0" smtClean="0"/>
              <a:t>ароматическими</a:t>
            </a:r>
            <a:r>
              <a:rPr lang="ru-RU" dirty="0" smtClean="0"/>
              <a:t> свойствами и являющееся хорошим закрепителем аромата. </a:t>
            </a:r>
          </a:p>
          <a:p>
            <a:pPr fontAlgn="base">
              <a:buFont typeface="Wingdings" pitchFamily="2" charset="2"/>
              <a:buChar char="v"/>
            </a:pPr>
            <a:r>
              <a:rPr lang="ru-RU" dirty="0" smtClean="0"/>
              <a:t>Применяются как </a:t>
            </a:r>
            <a:r>
              <a:rPr lang="ru-RU" b="1" dirty="0" smtClean="0"/>
              <a:t>красители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В наши дни, когда актуальнейшей проблемой стала борьба с </a:t>
            </a:r>
            <a:r>
              <a:rPr lang="ru-RU" b="1" dirty="0" smtClean="0"/>
              <a:t>загрязнением окружающей среды</a:t>
            </a:r>
            <a:r>
              <a:rPr lang="ru-RU" dirty="0" smtClean="0"/>
              <a:t>, лишайники могут сослужить человеку еще одну службу. Многие виды лишайников — хорошие </a:t>
            </a:r>
            <a:r>
              <a:rPr lang="ru-RU" b="1" dirty="0" smtClean="0"/>
              <a:t>индикаторы степени загрязненности воздуха</a:t>
            </a:r>
            <a:r>
              <a:rPr lang="ru-RU" dirty="0" smtClean="0"/>
              <a:t>. Вблизи больших промышленных городов они растут плохо и постепенно вымирают. </a:t>
            </a:r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153</Words>
  <PresentationFormat>Экран (4:3)</PresentationFormat>
  <Paragraphs>43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Дашуся</cp:lastModifiedBy>
  <cp:revision>13</cp:revision>
  <dcterms:modified xsi:type="dcterms:W3CDTF">2014-11-10T19:20:37Z</dcterms:modified>
</cp:coreProperties>
</file>