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4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59" r:id="rId13"/>
    <p:sldId id="260" r:id="rId14"/>
    <p:sldId id="273" r:id="rId15"/>
    <p:sldId id="274" r:id="rId16"/>
    <p:sldId id="275" r:id="rId17"/>
    <p:sldId id="276" r:id="rId18"/>
    <p:sldId id="278" r:id="rId19"/>
    <p:sldId id="279" r:id="rId20"/>
    <p:sldId id="280" r:id="rId21"/>
    <p:sldId id="281" r:id="rId22"/>
    <p:sldId id="282" r:id="rId23"/>
    <p:sldId id="261" r:id="rId24"/>
    <p:sldId id="277" r:id="rId25"/>
    <p:sldId id="262" r:id="rId26"/>
    <p:sldId id="26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4C6A6D6-F4A7-4B69-90A9-E2D63F01CC4E}" type="datetimeFigureOut">
              <a:rPr lang="ru-RU" smtClean="0"/>
              <a:t>01.02.2018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6A9DDBC-47EE-4E73-B1CD-F21EFE5F7E6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519336"/>
          </a:xfrm>
        </p:spPr>
        <p:txBody>
          <a:bodyPr/>
          <a:lstStyle/>
          <a:p>
            <a:pPr algn="ctr"/>
            <a:r>
              <a:rPr lang="ru-RU" sz="4800" dirty="0" smtClean="0"/>
              <a:t>Черкесы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4797152"/>
            <a:ext cx="5114778" cy="193274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Выполнили: </a:t>
            </a:r>
          </a:p>
          <a:p>
            <a:pPr algn="ctr"/>
            <a:r>
              <a:rPr lang="ru-RU" dirty="0" err="1" smtClean="0"/>
              <a:t>Столярова</a:t>
            </a:r>
            <a:r>
              <a:rPr lang="ru-RU" dirty="0" smtClean="0"/>
              <a:t> Анастасия</a:t>
            </a:r>
          </a:p>
          <a:p>
            <a:pPr algn="ctr"/>
            <a:r>
              <a:rPr lang="ru-RU" dirty="0" smtClean="0"/>
              <a:t>Фролова Ольга</a:t>
            </a:r>
          </a:p>
          <a:p>
            <a:pPr algn="ctr"/>
            <a:r>
              <a:rPr lang="ru-RU" dirty="0" smtClean="0"/>
              <a:t>Селезнева Анна</a:t>
            </a:r>
          </a:p>
          <a:p>
            <a:pPr algn="ctr"/>
            <a:r>
              <a:rPr lang="ru-RU" dirty="0" smtClean="0"/>
              <a:t>Короткова Екатерина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980728"/>
            <a:ext cx="4992554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56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57" y="116632"/>
            <a:ext cx="8352928" cy="6455736"/>
          </a:xfrm>
        </p:spPr>
        <p:txBody>
          <a:bodyPr/>
          <a:lstStyle/>
          <a:p>
            <a:r>
              <a:rPr lang="ru-RU" dirty="0"/>
              <a:t>Черкесы — народ в Российской Федерации, проживающий в </a:t>
            </a:r>
            <a:r>
              <a:rPr lang="ru-RU" dirty="0" smtClean="0"/>
              <a:t>Карачаево-Черкесии, </a:t>
            </a:r>
            <a:r>
              <a:rPr lang="ru-RU" dirty="0"/>
              <a:t>а также в Краснодарском и Ставропольском краях, Адыгее, Кабардино-Балкарии и других регионах. Численность составляет около 73,2 тыс.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7" y="2204864"/>
            <a:ext cx="5265965" cy="4513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000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37503"/>
            <a:ext cx="7239000" cy="648072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/>
              <a:t>Одежда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4176464" cy="5400600"/>
          </a:xfrm>
        </p:spPr>
        <p:txBody>
          <a:bodyPr>
            <a:normAutofit/>
          </a:bodyPr>
          <a:lstStyle/>
          <a:p>
            <a:r>
              <a:rPr lang="ru-RU" sz="2400" dirty="0"/>
              <a:t>Традиционный мужской костюм </a:t>
            </a:r>
            <a:r>
              <a:rPr lang="ru-RU" sz="2400" dirty="0" smtClean="0"/>
              <a:t>—</a:t>
            </a:r>
            <a:r>
              <a:rPr lang="ru-RU" sz="2800" b="1" dirty="0" smtClean="0"/>
              <a:t>черкеска </a:t>
            </a:r>
            <a:r>
              <a:rPr lang="ru-RU" sz="2400" dirty="0" smtClean="0"/>
              <a:t>однобортный </a:t>
            </a:r>
            <a:r>
              <a:rPr lang="ru-RU" sz="2400" dirty="0"/>
              <a:t>кафтан с открытой грудью, длиной чуть ниже колен, с широкими рукавами. Молодые мужчины в возрасте воина носили черкески с короткими рукавами — что бы не стесняли движений в бою.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08720"/>
            <a:ext cx="3360500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690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7444680" cy="619508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Ч</a:t>
            </a:r>
            <a:r>
              <a:rPr lang="ru-RU" dirty="0" smtClean="0"/>
              <a:t>еркеска </a:t>
            </a:r>
            <a:r>
              <a:rPr lang="ru-RU" dirty="0"/>
              <a:t>строго различалась у мужчин по сословной принадлежности </a:t>
            </a:r>
            <a:r>
              <a:rPr lang="ru-RU" dirty="0" smtClean="0"/>
              <a:t>цветом: </a:t>
            </a:r>
          </a:p>
          <a:p>
            <a:r>
              <a:rPr lang="ru-RU" dirty="0" smtClean="0"/>
              <a:t>белого </a:t>
            </a:r>
            <a:r>
              <a:rPr lang="ru-RU" dirty="0"/>
              <a:t>цвета у </a:t>
            </a:r>
            <a:r>
              <a:rPr lang="ru-RU" dirty="0" smtClean="0"/>
              <a:t>князей;</a:t>
            </a:r>
          </a:p>
          <a:p>
            <a:r>
              <a:rPr lang="ru-RU" dirty="0" smtClean="0"/>
              <a:t> красного </a:t>
            </a:r>
            <a:r>
              <a:rPr lang="ru-RU" dirty="0"/>
              <a:t>у </a:t>
            </a:r>
            <a:r>
              <a:rPr lang="ru-RU" dirty="0" smtClean="0"/>
              <a:t>дворян;</a:t>
            </a:r>
          </a:p>
          <a:p>
            <a:r>
              <a:rPr lang="ru-RU" dirty="0" smtClean="0"/>
              <a:t> серый</a:t>
            </a:r>
            <a:r>
              <a:rPr lang="ru-RU" dirty="0"/>
              <a:t>, коричневый и чёрный у </a:t>
            </a:r>
            <a:r>
              <a:rPr lang="ru-RU" dirty="0" smtClean="0"/>
              <a:t>крестьян;</a:t>
            </a:r>
          </a:p>
          <a:p>
            <a:r>
              <a:rPr lang="ru-RU" dirty="0" smtClean="0"/>
              <a:t>(синий</a:t>
            </a:r>
            <a:r>
              <a:rPr lang="ru-RU" dirty="0"/>
              <a:t>, зелёный и другие цвета как правило не использовали).</a:t>
            </a:r>
          </a:p>
        </p:txBody>
      </p:sp>
    </p:spTree>
    <p:extLst>
      <p:ext uri="{BB962C8B-B14F-4D97-AF65-F5344CB8AC3E}">
        <p14:creationId xmlns:p14="http://schemas.microsoft.com/office/powerpoint/2010/main" val="333246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0"/>
            <a:ext cx="7848872" cy="6858000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sz="2800" b="1" dirty="0"/>
              <a:t>Бешмет</a:t>
            </a:r>
            <a:r>
              <a:rPr lang="ru-RU" dirty="0"/>
              <a:t> </a:t>
            </a:r>
            <a:r>
              <a:rPr lang="ru-RU" dirty="0" smtClean="0"/>
              <a:t>по </a:t>
            </a:r>
            <a:r>
              <a:rPr lang="ru-RU" dirty="0"/>
              <a:t>покрою напоминал черкеску но был с закрытой грудью и стоячим воротником, узкими рукавами, длина его была чуть выше колена, шился как правило из светлого и более тонкого материала, часто бешмет был стеганый на ватной или шерстяной основе.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179" y="2529879"/>
            <a:ext cx="3448422" cy="4328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980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8100392" cy="6741368"/>
          </a:xfrm>
        </p:spPr>
        <p:txBody>
          <a:bodyPr/>
          <a:lstStyle/>
          <a:p>
            <a:r>
              <a:rPr lang="ru-RU" b="1" dirty="0"/>
              <a:t>Штаны</a:t>
            </a:r>
            <a:r>
              <a:rPr lang="ru-RU" dirty="0"/>
              <a:t> </a:t>
            </a:r>
            <a:r>
              <a:rPr lang="ru-RU" dirty="0" smtClean="0"/>
              <a:t>с </a:t>
            </a:r>
            <a:r>
              <a:rPr lang="ru-RU" dirty="0"/>
              <a:t>широким шагом к низу сужались . </a:t>
            </a:r>
            <a:r>
              <a:rPr lang="ru-RU" b="1" dirty="0"/>
              <a:t>Папаха</a:t>
            </a:r>
            <a:r>
              <a:rPr lang="ru-RU" dirty="0"/>
              <a:t> </a:t>
            </a:r>
            <a:r>
              <a:rPr lang="ru-RU" dirty="0" smtClean="0"/>
              <a:t>шилась </a:t>
            </a:r>
            <a:r>
              <a:rPr lang="ru-RU" dirty="0"/>
              <a:t>из овчины, белого, чёрного или бурого цвета, высота варьировалась.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368" y="1268760"/>
            <a:ext cx="4478984" cy="5311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78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136904" cy="6267096"/>
          </a:xfrm>
        </p:spPr>
        <p:txBody>
          <a:bodyPr/>
          <a:lstStyle/>
          <a:p>
            <a:r>
              <a:rPr lang="ru-RU" b="1" dirty="0"/>
              <a:t>Башлык</a:t>
            </a:r>
            <a:r>
              <a:rPr lang="ru-RU" dirty="0"/>
              <a:t> </a:t>
            </a:r>
            <a:r>
              <a:rPr lang="ru-RU" dirty="0" smtClean="0"/>
              <a:t>шили </a:t>
            </a:r>
            <a:r>
              <a:rPr lang="ru-RU" dirty="0"/>
              <a:t>из тонкого домашнего сукна или покупного материала, украшался басонными изделиями, редко вышивкой, чаще белого цвета но бытовали и тёмных оттенков.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43125"/>
            <a:ext cx="6286500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0"/>
            <a:ext cx="7848872" cy="6455736"/>
          </a:xfrm>
        </p:spPr>
        <p:txBody>
          <a:bodyPr/>
          <a:lstStyle/>
          <a:p>
            <a:r>
              <a:rPr lang="ru-RU" b="1" dirty="0"/>
              <a:t> Бурка </a:t>
            </a:r>
            <a:r>
              <a:rPr lang="ru-RU" dirty="0" smtClean="0"/>
              <a:t>— </a:t>
            </a:r>
            <a:r>
              <a:rPr lang="ru-RU" dirty="0"/>
              <a:t>длинный, войлочный плащ, черного, редко белого цвета. Наборный пояс. Пряжка его использовалась как кресало для высечения огня.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57371"/>
            <a:ext cx="6574438" cy="4361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6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136904" cy="6339104"/>
          </a:xfrm>
        </p:spPr>
        <p:txBody>
          <a:bodyPr>
            <a:normAutofit/>
          </a:bodyPr>
          <a:lstStyle/>
          <a:p>
            <a:r>
              <a:rPr lang="ru-RU" sz="2400" dirty="0"/>
              <a:t>Обувь — </a:t>
            </a:r>
            <a:r>
              <a:rPr lang="ru-RU" sz="2400" b="1" dirty="0" smtClean="0"/>
              <a:t>чувяки</a:t>
            </a:r>
            <a:r>
              <a:rPr lang="ru-RU" sz="2400" dirty="0" smtClean="0"/>
              <a:t> </a:t>
            </a:r>
            <a:r>
              <a:rPr lang="ru-RU" sz="2400" dirty="0"/>
              <a:t>шились из сафьяна красного цвета, как правило бытовали у высшего сословия, крестьяне носили чувяки из сыромятной кожи или из войлока. </a:t>
            </a:r>
            <a:r>
              <a:rPr lang="ru-RU" sz="2400" b="1" dirty="0" smtClean="0"/>
              <a:t>Ноговицы</a:t>
            </a:r>
            <a:r>
              <a:rPr lang="ru-RU" sz="2400" dirty="0" smtClean="0"/>
              <a:t> </a:t>
            </a:r>
            <a:r>
              <a:rPr lang="ru-RU" sz="2400" dirty="0"/>
              <a:t>— из тонкой кожи или сафьяна, украшенные галунами с подвязками под коленом с серебряными пряжками.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564904"/>
            <a:ext cx="5753100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044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064896" cy="6267096"/>
          </a:xfrm>
        </p:spPr>
        <p:txBody>
          <a:bodyPr>
            <a:normAutofit/>
          </a:bodyPr>
          <a:lstStyle/>
          <a:p>
            <a:r>
              <a:rPr lang="ru-RU" sz="2400" dirty="0"/>
              <a:t>Обязательными предметами мужского костюма были </a:t>
            </a:r>
            <a:r>
              <a:rPr lang="ru-RU" sz="2400" b="1" dirty="0"/>
              <a:t>кинжал и шашка</a:t>
            </a:r>
            <a:r>
              <a:rPr lang="ru-RU" sz="2400" dirty="0"/>
              <a:t>. </a:t>
            </a:r>
            <a:r>
              <a:rPr lang="ru-RU" sz="2400" dirty="0" smtClean="0"/>
              <a:t>Кинжал </a:t>
            </a:r>
            <a:r>
              <a:rPr lang="ru-RU" sz="2400" dirty="0"/>
              <a:t>— рукоять и ножны богато украшались серебром, как правило, черненым — что бы не демаскировать владельца, как и рукоять </a:t>
            </a:r>
            <a:r>
              <a:rPr lang="ru-RU" sz="2400" dirty="0" smtClean="0"/>
              <a:t>шашки, </a:t>
            </a:r>
            <a:r>
              <a:rPr lang="ru-RU" sz="2400" dirty="0"/>
              <a:t>но ножны шашки украшались галуном и вышивкой золотом (этой работой занимались молодые девушки горцев). Сейчас только некоторые имеют полный комплект национального костюма и появляются в нём по праздникам.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047" y="3645024"/>
            <a:ext cx="52387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663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064896" cy="6267096"/>
          </a:xfrm>
        </p:spPr>
        <p:txBody>
          <a:bodyPr/>
          <a:lstStyle/>
          <a:p>
            <a:r>
              <a:rPr lang="ru-RU" dirty="0"/>
              <a:t>Женская одежда была весьма разнообразна и богата украшена. Как и мужская одежда она различалась в сословных вариациях. В костюм женщины входило платье, кафтан, рубаха, штаны, многообразие головных уборов и обуви.</a:t>
            </a:r>
          </a:p>
        </p:txBody>
      </p:sp>
      <p:pic>
        <p:nvPicPr>
          <p:cNvPr id="1026" name="Picture 2" descr="http://pro-derbent.ru/images/pics/dagestan/pro_derbent_women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287" y="2442099"/>
            <a:ext cx="3063230" cy="430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74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1202392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Язык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Черкесы КЧР говорят на кабардино-черкесском языке абхазо-адыгской семьи языков.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68960"/>
            <a:ext cx="6146658" cy="3537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25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239000" cy="554320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Пища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летнее время года в пищу употребляются в основном молочные продукты и овощные блюда, зимой и весной преобладают мучные и мясные блюда. Наиболее популярен слоёный хлеб из пресного теста, который употребляют с калмыцким чаем (зелёным с солью и сливками). Выпекают также дрожжевой хлеб. Широко употребляются кукурузная мука и крупа. </a:t>
            </a:r>
          </a:p>
        </p:txBody>
      </p:sp>
    </p:spTree>
    <p:extLst>
      <p:ext uri="{BB962C8B-B14F-4D97-AF65-F5344CB8AC3E}">
        <p14:creationId xmlns:p14="http://schemas.microsoft.com/office/powerpoint/2010/main" val="89484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239000" cy="770344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Национальное блюдо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7239000" cy="4990336"/>
          </a:xfrm>
        </p:spPr>
        <p:txBody>
          <a:bodyPr>
            <a:normAutofit/>
          </a:bodyPr>
          <a:lstStyle/>
          <a:p>
            <a:r>
              <a:rPr lang="ru-RU" dirty="0"/>
              <a:t>Национальное блюдо, </a:t>
            </a:r>
            <a:r>
              <a:rPr lang="ru-RU" sz="3300" b="1" dirty="0" err="1" smtClean="0"/>
              <a:t>либжа</a:t>
            </a:r>
            <a:r>
              <a:rPr lang="ru-RU" dirty="0" smtClean="0"/>
              <a:t>— </a:t>
            </a:r>
            <a:r>
              <a:rPr lang="ru-RU" dirty="0"/>
              <a:t>курица или индюшка с соусом, заправленным толчёным чесноком и красным перцем.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200" y="2564904"/>
            <a:ext cx="5733339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097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7239000" cy="6267096"/>
          </a:xfrm>
        </p:spPr>
        <p:txBody>
          <a:bodyPr>
            <a:normAutofit/>
          </a:bodyPr>
          <a:lstStyle/>
          <a:p>
            <a:r>
              <a:rPr lang="ru-RU" dirty="0"/>
              <a:t>Мясо водоплавающих птиц употребляют только жареным. Баранину и говядину подают к столу варёными, обычно с приправой из кислого молока с толчёным чесноком и солью </a:t>
            </a:r>
            <a:r>
              <a:rPr lang="ru-RU" b="1" dirty="0"/>
              <a:t>(</a:t>
            </a:r>
            <a:r>
              <a:rPr lang="ru-RU" b="1" dirty="0" err="1"/>
              <a:t>бжыныху</a:t>
            </a:r>
            <a:r>
              <a:rPr lang="ru-RU" b="1" dirty="0"/>
              <a:t> </a:t>
            </a:r>
            <a:r>
              <a:rPr lang="ru-RU" b="1" dirty="0" err="1"/>
              <a:t>шыпс</a:t>
            </a:r>
            <a:r>
              <a:rPr lang="ru-RU" b="1" dirty="0"/>
              <a:t>).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737" y="2636912"/>
            <a:ext cx="5121259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039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0" y="260648"/>
            <a:ext cx="8244408" cy="6195088"/>
          </a:xfrm>
        </p:spPr>
        <p:txBody>
          <a:bodyPr/>
          <a:lstStyle/>
          <a:p>
            <a:r>
              <a:rPr lang="ru-RU" dirty="0"/>
              <a:t> После варёного мяса обязательно подают бульон, после жареного — кислое молоко. Из просяной и кукурузной муки с мёдом к свадьбе и по большим праздникам </a:t>
            </a:r>
            <a:r>
              <a:rPr lang="ru-RU" dirty="0" smtClean="0"/>
              <a:t>готовят </a:t>
            </a:r>
            <a:r>
              <a:rPr lang="ru-RU" b="1" dirty="0" err="1" smtClean="0"/>
              <a:t>бэхъсымэ</a:t>
            </a:r>
            <a:r>
              <a:rPr lang="ru-RU" b="1" dirty="0"/>
              <a:t> </a:t>
            </a:r>
            <a:r>
              <a:rPr lang="ru-RU" dirty="0" smtClean="0"/>
              <a:t>(национальный </a:t>
            </a:r>
            <a:r>
              <a:rPr lang="ru-RU" dirty="0"/>
              <a:t>слабоалкогольный напиток). </a:t>
            </a:r>
          </a:p>
        </p:txBody>
      </p:sp>
    </p:spTree>
    <p:extLst>
      <p:ext uri="{BB962C8B-B14F-4D97-AF65-F5344CB8AC3E}">
        <p14:creationId xmlns:p14="http://schemas.microsoft.com/office/powerpoint/2010/main" val="397354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7239000" cy="6195088"/>
          </a:xfrm>
        </p:spPr>
        <p:txBody>
          <a:bodyPr/>
          <a:lstStyle/>
          <a:p>
            <a:r>
              <a:rPr lang="ru-RU" dirty="0"/>
              <a:t>По праздникам делают </a:t>
            </a:r>
            <a:r>
              <a:rPr lang="ru-RU" sz="3200" b="1" dirty="0"/>
              <a:t>халву</a:t>
            </a:r>
            <a:r>
              <a:rPr lang="ru-RU" dirty="0"/>
              <a:t> (из поджаренной пшённой или пшеничной муки в сиропе), пекут пирожки и </a:t>
            </a:r>
            <a:r>
              <a:rPr lang="ru-RU" dirty="0" smtClean="0"/>
              <a:t>пироги).</a:t>
            </a:r>
            <a:endParaRPr lang="ru-RU" dirty="0"/>
          </a:p>
          <a:p>
            <a:endParaRPr lang="ru-RU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4824"/>
            <a:ext cx="4521919" cy="4453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84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239000" cy="842352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Основные занятия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7300664" cy="5114968"/>
          </a:xfrm>
        </p:spPr>
        <p:txBody>
          <a:bodyPr/>
          <a:lstStyle/>
          <a:p>
            <a:r>
              <a:rPr lang="ru-RU" dirty="0"/>
              <a:t>отгонное скотоводство (овцы, козы, лошади, крупный рогатый скот</a:t>
            </a:r>
            <a:r>
              <a:rPr lang="ru-RU" dirty="0" smtClean="0"/>
              <a:t>);</a:t>
            </a:r>
          </a:p>
          <a:p>
            <a:r>
              <a:rPr lang="ru-RU" dirty="0" smtClean="0"/>
              <a:t>садоводство; </a:t>
            </a:r>
          </a:p>
          <a:p>
            <a:r>
              <a:rPr lang="ru-RU" dirty="0" smtClean="0"/>
              <a:t>виноградарство;</a:t>
            </a:r>
          </a:p>
          <a:p>
            <a:r>
              <a:rPr lang="ru-RU" dirty="0"/>
              <a:t>о</a:t>
            </a:r>
            <a:r>
              <a:rPr lang="ru-RU" dirty="0" smtClean="0"/>
              <a:t>собое </a:t>
            </a:r>
            <a:r>
              <a:rPr lang="ru-RU" dirty="0"/>
              <a:t>место занимало разведение </a:t>
            </a:r>
            <a:r>
              <a:rPr lang="ru-RU" dirty="0" smtClean="0"/>
              <a:t>лошадей.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83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136904" cy="6339104"/>
          </a:xfrm>
        </p:spPr>
        <p:txBody>
          <a:bodyPr>
            <a:normAutofit/>
          </a:bodyPr>
          <a:lstStyle/>
          <a:p>
            <a:r>
              <a:rPr lang="ru-RU" dirty="0"/>
              <a:t>Черкесы были объединены в независимые сельские </a:t>
            </a:r>
            <a:r>
              <a:rPr lang="ru-RU" dirty="0" smtClean="0"/>
              <a:t>общины, имевшие </a:t>
            </a:r>
            <a:r>
              <a:rPr lang="ru-RU" dirty="0"/>
              <a:t>органы </a:t>
            </a:r>
            <a:r>
              <a:rPr lang="ru-RU" dirty="0" smtClean="0"/>
              <a:t>самоуправления. Их </a:t>
            </a:r>
            <a:r>
              <a:rPr lang="ru-RU" dirty="0"/>
              <a:t>члены были связаны круговой порукой, пользовались общими земельными и пастбищными угодьями, правом голоса на народных собраниях. 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65187"/>
            <a:ext cx="5369848" cy="4052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859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9512" y="188640"/>
            <a:ext cx="8136904" cy="6142464"/>
          </a:xfrm>
        </p:spPr>
        <p:txBody>
          <a:bodyPr>
            <a:normAutofit/>
          </a:bodyPr>
          <a:lstStyle/>
          <a:p>
            <a:r>
              <a:rPr lang="ru-RU" sz="2400" dirty="0"/>
              <a:t>Сохранялись патрилинейные родственные группы (члены которых иногда образовывали особые кварталы в селениях), обычаи кровной мести, гостеприимство, куначество. Брак был строго экзогамным. Брачные запреты распространялись на всех родственников по обеим линиям, на потомков людей, находившихся в молочном родстве. Бытовали левират и сорорат, </a:t>
            </a:r>
            <a:r>
              <a:rPr lang="ru-RU" sz="2400" dirty="0" err="1"/>
              <a:t>аталычество</a:t>
            </a:r>
            <a:r>
              <a:rPr lang="ru-RU" sz="2400" dirty="0"/>
              <a:t>. Браки заключались через уплату калыма.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567298"/>
            <a:ext cx="4799553" cy="3188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13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531"/>
            <a:ext cx="7239000" cy="770344"/>
          </a:xfrm>
        </p:spPr>
        <p:txBody>
          <a:bodyPr/>
          <a:lstStyle/>
          <a:p>
            <a:pPr algn="ctr"/>
            <a:r>
              <a:rPr lang="ru-RU" dirty="0" smtClean="0"/>
              <a:t>Жилище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424936" cy="5475008"/>
          </a:xfrm>
        </p:spPr>
        <p:txBody>
          <a:bodyPr>
            <a:normAutofit/>
          </a:bodyPr>
          <a:lstStyle/>
          <a:p>
            <a:r>
              <a:rPr lang="ru-RU" sz="2400" dirty="0"/>
              <a:t>Жилище имело плетёные стены на столбовом каркасе, обмазанные глиной, двух- или четырёхскатную крышу из плетня, покрытую соломой, глинобитный пол. Состояло из одной или нескольких комнат (по числу в семье супружеских пар), примыкающих в ряд друг к другу, двери каждой комнаты выходили во двор. 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356992"/>
            <a:ext cx="4760913" cy="318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65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0" y="188640"/>
            <a:ext cx="8100392" cy="6267096"/>
          </a:xfrm>
        </p:spPr>
        <p:txBody>
          <a:bodyPr/>
          <a:lstStyle/>
          <a:p>
            <a:r>
              <a:rPr lang="ru-RU" dirty="0"/>
              <a:t>Кунацкой служила одна из комнат или отдельная постройка. У стены между дверью и окном устраивали открытый очаг с плетёным дымарём, внутри которого устанавливали перекладину для подвешивания котла. Хозяйственные постройки также делались из плетня, часто имели круглую или овальную форму. Современные черкесы возводят квадратные многокомнатные дома.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01007"/>
            <a:ext cx="5052491" cy="32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699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986368"/>
          </a:xfrm>
        </p:spPr>
        <p:txBody>
          <a:bodyPr/>
          <a:lstStyle/>
          <a:p>
            <a:pPr algn="ctr"/>
            <a:r>
              <a:rPr lang="ru-RU" dirty="0" smtClean="0"/>
              <a:t>Культура и религия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7704856" cy="5400600"/>
          </a:xfrm>
        </p:spPr>
        <p:txBody>
          <a:bodyPr>
            <a:normAutofit/>
          </a:bodyPr>
          <a:lstStyle/>
          <a:p>
            <a:r>
              <a:rPr lang="ru-RU" dirty="0"/>
              <a:t>В древней культуре </a:t>
            </a:r>
            <a:r>
              <a:rPr lang="ru-RU" dirty="0" err="1"/>
              <a:t>адыгов</a:t>
            </a:r>
            <a:r>
              <a:rPr lang="ru-RU" dirty="0"/>
              <a:t> (черкесов) центральное место занимает морально-этический и философский кодекс </a:t>
            </a:r>
            <a:r>
              <a:rPr lang="ru-RU" sz="2800" b="1" dirty="0"/>
              <a:t>«</a:t>
            </a:r>
            <a:r>
              <a:rPr lang="ru-RU" sz="2800" b="1" dirty="0" err="1"/>
              <a:t>Адыгэ</a:t>
            </a:r>
            <a:r>
              <a:rPr lang="ru-RU" sz="2800" b="1" dirty="0"/>
              <a:t> </a:t>
            </a:r>
            <a:r>
              <a:rPr lang="ru-RU" sz="2800" b="1" dirty="0" err="1"/>
              <a:t>Хабзэ</a:t>
            </a:r>
            <a:r>
              <a:rPr lang="ru-RU" sz="2800" b="1" dirty="0"/>
              <a:t>»</a:t>
            </a:r>
            <a:r>
              <a:rPr lang="ru-RU" dirty="0"/>
              <a:t>, сформировавшийся под воздействием древней религиозной системы черкесов и доведенный до совершенства многовековой историей </a:t>
            </a:r>
            <a:r>
              <a:rPr lang="ru-RU" dirty="0" err="1" smtClean="0"/>
              <a:t>народа.В</a:t>
            </a:r>
            <a:r>
              <a:rPr lang="ru-RU" dirty="0" smtClean="0"/>
              <a:t> </a:t>
            </a:r>
            <a:r>
              <a:rPr lang="ru-RU" dirty="0"/>
              <a:t>фольклоре центральное место занимает </a:t>
            </a:r>
            <a:r>
              <a:rPr lang="ru-RU" b="1" dirty="0" err="1"/>
              <a:t>нартский</a:t>
            </a:r>
            <a:r>
              <a:rPr lang="ru-RU" b="1" dirty="0"/>
              <a:t> эпос</a:t>
            </a:r>
            <a:r>
              <a:rPr lang="ru-RU" dirty="0"/>
              <a:t>, положительные герои которого служат образцом соблюдения кодекса «</a:t>
            </a:r>
            <a:r>
              <a:rPr lang="ru-RU" dirty="0" err="1" smtClean="0"/>
              <a:t>Адыгэ</a:t>
            </a:r>
            <a:r>
              <a:rPr lang="ru-RU" dirty="0" smtClean="0"/>
              <a:t> </a:t>
            </a:r>
            <a:r>
              <a:rPr lang="ru-RU" dirty="0" err="1" smtClean="0"/>
              <a:t>Хабзэ</a:t>
            </a:r>
            <a:r>
              <a:rPr lang="ru-RU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11591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7696200" cy="6267096"/>
          </a:xfrm>
        </p:spPr>
        <p:txBody>
          <a:bodyPr/>
          <a:lstStyle/>
          <a:p>
            <a:r>
              <a:rPr lang="ru-RU" dirty="0"/>
              <a:t>Развито искусство сказителей и исполнителей </a:t>
            </a:r>
            <a:r>
              <a:rPr lang="ru-RU" dirty="0" smtClean="0"/>
              <a:t>песен. Распространены песни-плачи, трудовые </a:t>
            </a:r>
            <a:r>
              <a:rPr lang="ru-RU" dirty="0"/>
              <a:t>и шуточные песни. Традиционные музыкальные инструменты — </a:t>
            </a:r>
            <a:r>
              <a:rPr lang="ru-RU" dirty="0" smtClean="0"/>
              <a:t>скрипка, свирель, трещотка, </a:t>
            </a:r>
            <a:r>
              <a:rPr lang="ru-RU" dirty="0"/>
              <a:t>различные бубны, на которых играли руками и палочками. В конце XVIII века получила распространение гармоника.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1" y="3501008"/>
            <a:ext cx="3967497" cy="2921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306" y="3501008"/>
            <a:ext cx="3804064" cy="2921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17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239000" cy="55432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Черкесы в </a:t>
            </a:r>
            <a:r>
              <a:rPr lang="ru-RU" sz="3600" dirty="0" err="1" smtClean="0"/>
              <a:t>ссср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8524"/>
            <a:ext cx="4392488" cy="54672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В 1921 на Северном Кавказе образована Горская Автономная Советская Социалистическая Республика в составе РСФСР. В январе 1922 образована </a:t>
            </a:r>
            <a:r>
              <a:rPr lang="ru-RU" sz="2400" dirty="0" smtClean="0"/>
              <a:t>Карачаево-Черкесская </a:t>
            </a:r>
            <a:r>
              <a:rPr lang="ru-RU" sz="2400" dirty="0"/>
              <a:t>автономная область в составе РСФСР. </a:t>
            </a:r>
            <a:r>
              <a:rPr lang="ru-RU" sz="2400" dirty="0" smtClean="0"/>
              <a:t>26 </a:t>
            </a:r>
            <a:r>
              <a:rPr lang="ru-RU" sz="2400" dirty="0"/>
              <a:t>апреля 1926 Карачаево-Черкесская АО поделена на Карачаевскую АО и Черкесский национальный </a:t>
            </a:r>
            <a:r>
              <a:rPr lang="ru-RU" sz="2400" dirty="0" smtClean="0"/>
              <a:t>округ. </a:t>
            </a:r>
            <a:endParaRPr lang="ru-RU" sz="24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52736"/>
            <a:ext cx="3007112" cy="5356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586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2050" name="Picture 2" descr="http://adygi.ru/uploads/posts/2015-08/1439865130_702px-circassians_in_isra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04996"/>
            <a:ext cx="5904656" cy="504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13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215</TotalTime>
  <Words>888</Words>
  <Application>Microsoft Office PowerPoint</Application>
  <PresentationFormat>Экран (4:3)</PresentationFormat>
  <Paragraphs>47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Изящная</vt:lpstr>
      <vt:lpstr>Черкесы</vt:lpstr>
      <vt:lpstr>Презентация PowerPoint</vt:lpstr>
      <vt:lpstr>Одежда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Язык</vt:lpstr>
      <vt:lpstr>Пища</vt:lpstr>
      <vt:lpstr>Национальное блюдо</vt:lpstr>
      <vt:lpstr>Презентация PowerPoint</vt:lpstr>
      <vt:lpstr>Презентация PowerPoint</vt:lpstr>
      <vt:lpstr>Презентация PowerPoint</vt:lpstr>
      <vt:lpstr>Основные занятия</vt:lpstr>
      <vt:lpstr>Презентация PowerPoint</vt:lpstr>
      <vt:lpstr>Презентация PowerPoint</vt:lpstr>
      <vt:lpstr>Жилище</vt:lpstr>
      <vt:lpstr> </vt:lpstr>
      <vt:lpstr>Культура и религия</vt:lpstr>
      <vt:lpstr>Презентация PowerPoint</vt:lpstr>
      <vt:lpstr>Черкесы в ссср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Черкесы</dc:title>
  <dc:creator>Анна</dc:creator>
  <cp:lastModifiedBy>Анна</cp:lastModifiedBy>
  <cp:revision>14</cp:revision>
  <dcterms:created xsi:type="dcterms:W3CDTF">2018-01-29T14:19:23Z</dcterms:created>
  <dcterms:modified xsi:type="dcterms:W3CDTF">2018-02-01T19:42:25Z</dcterms:modified>
</cp:coreProperties>
</file>