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59" r:id="rId4"/>
    <p:sldId id="273" r:id="rId5"/>
    <p:sldId id="262" r:id="rId6"/>
    <p:sldId id="269" r:id="rId7"/>
    <p:sldId id="266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F8AE"/>
    <a:srgbClr val="F418E4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52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1DDACAC6-58E1-461C-B34A-C4CC0B7FC6C0}"/>
              </a:ext>
            </a:extLst>
          </p:cNvPr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AF8A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Рамка 7">
            <a:extLst>
              <a:ext uri="{FF2B5EF4-FFF2-40B4-BE49-F238E27FC236}">
                <a16:creationId xmlns:a16="http://schemas.microsoft.com/office/drawing/2014/main" xmlns="" id="{488AC917-733F-4112-84C0-AE7255FB8AF2}"/>
              </a:ext>
            </a:extLst>
          </p:cNvPr>
          <p:cNvSpPr/>
          <p:nvPr userDrawn="1"/>
        </p:nvSpPr>
        <p:spPr>
          <a:xfrm>
            <a:off x="0" y="0"/>
            <a:ext cx="9144000" cy="6857999"/>
          </a:xfrm>
          <a:prstGeom prst="frame">
            <a:avLst>
              <a:gd name="adj1" fmla="val 802"/>
            </a:avLst>
          </a:prstGeom>
          <a:ln>
            <a:solidFill>
              <a:schemeClr val="tx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push dir="u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xmlns="" id="{06DF7933-FE88-4810-B4C4-6D289CDCC006}"/>
              </a:ext>
            </a:extLst>
          </p:cNvPr>
          <p:cNvSpPr/>
          <p:nvPr/>
        </p:nvSpPr>
        <p:spPr>
          <a:xfrm>
            <a:off x="3419872" y="188640"/>
            <a:ext cx="3024336" cy="648072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chemeClr val="bg1"/>
                </a:solidFill>
              </a:rPr>
              <a:t>Тема урока</a:t>
            </a:r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7B4C38E9-0A30-48AD-BA91-4418FB6AFC8B}"/>
              </a:ext>
            </a:extLst>
          </p:cNvPr>
          <p:cNvSpPr/>
          <p:nvPr/>
        </p:nvSpPr>
        <p:spPr>
          <a:xfrm>
            <a:off x="1170912" y="1268760"/>
            <a:ext cx="6840760" cy="2412959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chemeClr val="tx1"/>
                </a:solidFill>
              </a:rPr>
              <a:t>Учимся различать форму </a:t>
            </a:r>
          </a:p>
          <a:p>
            <a:pPr algn="ctr"/>
            <a:r>
              <a:rPr lang="ru-RU" sz="4000" b="1" dirty="0">
                <a:solidFill>
                  <a:schemeClr val="tx1"/>
                </a:solidFill>
              </a:rPr>
              <a:t>2-го лица </a:t>
            </a:r>
            <a:r>
              <a:rPr lang="ru-RU" sz="4000" b="1" dirty="0" err="1">
                <a:solidFill>
                  <a:schemeClr val="tx1"/>
                </a:solidFill>
              </a:rPr>
              <a:t>мн.ч</a:t>
            </a:r>
            <a:r>
              <a:rPr lang="ru-RU" sz="4000" b="1" dirty="0">
                <a:solidFill>
                  <a:schemeClr val="tx1"/>
                </a:solidFill>
              </a:rPr>
              <a:t>. и повелительную форму глагола</a:t>
            </a:r>
          </a:p>
        </p:txBody>
      </p:sp>
      <p:pic>
        <p:nvPicPr>
          <p:cNvPr id="5" name="Picture 2" descr="http://gimche.ru/_nw/5/98714125.jpg">
            <a:extLst>
              <a:ext uri="{FF2B5EF4-FFF2-40B4-BE49-F238E27FC236}">
                <a16:creationId xmlns:a16="http://schemas.microsoft.com/office/drawing/2014/main" xmlns="" id="{41C4F6E6-80D3-4EB4-9585-5F8E250896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6296" y="4545815"/>
            <a:ext cx="1617670" cy="20608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xmlns="" id="{1F563A2C-2FD2-4637-8DE3-C6E2DD8BC3A8}"/>
              </a:ext>
            </a:extLst>
          </p:cNvPr>
          <p:cNvSpPr/>
          <p:nvPr/>
        </p:nvSpPr>
        <p:spPr>
          <a:xfrm>
            <a:off x="2483768" y="4113767"/>
            <a:ext cx="4176464" cy="78370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chemeClr val="tx1"/>
                </a:solidFill>
              </a:rPr>
              <a:t>Закрепление</a:t>
            </a:r>
          </a:p>
        </p:txBody>
      </p:sp>
    </p:spTree>
    <p:extLst>
      <p:ext uri="{BB962C8B-B14F-4D97-AF65-F5344CB8AC3E}">
        <p14:creationId xmlns:p14="http://schemas.microsoft.com/office/powerpoint/2010/main" xmlns="" val="147136734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xmlns="" id="{06DF7933-FE88-4810-B4C4-6D289CDCC006}"/>
              </a:ext>
            </a:extLst>
          </p:cNvPr>
          <p:cNvSpPr/>
          <p:nvPr/>
        </p:nvSpPr>
        <p:spPr>
          <a:xfrm>
            <a:off x="3419872" y="188640"/>
            <a:ext cx="3024336" cy="648072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chemeClr val="bg1"/>
                </a:solidFill>
              </a:rPr>
              <a:t>Цель урока</a:t>
            </a:r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7B4C38E9-0A30-48AD-BA91-4418FB6AFC8B}"/>
              </a:ext>
            </a:extLst>
          </p:cNvPr>
          <p:cNvSpPr/>
          <p:nvPr/>
        </p:nvSpPr>
        <p:spPr>
          <a:xfrm>
            <a:off x="251520" y="980728"/>
            <a:ext cx="8602446" cy="144016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200" b="1" dirty="0">
                <a:solidFill>
                  <a:schemeClr val="tx1"/>
                </a:solidFill>
              </a:rPr>
              <a:t>Учимся различать форму </a:t>
            </a:r>
          </a:p>
          <a:p>
            <a:r>
              <a:rPr lang="ru-RU" sz="3200" b="1" dirty="0">
                <a:solidFill>
                  <a:schemeClr val="tx1"/>
                </a:solidFill>
              </a:rPr>
              <a:t>1-го лица </a:t>
            </a:r>
            <a:r>
              <a:rPr lang="ru-RU" sz="3200" b="1" dirty="0" err="1">
                <a:solidFill>
                  <a:schemeClr val="tx1"/>
                </a:solidFill>
              </a:rPr>
              <a:t>мн.ч</a:t>
            </a:r>
            <a:r>
              <a:rPr lang="ru-RU" sz="3200" b="1" dirty="0">
                <a:solidFill>
                  <a:schemeClr val="tx1"/>
                </a:solidFill>
              </a:rPr>
              <a:t>. и начальную форму глагола</a:t>
            </a: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xmlns="" id="{77FCE7E5-9BF6-4E27-BCF5-D23BF0B08960}"/>
              </a:ext>
            </a:extLst>
          </p:cNvPr>
          <p:cNvSpPr/>
          <p:nvPr/>
        </p:nvSpPr>
        <p:spPr>
          <a:xfrm>
            <a:off x="270777" y="4149080"/>
            <a:ext cx="8602446" cy="144016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200" b="1" dirty="0">
                <a:solidFill>
                  <a:schemeClr val="tx1"/>
                </a:solidFill>
              </a:rPr>
              <a:t>Учимся различать форму </a:t>
            </a:r>
          </a:p>
          <a:p>
            <a:r>
              <a:rPr lang="ru-RU" sz="3200" b="1" dirty="0">
                <a:solidFill>
                  <a:schemeClr val="tx1"/>
                </a:solidFill>
              </a:rPr>
              <a:t>2-го лица </a:t>
            </a:r>
            <a:r>
              <a:rPr lang="ru-RU" sz="3200" b="1" dirty="0" err="1">
                <a:solidFill>
                  <a:schemeClr val="tx1"/>
                </a:solidFill>
              </a:rPr>
              <a:t>мн.ч</a:t>
            </a:r>
            <a:r>
              <a:rPr lang="ru-RU" sz="3200" b="1" dirty="0">
                <a:solidFill>
                  <a:schemeClr val="tx1"/>
                </a:solidFill>
              </a:rPr>
              <a:t>. и повелительную форму глагола</a:t>
            </a:r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xmlns="" id="{44BB8053-4166-416E-9F52-E4A2BBEA8CAB}"/>
              </a:ext>
            </a:extLst>
          </p:cNvPr>
          <p:cNvSpPr/>
          <p:nvPr/>
        </p:nvSpPr>
        <p:spPr>
          <a:xfrm>
            <a:off x="251520" y="2564904"/>
            <a:ext cx="8602446" cy="144016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200" b="1" dirty="0">
                <a:solidFill>
                  <a:schemeClr val="tx1"/>
                </a:solidFill>
              </a:rPr>
              <a:t>Учимся различать форму </a:t>
            </a:r>
          </a:p>
          <a:p>
            <a:r>
              <a:rPr lang="ru-RU" sz="3200" b="1" dirty="0">
                <a:solidFill>
                  <a:schemeClr val="tx1"/>
                </a:solidFill>
              </a:rPr>
              <a:t>3-го лица </a:t>
            </a:r>
            <a:r>
              <a:rPr lang="ru-RU" sz="3200" b="1" dirty="0" err="1">
                <a:solidFill>
                  <a:schemeClr val="tx1"/>
                </a:solidFill>
              </a:rPr>
              <a:t>мн.ч</a:t>
            </a:r>
            <a:r>
              <a:rPr lang="ru-RU" sz="3200" b="1" dirty="0">
                <a:solidFill>
                  <a:schemeClr val="tx1"/>
                </a:solidFill>
              </a:rPr>
              <a:t>. и повелительную форму глагола</a:t>
            </a:r>
          </a:p>
        </p:txBody>
      </p:sp>
      <p:pic>
        <p:nvPicPr>
          <p:cNvPr id="5" name="Picture 2" descr="http://gimche.ru/_nw/5/98714125.jpg">
            <a:extLst>
              <a:ext uri="{FF2B5EF4-FFF2-40B4-BE49-F238E27FC236}">
                <a16:creationId xmlns:a16="http://schemas.microsoft.com/office/drawing/2014/main" xmlns="" id="{41C4F6E6-80D3-4EB4-9585-5F8E250896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12488" y="5166502"/>
            <a:ext cx="1130460" cy="1440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8830077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xmlns="" id="{06DF7933-FE88-4810-B4C4-6D289CDCC006}"/>
              </a:ext>
            </a:extLst>
          </p:cNvPr>
          <p:cNvSpPr/>
          <p:nvPr/>
        </p:nvSpPr>
        <p:spPr>
          <a:xfrm>
            <a:off x="3203848" y="260648"/>
            <a:ext cx="3096344" cy="792088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chemeClr val="bg1"/>
                </a:solidFill>
              </a:rPr>
              <a:t>Правило</a:t>
            </a:r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7B4C38E9-0A30-48AD-BA91-4418FB6AFC8B}"/>
              </a:ext>
            </a:extLst>
          </p:cNvPr>
          <p:cNvSpPr/>
          <p:nvPr/>
        </p:nvSpPr>
        <p:spPr>
          <a:xfrm>
            <a:off x="539552" y="1504411"/>
            <a:ext cx="3384376" cy="792088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chemeClr val="tx1"/>
                </a:solidFill>
              </a:rPr>
              <a:t>2 л . </a:t>
            </a:r>
            <a:r>
              <a:rPr lang="ru-RU" sz="4000" b="1" dirty="0" err="1">
                <a:solidFill>
                  <a:schemeClr val="tx1"/>
                </a:solidFill>
              </a:rPr>
              <a:t>мн.ч</a:t>
            </a:r>
            <a:r>
              <a:rPr lang="ru-RU" sz="4000" b="1" dirty="0">
                <a:solidFill>
                  <a:schemeClr val="tx1"/>
                </a:solidFill>
              </a:rPr>
              <a:t>.</a:t>
            </a:r>
          </a:p>
        </p:txBody>
      </p:sp>
      <p:pic>
        <p:nvPicPr>
          <p:cNvPr id="5" name="Picture 2" descr="http://gimche.ru/_nw/5/98714125.jpg">
            <a:extLst>
              <a:ext uri="{FF2B5EF4-FFF2-40B4-BE49-F238E27FC236}">
                <a16:creationId xmlns:a16="http://schemas.microsoft.com/office/drawing/2014/main" xmlns="" id="{41C4F6E6-80D3-4EB4-9585-5F8E250896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6296" y="4545815"/>
            <a:ext cx="1617670" cy="20608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xmlns="" id="{49A0FD9E-2C35-4C14-B021-0A0C529B397E}"/>
              </a:ext>
            </a:extLst>
          </p:cNvPr>
          <p:cNvSpPr/>
          <p:nvPr/>
        </p:nvSpPr>
        <p:spPr>
          <a:xfrm>
            <a:off x="539552" y="2726540"/>
            <a:ext cx="3384376" cy="1307912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err="1">
                <a:solidFill>
                  <a:schemeClr val="tx1"/>
                </a:solidFill>
              </a:rPr>
              <a:t>пов</a:t>
            </a:r>
            <a:r>
              <a:rPr lang="ru-RU" sz="4000" b="1" dirty="0">
                <a:solidFill>
                  <a:schemeClr val="tx1"/>
                </a:solidFill>
              </a:rPr>
              <a:t>. форма </a:t>
            </a:r>
          </a:p>
          <a:p>
            <a:pPr algn="ctr"/>
            <a:r>
              <a:rPr lang="ru-RU" sz="4000" b="1" dirty="0" err="1">
                <a:solidFill>
                  <a:schemeClr val="tx1"/>
                </a:solidFill>
              </a:rPr>
              <a:t>мн.ч</a:t>
            </a:r>
            <a:r>
              <a:rPr lang="ru-RU" sz="4000" b="1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xmlns="" id="{85D6CBEE-B8B7-49F0-9031-3C46BEBA85E0}"/>
              </a:ext>
            </a:extLst>
          </p:cNvPr>
          <p:cNvSpPr/>
          <p:nvPr/>
        </p:nvSpPr>
        <p:spPr>
          <a:xfrm>
            <a:off x="4226845" y="1504411"/>
            <a:ext cx="4176464" cy="792088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chemeClr val="tx1"/>
                </a:solidFill>
              </a:rPr>
              <a:t>Что делаете?</a:t>
            </a:r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xmlns="" id="{CD4893D2-9456-480E-AE59-9FA86427868E}"/>
              </a:ext>
            </a:extLst>
          </p:cNvPr>
          <p:cNvSpPr/>
          <p:nvPr/>
        </p:nvSpPr>
        <p:spPr>
          <a:xfrm>
            <a:off x="4211960" y="3007779"/>
            <a:ext cx="4176464" cy="792088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chemeClr val="tx1"/>
                </a:solidFill>
              </a:rPr>
              <a:t>Что делайте?</a:t>
            </a:r>
          </a:p>
        </p:txBody>
      </p:sp>
      <p:sp>
        <p:nvSpPr>
          <p:cNvPr id="2" name="Рамка 1">
            <a:extLst>
              <a:ext uri="{FF2B5EF4-FFF2-40B4-BE49-F238E27FC236}">
                <a16:creationId xmlns:a16="http://schemas.microsoft.com/office/drawing/2014/main" xmlns="" id="{C2FD168F-A583-42F9-BECD-A34D30B0E1AC}"/>
              </a:ext>
            </a:extLst>
          </p:cNvPr>
          <p:cNvSpPr/>
          <p:nvPr/>
        </p:nvSpPr>
        <p:spPr>
          <a:xfrm>
            <a:off x="6804248" y="1660398"/>
            <a:ext cx="720080" cy="504056"/>
          </a:xfrm>
          <a:prstGeom prst="frame">
            <a:avLst>
              <a:gd name="adj1" fmla="val 700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Рамка 8">
            <a:extLst>
              <a:ext uri="{FF2B5EF4-FFF2-40B4-BE49-F238E27FC236}">
                <a16:creationId xmlns:a16="http://schemas.microsoft.com/office/drawing/2014/main" xmlns="" id="{651EE1B1-CF0B-4A3D-BCD2-127846384461}"/>
              </a:ext>
            </a:extLst>
          </p:cNvPr>
          <p:cNvSpPr/>
          <p:nvPr/>
        </p:nvSpPr>
        <p:spPr>
          <a:xfrm>
            <a:off x="7038109" y="3205800"/>
            <a:ext cx="486219" cy="439223"/>
          </a:xfrm>
          <a:prstGeom prst="frame">
            <a:avLst>
              <a:gd name="adj1" fmla="val 700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xmlns="" id="{5A154955-D594-403E-A11F-C3F78F0D6C60}"/>
              </a:ext>
            </a:extLst>
          </p:cNvPr>
          <p:cNvCxnSpPr>
            <a:cxnSpLocks/>
          </p:cNvCxnSpPr>
          <p:nvPr/>
        </p:nvCxnSpPr>
        <p:spPr>
          <a:xfrm flipV="1">
            <a:off x="6754383" y="2968980"/>
            <a:ext cx="144016" cy="288032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xmlns="" id="{57AA1E5A-7B6D-4FEC-AD83-2E657219F341}"/>
              </a:ext>
            </a:extLst>
          </p:cNvPr>
          <p:cNvCxnSpPr>
            <a:cxnSpLocks/>
          </p:cNvCxnSpPr>
          <p:nvPr/>
        </p:nvCxnSpPr>
        <p:spPr>
          <a:xfrm flipH="1" flipV="1">
            <a:off x="6902706" y="2952391"/>
            <a:ext cx="135403" cy="253409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57948287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2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xmlns="" id="{06DF7933-FE88-4810-B4C4-6D289CDCC006}"/>
              </a:ext>
            </a:extLst>
          </p:cNvPr>
          <p:cNvSpPr/>
          <p:nvPr/>
        </p:nvSpPr>
        <p:spPr>
          <a:xfrm>
            <a:off x="3203848" y="260648"/>
            <a:ext cx="3096344" cy="792088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chemeClr val="bg1"/>
                </a:solidFill>
              </a:rPr>
              <a:t>Правило</a:t>
            </a:r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7B4C38E9-0A30-48AD-BA91-4418FB6AFC8B}"/>
              </a:ext>
            </a:extLst>
          </p:cNvPr>
          <p:cNvSpPr/>
          <p:nvPr/>
        </p:nvSpPr>
        <p:spPr>
          <a:xfrm>
            <a:off x="539552" y="1504411"/>
            <a:ext cx="3384376" cy="792088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chemeClr val="tx1"/>
                </a:solidFill>
              </a:rPr>
              <a:t>2 л . </a:t>
            </a:r>
            <a:r>
              <a:rPr lang="ru-RU" sz="4000" b="1" dirty="0" err="1">
                <a:solidFill>
                  <a:schemeClr val="tx1"/>
                </a:solidFill>
              </a:rPr>
              <a:t>мн.ч</a:t>
            </a:r>
            <a:r>
              <a:rPr lang="ru-RU" sz="4000" b="1" dirty="0">
                <a:solidFill>
                  <a:schemeClr val="tx1"/>
                </a:solidFill>
              </a:rPr>
              <a:t>.</a:t>
            </a:r>
          </a:p>
        </p:txBody>
      </p:sp>
      <p:pic>
        <p:nvPicPr>
          <p:cNvPr id="5" name="Picture 2" descr="http://gimche.ru/_nw/5/98714125.jpg">
            <a:extLst>
              <a:ext uri="{FF2B5EF4-FFF2-40B4-BE49-F238E27FC236}">
                <a16:creationId xmlns:a16="http://schemas.microsoft.com/office/drawing/2014/main" xmlns="" id="{41C4F6E6-80D3-4EB4-9585-5F8E250896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6296" y="4545815"/>
            <a:ext cx="1617670" cy="20608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xmlns="" id="{49A0FD9E-2C35-4C14-B021-0A0C529B397E}"/>
              </a:ext>
            </a:extLst>
          </p:cNvPr>
          <p:cNvSpPr/>
          <p:nvPr/>
        </p:nvSpPr>
        <p:spPr>
          <a:xfrm>
            <a:off x="539552" y="2726540"/>
            <a:ext cx="3384376" cy="1307912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err="1">
                <a:solidFill>
                  <a:schemeClr val="tx1"/>
                </a:solidFill>
              </a:rPr>
              <a:t>пов</a:t>
            </a:r>
            <a:r>
              <a:rPr lang="ru-RU" sz="4000" b="1" dirty="0">
                <a:solidFill>
                  <a:schemeClr val="tx1"/>
                </a:solidFill>
              </a:rPr>
              <a:t>. форма </a:t>
            </a:r>
          </a:p>
          <a:p>
            <a:pPr algn="ctr"/>
            <a:r>
              <a:rPr lang="ru-RU" sz="4000" b="1" dirty="0" err="1">
                <a:solidFill>
                  <a:schemeClr val="tx1"/>
                </a:solidFill>
              </a:rPr>
              <a:t>мн.ч</a:t>
            </a:r>
            <a:r>
              <a:rPr lang="ru-RU" sz="4000" b="1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xmlns="" id="{85D6CBEE-B8B7-49F0-9031-3C46BEBA85E0}"/>
              </a:ext>
            </a:extLst>
          </p:cNvPr>
          <p:cNvSpPr/>
          <p:nvPr/>
        </p:nvSpPr>
        <p:spPr>
          <a:xfrm>
            <a:off x="4560168" y="1469743"/>
            <a:ext cx="2751189" cy="792088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000" b="1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xmlns="" id="{CD4893D2-9456-480E-AE59-9FA86427868E}"/>
              </a:ext>
            </a:extLst>
          </p:cNvPr>
          <p:cNvSpPr/>
          <p:nvPr/>
        </p:nvSpPr>
        <p:spPr>
          <a:xfrm>
            <a:off x="4716016" y="3007779"/>
            <a:ext cx="2751189" cy="792088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000" b="1" dirty="0">
              <a:solidFill>
                <a:schemeClr val="tx1"/>
              </a:solidFill>
            </a:endParaRPr>
          </a:p>
        </p:txBody>
      </p: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xmlns="" id="{5A154955-D594-403E-A11F-C3F78F0D6C60}"/>
              </a:ext>
            </a:extLst>
          </p:cNvPr>
          <p:cNvCxnSpPr>
            <a:cxnSpLocks/>
          </p:cNvCxnSpPr>
          <p:nvPr/>
        </p:nvCxnSpPr>
        <p:spPr>
          <a:xfrm flipV="1">
            <a:off x="6461739" y="3076277"/>
            <a:ext cx="144016" cy="288032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xmlns="" id="{57AA1E5A-7B6D-4FEC-AD83-2E657219F341}"/>
              </a:ext>
            </a:extLst>
          </p:cNvPr>
          <p:cNvCxnSpPr>
            <a:cxnSpLocks/>
          </p:cNvCxnSpPr>
          <p:nvPr/>
        </p:nvCxnSpPr>
        <p:spPr>
          <a:xfrm flipH="1" flipV="1">
            <a:off x="6605755" y="3110900"/>
            <a:ext cx="135403" cy="253409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xmlns="" id="{676C79D8-6960-40DB-A2B2-39C7C3C5D1AE}"/>
              </a:ext>
            </a:extLst>
          </p:cNvPr>
          <p:cNvCxnSpPr>
            <a:cxnSpLocks/>
          </p:cNvCxnSpPr>
          <p:nvPr/>
        </p:nvCxnSpPr>
        <p:spPr>
          <a:xfrm flipV="1">
            <a:off x="5652972" y="1264011"/>
            <a:ext cx="198186" cy="352865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xmlns="" id="{3CD7210C-DDF5-419F-8ED0-F06675410A4D}"/>
              </a:ext>
            </a:extLst>
          </p:cNvPr>
          <p:cNvCxnSpPr>
            <a:cxnSpLocks/>
          </p:cNvCxnSpPr>
          <p:nvPr/>
        </p:nvCxnSpPr>
        <p:spPr>
          <a:xfrm flipV="1">
            <a:off x="6542972" y="2572221"/>
            <a:ext cx="198186" cy="352865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олилиния: фигура 9">
            <a:extLst>
              <a:ext uri="{FF2B5EF4-FFF2-40B4-BE49-F238E27FC236}">
                <a16:creationId xmlns:a16="http://schemas.microsoft.com/office/drawing/2014/main" xmlns="" id="{6B28AA8C-18A4-494F-89E9-A01DF5AB2F8B}"/>
              </a:ext>
            </a:extLst>
          </p:cNvPr>
          <p:cNvSpPr/>
          <p:nvPr/>
        </p:nvSpPr>
        <p:spPr>
          <a:xfrm>
            <a:off x="4876800" y="1681018"/>
            <a:ext cx="1487055" cy="332509"/>
          </a:xfrm>
          <a:custGeom>
            <a:avLst/>
            <a:gdLst>
              <a:gd name="connsiteX0" fmla="*/ 0 w 1487055"/>
              <a:gd name="connsiteY0" fmla="*/ 332509 h 332509"/>
              <a:gd name="connsiteX1" fmla="*/ 46182 w 1487055"/>
              <a:gd name="connsiteY1" fmla="*/ 314037 h 332509"/>
              <a:gd name="connsiteX2" fmla="*/ 64655 w 1487055"/>
              <a:gd name="connsiteY2" fmla="*/ 286327 h 332509"/>
              <a:gd name="connsiteX3" fmla="*/ 120073 w 1487055"/>
              <a:gd name="connsiteY3" fmla="*/ 267855 h 332509"/>
              <a:gd name="connsiteX4" fmla="*/ 138545 w 1487055"/>
              <a:gd name="connsiteY4" fmla="*/ 240146 h 332509"/>
              <a:gd name="connsiteX5" fmla="*/ 166255 w 1487055"/>
              <a:gd name="connsiteY5" fmla="*/ 230909 h 332509"/>
              <a:gd name="connsiteX6" fmla="*/ 193964 w 1487055"/>
              <a:gd name="connsiteY6" fmla="*/ 212437 h 332509"/>
              <a:gd name="connsiteX7" fmla="*/ 230909 w 1487055"/>
              <a:gd name="connsiteY7" fmla="*/ 193964 h 332509"/>
              <a:gd name="connsiteX8" fmla="*/ 286327 w 1487055"/>
              <a:gd name="connsiteY8" fmla="*/ 157018 h 332509"/>
              <a:gd name="connsiteX9" fmla="*/ 314036 w 1487055"/>
              <a:gd name="connsiteY9" fmla="*/ 138546 h 332509"/>
              <a:gd name="connsiteX10" fmla="*/ 369455 w 1487055"/>
              <a:gd name="connsiteY10" fmla="*/ 110837 h 332509"/>
              <a:gd name="connsiteX11" fmla="*/ 424873 w 1487055"/>
              <a:gd name="connsiteY11" fmla="*/ 92364 h 332509"/>
              <a:gd name="connsiteX12" fmla="*/ 480291 w 1487055"/>
              <a:gd name="connsiteY12" fmla="*/ 64655 h 332509"/>
              <a:gd name="connsiteX13" fmla="*/ 535709 w 1487055"/>
              <a:gd name="connsiteY13" fmla="*/ 46182 h 332509"/>
              <a:gd name="connsiteX14" fmla="*/ 563418 w 1487055"/>
              <a:gd name="connsiteY14" fmla="*/ 36946 h 332509"/>
              <a:gd name="connsiteX15" fmla="*/ 591127 w 1487055"/>
              <a:gd name="connsiteY15" fmla="*/ 18473 h 332509"/>
              <a:gd name="connsiteX16" fmla="*/ 692727 w 1487055"/>
              <a:gd name="connsiteY16" fmla="*/ 0 h 332509"/>
              <a:gd name="connsiteX17" fmla="*/ 1025236 w 1487055"/>
              <a:gd name="connsiteY17" fmla="*/ 18473 h 332509"/>
              <a:gd name="connsiteX18" fmla="*/ 1080655 w 1487055"/>
              <a:gd name="connsiteY18" fmla="*/ 36946 h 332509"/>
              <a:gd name="connsiteX19" fmla="*/ 1117600 w 1487055"/>
              <a:gd name="connsiteY19" fmla="*/ 46182 h 332509"/>
              <a:gd name="connsiteX20" fmla="*/ 1154545 w 1487055"/>
              <a:gd name="connsiteY20" fmla="*/ 64655 h 332509"/>
              <a:gd name="connsiteX21" fmla="*/ 1209964 w 1487055"/>
              <a:gd name="connsiteY21" fmla="*/ 83127 h 332509"/>
              <a:gd name="connsiteX22" fmla="*/ 1265382 w 1487055"/>
              <a:gd name="connsiteY22" fmla="*/ 120073 h 332509"/>
              <a:gd name="connsiteX23" fmla="*/ 1311564 w 1487055"/>
              <a:gd name="connsiteY23" fmla="*/ 157018 h 332509"/>
              <a:gd name="connsiteX24" fmla="*/ 1366982 w 1487055"/>
              <a:gd name="connsiteY24" fmla="*/ 193964 h 332509"/>
              <a:gd name="connsiteX25" fmla="*/ 1413164 w 1487055"/>
              <a:gd name="connsiteY25" fmla="*/ 240146 h 332509"/>
              <a:gd name="connsiteX26" fmla="*/ 1431636 w 1487055"/>
              <a:gd name="connsiteY26" fmla="*/ 267855 h 332509"/>
              <a:gd name="connsiteX27" fmla="*/ 1459345 w 1487055"/>
              <a:gd name="connsiteY27" fmla="*/ 277091 h 332509"/>
              <a:gd name="connsiteX28" fmla="*/ 1487055 w 1487055"/>
              <a:gd name="connsiteY28" fmla="*/ 314037 h 3325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487055" h="332509">
                <a:moveTo>
                  <a:pt x="0" y="332509"/>
                </a:moveTo>
                <a:cubicBezTo>
                  <a:pt x="15394" y="326352"/>
                  <a:pt x="32690" y="323674"/>
                  <a:pt x="46182" y="314037"/>
                </a:cubicBezTo>
                <a:cubicBezTo>
                  <a:pt x="55215" y="307585"/>
                  <a:pt x="55241" y="292211"/>
                  <a:pt x="64655" y="286327"/>
                </a:cubicBezTo>
                <a:cubicBezTo>
                  <a:pt x="81167" y="276007"/>
                  <a:pt x="120073" y="267855"/>
                  <a:pt x="120073" y="267855"/>
                </a:cubicBezTo>
                <a:cubicBezTo>
                  <a:pt x="126230" y="258619"/>
                  <a:pt x="129877" y="247081"/>
                  <a:pt x="138545" y="240146"/>
                </a:cubicBezTo>
                <a:cubicBezTo>
                  <a:pt x="146148" y="234064"/>
                  <a:pt x="157547" y="235263"/>
                  <a:pt x="166255" y="230909"/>
                </a:cubicBezTo>
                <a:cubicBezTo>
                  <a:pt x="176184" y="225945"/>
                  <a:pt x="184326" y="217944"/>
                  <a:pt x="193964" y="212437"/>
                </a:cubicBezTo>
                <a:cubicBezTo>
                  <a:pt x="205919" y="205606"/>
                  <a:pt x="219103" y="201048"/>
                  <a:pt x="230909" y="193964"/>
                </a:cubicBezTo>
                <a:cubicBezTo>
                  <a:pt x="249947" y="182541"/>
                  <a:pt x="267854" y="169333"/>
                  <a:pt x="286327" y="157018"/>
                </a:cubicBezTo>
                <a:cubicBezTo>
                  <a:pt x="295563" y="150861"/>
                  <a:pt x="303505" y="142057"/>
                  <a:pt x="314036" y="138546"/>
                </a:cubicBezTo>
                <a:cubicBezTo>
                  <a:pt x="415100" y="104855"/>
                  <a:pt x="262013" y="158588"/>
                  <a:pt x="369455" y="110837"/>
                </a:cubicBezTo>
                <a:cubicBezTo>
                  <a:pt x="387249" y="102929"/>
                  <a:pt x="406400" y="98522"/>
                  <a:pt x="424873" y="92364"/>
                </a:cubicBezTo>
                <a:cubicBezTo>
                  <a:pt x="525928" y="58678"/>
                  <a:pt x="372862" y="112401"/>
                  <a:pt x="480291" y="64655"/>
                </a:cubicBezTo>
                <a:cubicBezTo>
                  <a:pt x="498085" y="56747"/>
                  <a:pt x="517236" y="52340"/>
                  <a:pt x="535709" y="46182"/>
                </a:cubicBezTo>
                <a:lnTo>
                  <a:pt x="563418" y="36946"/>
                </a:lnTo>
                <a:cubicBezTo>
                  <a:pt x="572654" y="30788"/>
                  <a:pt x="580733" y="22371"/>
                  <a:pt x="591127" y="18473"/>
                </a:cubicBezTo>
                <a:cubicBezTo>
                  <a:pt x="601449" y="14602"/>
                  <a:pt x="686509" y="1036"/>
                  <a:pt x="692727" y="0"/>
                </a:cubicBezTo>
                <a:cubicBezTo>
                  <a:pt x="700944" y="283"/>
                  <a:pt x="940713" y="-1032"/>
                  <a:pt x="1025236" y="18473"/>
                </a:cubicBezTo>
                <a:cubicBezTo>
                  <a:pt x="1044210" y="22851"/>
                  <a:pt x="1061764" y="32223"/>
                  <a:pt x="1080655" y="36946"/>
                </a:cubicBezTo>
                <a:lnTo>
                  <a:pt x="1117600" y="46182"/>
                </a:lnTo>
                <a:cubicBezTo>
                  <a:pt x="1129915" y="52340"/>
                  <a:pt x="1141761" y="59542"/>
                  <a:pt x="1154545" y="64655"/>
                </a:cubicBezTo>
                <a:cubicBezTo>
                  <a:pt x="1172624" y="71887"/>
                  <a:pt x="1209964" y="83127"/>
                  <a:pt x="1209964" y="83127"/>
                </a:cubicBezTo>
                <a:cubicBezTo>
                  <a:pt x="1228437" y="95442"/>
                  <a:pt x="1253067" y="101600"/>
                  <a:pt x="1265382" y="120073"/>
                </a:cubicBezTo>
                <a:cubicBezTo>
                  <a:pt x="1289256" y="155883"/>
                  <a:pt x="1273324" y="144272"/>
                  <a:pt x="1311564" y="157018"/>
                </a:cubicBezTo>
                <a:cubicBezTo>
                  <a:pt x="1330037" y="169333"/>
                  <a:pt x="1354667" y="175491"/>
                  <a:pt x="1366982" y="193964"/>
                </a:cubicBezTo>
                <a:cubicBezTo>
                  <a:pt x="1391613" y="230909"/>
                  <a:pt x="1376219" y="215515"/>
                  <a:pt x="1413164" y="240146"/>
                </a:cubicBezTo>
                <a:cubicBezTo>
                  <a:pt x="1419321" y="249382"/>
                  <a:pt x="1422968" y="260921"/>
                  <a:pt x="1431636" y="267855"/>
                </a:cubicBezTo>
                <a:cubicBezTo>
                  <a:pt x="1439238" y="273937"/>
                  <a:pt x="1452461" y="270207"/>
                  <a:pt x="1459345" y="277091"/>
                </a:cubicBezTo>
                <a:cubicBezTo>
                  <a:pt x="1516417" y="334161"/>
                  <a:pt x="1427588" y="284302"/>
                  <a:pt x="1487055" y="314037"/>
                </a:cubicBezTo>
              </a:path>
            </a:pathLst>
          </a:cu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1015267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xmlns="" id="{06DF7933-FE88-4810-B4C4-6D289CDCC006}"/>
              </a:ext>
            </a:extLst>
          </p:cNvPr>
          <p:cNvSpPr/>
          <p:nvPr/>
        </p:nvSpPr>
        <p:spPr>
          <a:xfrm>
            <a:off x="3491880" y="188640"/>
            <a:ext cx="2376264" cy="792088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chemeClr val="bg1"/>
                </a:solidFill>
              </a:rPr>
              <a:t>Упр. 131</a:t>
            </a:r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7B4C38E9-0A30-48AD-BA91-4418FB6AFC8B}"/>
              </a:ext>
            </a:extLst>
          </p:cNvPr>
          <p:cNvSpPr/>
          <p:nvPr/>
        </p:nvSpPr>
        <p:spPr>
          <a:xfrm>
            <a:off x="539552" y="1234073"/>
            <a:ext cx="2664296" cy="792088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chemeClr val="tx1"/>
                </a:solidFill>
              </a:rPr>
              <a:t>валяете</a:t>
            </a: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xmlns="" id="{CF9F0617-6B5F-46B4-9365-6961383F401B}"/>
              </a:ext>
            </a:extLst>
          </p:cNvPr>
          <p:cNvSpPr/>
          <p:nvPr/>
        </p:nvSpPr>
        <p:spPr>
          <a:xfrm>
            <a:off x="539552" y="2331536"/>
            <a:ext cx="2880320" cy="792088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chemeClr val="tx1"/>
                </a:solidFill>
              </a:rPr>
              <a:t>позволяете</a:t>
            </a:r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xmlns="" id="{BDD5765A-F9B7-46ED-9E49-93B6CAF4832A}"/>
              </a:ext>
            </a:extLst>
          </p:cNvPr>
          <p:cNvSpPr/>
          <p:nvPr/>
        </p:nvSpPr>
        <p:spPr>
          <a:xfrm>
            <a:off x="647564" y="3428999"/>
            <a:ext cx="2664296" cy="792088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chemeClr val="tx1"/>
                </a:solidFill>
              </a:rPr>
              <a:t>пишете</a:t>
            </a:r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xmlns="" id="{E680EA6E-6D32-42CC-9544-94DEB1FAA118}"/>
              </a:ext>
            </a:extLst>
          </p:cNvPr>
          <p:cNvSpPr/>
          <p:nvPr/>
        </p:nvSpPr>
        <p:spPr>
          <a:xfrm>
            <a:off x="3923928" y="1234073"/>
            <a:ext cx="3312368" cy="792088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chemeClr val="tx1"/>
                </a:solidFill>
              </a:rPr>
              <a:t>не валяйте</a:t>
            </a:r>
          </a:p>
        </p:txBody>
      </p:sp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xmlns="" id="{F9CEEBD0-5348-4672-9822-6C6D0599FE5B}"/>
              </a:ext>
            </a:extLst>
          </p:cNvPr>
          <p:cNvSpPr/>
          <p:nvPr/>
        </p:nvSpPr>
        <p:spPr>
          <a:xfrm>
            <a:off x="3925988" y="2383566"/>
            <a:ext cx="3958379" cy="792088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chemeClr val="tx1"/>
                </a:solidFill>
              </a:rPr>
              <a:t>не позволяйте</a:t>
            </a:r>
          </a:p>
        </p:txBody>
      </p:sp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xmlns="" id="{D7CC26B5-B0D3-4FE3-8636-FDD94826FE6B}"/>
              </a:ext>
            </a:extLst>
          </p:cNvPr>
          <p:cNvSpPr/>
          <p:nvPr/>
        </p:nvSpPr>
        <p:spPr>
          <a:xfrm>
            <a:off x="4064535" y="3428999"/>
            <a:ext cx="2664296" cy="792088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chemeClr val="tx1"/>
                </a:solidFill>
              </a:rPr>
              <a:t>не пишите</a:t>
            </a:r>
          </a:p>
        </p:txBody>
      </p:sp>
      <p:pic>
        <p:nvPicPr>
          <p:cNvPr id="1026" name="Picture 2" descr="http://itd1.mycdn.me/image?id=865323538759&amp;t=20&amp;plc=WEB&amp;tkn=*j0zxV__UbQikU4Wl_n9o1FfdOtA">
            <a:extLst>
              <a:ext uri="{FF2B5EF4-FFF2-40B4-BE49-F238E27FC236}">
                <a16:creationId xmlns:a16="http://schemas.microsoft.com/office/drawing/2014/main" xmlns="" id="{6B9203B7-DA3D-4C40-94C4-8D02F505E3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6732240" y="4044140"/>
            <a:ext cx="2232248" cy="28116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Прямоугольник: скругленные углы 10">
            <a:extLst>
              <a:ext uri="{FF2B5EF4-FFF2-40B4-BE49-F238E27FC236}">
                <a16:creationId xmlns:a16="http://schemas.microsoft.com/office/drawing/2014/main" xmlns="" id="{3C1FC70F-075B-458F-B0B5-B6782064851C}"/>
              </a:ext>
            </a:extLst>
          </p:cNvPr>
          <p:cNvSpPr/>
          <p:nvPr/>
        </p:nvSpPr>
        <p:spPr>
          <a:xfrm>
            <a:off x="971600" y="4442719"/>
            <a:ext cx="4806533" cy="452294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bg1"/>
                </a:solidFill>
              </a:rPr>
              <a:t>Укажите спряжение</a:t>
            </a:r>
          </a:p>
        </p:txBody>
      </p:sp>
      <p:sp>
        <p:nvSpPr>
          <p:cNvPr id="12" name="Прямоугольник: скругленные углы 11">
            <a:extLst>
              <a:ext uri="{FF2B5EF4-FFF2-40B4-BE49-F238E27FC236}">
                <a16:creationId xmlns:a16="http://schemas.microsoft.com/office/drawing/2014/main" xmlns="" id="{4B6B6B3D-68C8-4C44-803F-3C971077B8FD}"/>
              </a:ext>
            </a:extLst>
          </p:cNvPr>
          <p:cNvSpPr/>
          <p:nvPr/>
        </p:nvSpPr>
        <p:spPr>
          <a:xfrm>
            <a:off x="922587" y="5053941"/>
            <a:ext cx="4778545" cy="486241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bg1"/>
                </a:solidFill>
              </a:rPr>
              <a:t>Разберите по составу</a:t>
            </a:r>
          </a:p>
        </p:txBody>
      </p:sp>
      <p:sp>
        <p:nvSpPr>
          <p:cNvPr id="13" name="Прямоугольник: скругленные углы 12">
            <a:extLst>
              <a:ext uri="{FF2B5EF4-FFF2-40B4-BE49-F238E27FC236}">
                <a16:creationId xmlns:a16="http://schemas.microsoft.com/office/drawing/2014/main" xmlns="" id="{26270529-4AEF-4596-90F4-6D2E0BE1E39E}"/>
              </a:ext>
            </a:extLst>
          </p:cNvPr>
          <p:cNvSpPr/>
          <p:nvPr/>
        </p:nvSpPr>
        <p:spPr>
          <a:xfrm>
            <a:off x="899592" y="5727867"/>
            <a:ext cx="4876379" cy="486241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bg1"/>
                </a:solidFill>
              </a:rPr>
              <a:t>У личных местоимений...</a:t>
            </a:r>
          </a:p>
        </p:txBody>
      </p:sp>
    </p:spTree>
    <p:extLst>
      <p:ext uri="{BB962C8B-B14F-4D97-AF65-F5344CB8AC3E}">
        <p14:creationId xmlns:p14="http://schemas.microsoft.com/office/powerpoint/2010/main" xmlns="" val="297273261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xmlns="" id="{06DF7933-FE88-4810-B4C4-6D289CDCC006}"/>
              </a:ext>
            </a:extLst>
          </p:cNvPr>
          <p:cNvSpPr/>
          <p:nvPr/>
        </p:nvSpPr>
        <p:spPr>
          <a:xfrm>
            <a:off x="3419872" y="188640"/>
            <a:ext cx="2880320" cy="792088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chemeClr val="bg1"/>
                </a:solidFill>
              </a:rPr>
              <a:t>Упр. 133</a:t>
            </a:r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7B4C38E9-0A30-48AD-BA91-4418FB6AFC8B}"/>
              </a:ext>
            </a:extLst>
          </p:cNvPr>
          <p:cNvSpPr/>
          <p:nvPr/>
        </p:nvSpPr>
        <p:spPr>
          <a:xfrm>
            <a:off x="251520" y="1196752"/>
            <a:ext cx="8424936" cy="792088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200" b="1" dirty="0" smtClean="0">
                <a:solidFill>
                  <a:schemeClr val="tx1"/>
                </a:solidFill>
              </a:rPr>
              <a:t>Образец:</a:t>
            </a:r>
            <a:endParaRPr lang="ru-RU" sz="3200" b="1" dirty="0">
              <a:solidFill>
                <a:schemeClr val="tx1"/>
              </a:solidFill>
            </a:endParaRPr>
          </a:p>
        </p:txBody>
      </p:sp>
      <p:pic>
        <p:nvPicPr>
          <p:cNvPr id="5" name="Picture 2" descr="http://gimche.ru/_nw/5/98714125.jpg">
            <a:extLst>
              <a:ext uri="{FF2B5EF4-FFF2-40B4-BE49-F238E27FC236}">
                <a16:creationId xmlns:a16="http://schemas.microsoft.com/office/drawing/2014/main" xmlns="" id="{41C4F6E6-80D3-4EB4-9585-5F8E250896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6296" y="4545815"/>
            <a:ext cx="1617670" cy="20608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Прямоугольник: скругленные углы 16">
            <a:extLst>
              <a:ext uri="{FF2B5EF4-FFF2-40B4-BE49-F238E27FC236}">
                <a16:creationId xmlns:a16="http://schemas.microsoft.com/office/drawing/2014/main" xmlns="" id="{92A943B3-153D-4FA1-95CC-196B3335E677}"/>
              </a:ext>
            </a:extLst>
          </p:cNvPr>
          <p:cNvSpPr/>
          <p:nvPr/>
        </p:nvSpPr>
        <p:spPr>
          <a:xfrm>
            <a:off x="251520" y="2097102"/>
            <a:ext cx="8424936" cy="792088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200" b="1" dirty="0">
                <a:solidFill>
                  <a:schemeClr val="tx1"/>
                </a:solidFill>
              </a:rPr>
              <a:t>Лето пролежишь, зимой с сумой побежишь</a:t>
            </a:r>
          </a:p>
        </p:txBody>
      </p:sp>
      <p:sp>
        <p:nvSpPr>
          <p:cNvPr id="20" name="Прямоугольник: скругленные углы 19">
            <a:extLst>
              <a:ext uri="{FF2B5EF4-FFF2-40B4-BE49-F238E27FC236}">
                <a16:creationId xmlns:a16="http://schemas.microsoft.com/office/drawing/2014/main" xmlns="" id="{BECD6BB2-02D4-4C59-B420-A85B9CC218D2}"/>
              </a:ext>
            </a:extLst>
          </p:cNvPr>
          <p:cNvSpPr/>
          <p:nvPr/>
        </p:nvSpPr>
        <p:spPr>
          <a:xfrm>
            <a:off x="238315" y="2099034"/>
            <a:ext cx="8424936" cy="1473982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200" b="1" dirty="0" smtClean="0">
                <a:solidFill>
                  <a:schemeClr val="tx1"/>
                </a:solidFill>
              </a:rPr>
              <a:t>Чего не любишь (любите), того не купишь </a:t>
            </a:r>
            <a:r>
              <a:rPr lang="ru-RU" sz="3200" b="1" smtClean="0">
                <a:solidFill>
                  <a:schemeClr val="tx1"/>
                </a:solidFill>
              </a:rPr>
              <a:t>(купите).</a:t>
            </a:r>
            <a:endParaRPr lang="ru-RU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4518547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xmlns="" id="{06DF7933-FE88-4810-B4C4-6D289CDCC006}"/>
              </a:ext>
            </a:extLst>
          </p:cNvPr>
          <p:cNvSpPr/>
          <p:nvPr/>
        </p:nvSpPr>
        <p:spPr>
          <a:xfrm>
            <a:off x="3419872" y="116632"/>
            <a:ext cx="3024336" cy="792088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chemeClr val="bg1"/>
                </a:solidFill>
              </a:rPr>
              <a:t>Итог урока</a:t>
            </a:r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7B4C38E9-0A30-48AD-BA91-4418FB6AFC8B}"/>
              </a:ext>
            </a:extLst>
          </p:cNvPr>
          <p:cNvSpPr/>
          <p:nvPr/>
        </p:nvSpPr>
        <p:spPr>
          <a:xfrm>
            <a:off x="1763688" y="1412776"/>
            <a:ext cx="5040560" cy="122413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4000" b="1" dirty="0">
                <a:solidFill>
                  <a:schemeClr val="tx1"/>
                </a:solidFill>
              </a:rPr>
              <a:t>Сегодня учились отличать …</a:t>
            </a:r>
          </a:p>
        </p:txBody>
      </p:sp>
      <p:pic>
        <p:nvPicPr>
          <p:cNvPr id="5" name="Picture 2" descr="http://gimche.ru/_nw/5/98714125.jpg">
            <a:extLst>
              <a:ext uri="{FF2B5EF4-FFF2-40B4-BE49-F238E27FC236}">
                <a16:creationId xmlns:a16="http://schemas.microsoft.com/office/drawing/2014/main" xmlns="" id="{41C4F6E6-80D3-4EB4-9585-5F8E250896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6296" y="4545815"/>
            <a:ext cx="1617670" cy="20608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xmlns="" id="{DD6FDDEE-CE50-49AF-A5DD-A084987C4EAF}"/>
              </a:ext>
            </a:extLst>
          </p:cNvPr>
          <p:cNvSpPr/>
          <p:nvPr/>
        </p:nvSpPr>
        <p:spPr>
          <a:xfrm>
            <a:off x="1763688" y="3032956"/>
            <a:ext cx="5040560" cy="1332148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4000" b="1" dirty="0">
                <a:solidFill>
                  <a:schemeClr val="tx1"/>
                </a:solidFill>
              </a:rPr>
              <a:t>Чтобы их отличить надо …</a:t>
            </a:r>
          </a:p>
        </p:txBody>
      </p:sp>
    </p:spTree>
    <p:extLst>
      <p:ext uri="{BB962C8B-B14F-4D97-AF65-F5344CB8AC3E}">
        <p14:creationId xmlns:p14="http://schemas.microsoft.com/office/powerpoint/2010/main" xmlns="" val="299402091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133</Words>
  <Application>Microsoft Office PowerPoint</Application>
  <PresentationFormat>Экран (4:3)</PresentationFormat>
  <Paragraphs>38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AlekseyDolganov</cp:lastModifiedBy>
  <cp:revision>41</cp:revision>
  <dcterms:created xsi:type="dcterms:W3CDTF">2017-08-13T05:03:26Z</dcterms:created>
  <dcterms:modified xsi:type="dcterms:W3CDTF">2020-04-21T15:04:03Z</dcterms:modified>
</cp:coreProperties>
</file>