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7DE1EA1-E656-4994-8B51-CD11BC2CC38F}" type="datetimeFigureOut">
              <a:rPr lang="en-US" smtClean="0"/>
              <a:t>12/18/2020</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86EB5FB-A507-4B73-8B3E-C6790548A729}" type="slidenum">
              <a:rPr lang="en-US" smtClean="0"/>
              <a:t>‹#›</a:t>
            </a:fld>
            <a:endParaRPr lang="en-US"/>
          </a:p>
        </p:txBody>
      </p:sp>
    </p:spTree>
    <p:extLst>
      <p:ext uri="{BB962C8B-B14F-4D97-AF65-F5344CB8AC3E}">
        <p14:creationId xmlns:p14="http://schemas.microsoft.com/office/powerpoint/2010/main" val="3689402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7DE1EA1-E656-4994-8B51-CD11BC2CC38F}" type="datetimeFigureOut">
              <a:rPr lang="en-US" smtClean="0"/>
              <a:t>12/18/2020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86EB5FB-A507-4B73-8B3E-C6790548A729}" type="slidenum">
              <a:rPr lang="en-US" smtClean="0"/>
              <a:t>‹#›</a:t>
            </a:fld>
            <a:endParaRPr lang="en-US"/>
          </a:p>
        </p:txBody>
      </p:sp>
    </p:spTree>
    <p:extLst>
      <p:ext uri="{BB962C8B-B14F-4D97-AF65-F5344CB8AC3E}">
        <p14:creationId xmlns:p14="http://schemas.microsoft.com/office/powerpoint/2010/main" val="2089024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7DE1EA1-E656-4994-8B51-CD11BC2CC38F}" type="datetimeFigureOut">
              <a:rPr lang="en-US" smtClean="0"/>
              <a:t>12/18/2020</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86EB5FB-A507-4B73-8B3E-C6790548A729}"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19488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7DE1EA1-E656-4994-8B51-CD11BC2CC38F}" type="datetimeFigureOut">
              <a:rPr lang="en-US" smtClean="0"/>
              <a:t>12/18/2020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86EB5FB-A507-4B73-8B3E-C6790548A729}" type="slidenum">
              <a:rPr lang="en-US" smtClean="0"/>
              <a:t>‹#›</a:t>
            </a:fld>
            <a:endParaRPr lang="en-US"/>
          </a:p>
        </p:txBody>
      </p:sp>
    </p:spTree>
    <p:extLst>
      <p:ext uri="{BB962C8B-B14F-4D97-AF65-F5344CB8AC3E}">
        <p14:creationId xmlns:p14="http://schemas.microsoft.com/office/powerpoint/2010/main" val="1598624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7DE1EA1-E656-4994-8B51-CD11BC2CC38F}" type="datetimeFigureOut">
              <a:rPr lang="en-US" smtClean="0"/>
              <a:t>12/18/2020</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86EB5FB-A507-4B73-8B3E-C6790548A729}"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67389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07DE1EA1-E656-4994-8B51-CD11BC2CC38F}" type="datetimeFigureOut">
              <a:rPr lang="en-US" smtClean="0"/>
              <a:t>12/18/2020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86EB5FB-A507-4B73-8B3E-C6790548A729}" type="slidenum">
              <a:rPr lang="en-US" smtClean="0"/>
              <a:t>‹#›</a:t>
            </a:fld>
            <a:endParaRPr lang="en-US"/>
          </a:p>
        </p:txBody>
      </p:sp>
    </p:spTree>
    <p:extLst>
      <p:ext uri="{BB962C8B-B14F-4D97-AF65-F5344CB8AC3E}">
        <p14:creationId xmlns:p14="http://schemas.microsoft.com/office/powerpoint/2010/main" val="519734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7DE1EA1-E656-4994-8B51-CD11BC2CC38F}" type="datetimeFigureOut">
              <a:rPr lang="en-US" smtClean="0"/>
              <a:t>12/18/2020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86EB5FB-A507-4B73-8B3E-C6790548A729}" type="slidenum">
              <a:rPr lang="en-US" smtClean="0"/>
              <a:t>‹#›</a:t>
            </a:fld>
            <a:endParaRPr lang="en-US"/>
          </a:p>
        </p:txBody>
      </p:sp>
    </p:spTree>
    <p:extLst>
      <p:ext uri="{BB962C8B-B14F-4D97-AF65-F5344CB8AC3E}">
        <p14:creationId xmlns:p14="http://schemas.microsoft.com/office/powerpoint/2010/main" val="39648385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7DE1EA1-E656-4994-8B51-CD11BC2CC38F}" type="datetimeFigureOut">
              <a:rPr lang="en-US" smtClean="0"/>
              <a:t>12/18/2020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86EB5FB-A507-4B73-8B3E-C6790548A729}" type="slidenum">
              <a:rPr lang="en-US" smtClean="0"/>
              <a:t>‹#›</a:t>
            </a:fld>
            <a:endParaRPr lang="en-US"/>
          </a:p>
        </p:txBody>
      </p:sp>
    </p:spTree>
    <p:extLst>
      <p:ext uri="{BB962C8B-B14F-4D97-AF65-F5344CB8AC3E}">
        <p14:creationId xmlns:p14="http://schemas.microsoft.com/office/powerpoint/2010/main" val="2407933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7DE1EA1-E656-4994-8B51-CD11BC2CC38F}" type="datetimeFigureOut">
              <a:rPr lang="en-US" smtClean="0"/>
              <a:t>12/18/2020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86EB5FB-A507-4B73-8B3E-C6790548A729}" type="slidenum">
              <a:rPr lang="en-US" smtClean="0"/>
              <a:t>‹#›</a:t>
            </a:fld>
            <a:endParaRPr lang="en-US"/>
          </a:p>
        </p:txBody>
      </p:sp>
    </p:spTree>
    <p:extLst>
      <p:ext uri="{BB962C8B-B14F-4D97-AF65-F5344CB8AC3E}">
        <p14:creationId xmlns:p14="http://schemas.microsoft.com/office/powerpoint/2010/main" val="3050565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7DE1EA1-E656-4994-8B51-CD11BC2CC38F}" type="datetimeFigureOut">
              <a:rPr lang="en-US" smtClean="0"/>
              <a:t>12/18/2020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86EB5FB-A507-4B73-8B3E-C6790548A729}" type="slidenum">
              <a:rPr lang="en-US" smtClean="0"/>
              <a:t>‹#›</a:t>
            </a:fld>
            <a:endParaRPr lang="en-US"/>
          </a:p>
        </p:txBody>
      </p:sp>
    </p:spTree>
    <p:extLst>
      <p:ext uri="{BB962C8B-B14F-4D97-AF65-F5344CB8AC3E}">
        <p14:creationId xmlns:p14="http://schemas.microsoft.com/office/powerpoint/2010/main" val="18938177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7DE1EA1-E656-4994-8B51-CD11BC2CC38F}" type="datetimeFigureOut">
              <a:rPr lang="en-US" smtClean="0"/>
              <a:t>12/18/2020</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86EB5FB-A507-4B73-8B3E-C6790548A729}" type="slidenum">
              <a:rPr lang="en-US" smtClean="0"/>
              <a:t>‹#›</a:t>
            </a:fld>
            <a:endParaRPr lang="en-US"/>
          </a:p>
        </p:txBody>
      </p:sp>
    </p:spTree>
    <p:extLst>
      <p:ext uri="{BB962C8B-B14F-4D97-AF65-F5344CB8AC3E}">
        <p14:creationId xmlns:p14="http://schemas.microsoft.com/office/powerpoint/2010/main" val="3526309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7DE1EA1-E656-4994-8B51-CD11BC2CC38F}" type="datetimeFigureOut">
              <a:rPr lang="en-US" smtClean="0"/>
              <a:t>12/18/2020</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86EB5FB-A507-4B73-8B3E-C6790548A729}" type="slidenum">
              <a:rPr lang="en-US" smtClean="0"/>
              <a:t>‹#›</a:t>
            </a:fld>
            <a:endParaRPr lang="en-US"/>
          </a:p>
        </p:txBody>
      </p:sp>
    </p:spTree>
    <p:extLst>
      <p:ext uri="{BB962C8B-B14F-4D97-AF65-F5344CB8AC3E}">
        <p14:creationId xmlns:p14="http://schemas.microsoft.com/office/powerpoint/2010/main" val="46383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7DE1EA1-E656-4994-8B51-CD11BC2CC38F}" type="datetimeFigureOut">
              <a:rPr lang="en-US" smtClean="0"/>
              <a:t>12/18/2020</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86EB5FB-A507-4B73-8B3E-C6790548A729}" type="slidenum">
              <a:rPr lang="en-US" smtClean="0"/>
              <a:t>‹#›</a:t>
            </a:fld>
            <a:endParaRPr lang="en-US"/>
          </a:p>
        </p:txBody>
      </p:sp>
    </p:spTree>
    <p:extLst>
      <p:ext uri="{BB962C8B-B14F-4D97-AF65-F5344CB8AC3E}">
        <p14:creationId xmlns:p14="http://schemas.microsoft.com/office/powerpoint/2010/main" val="3877949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DE1EA1-E656-4994-8B51-CD11BC2CC38F}" type="datetimeFigureOut">
              <a:rPr lang="en-US" smtClean="0"/>
              <a:t>12/18/2020</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86EB5FB-A507-4B73-8B3E-C6790548A729}" type="slidenum">
              <a:rPr lang="en-US" smtClean="0"/>
              <a:t>‹#›</a:t>
            </a:fld>
            <a:endParaRPr lang="en-US"/>
          </a:p>
        </p:txBody>
      </p:sp>
    </p:spTree>
    <p:extLst>
      <p:ext uri="{BB962C8B-B14F-4D97-AF65-F5344CB8AC3E}">
        <p14:creationId xmlns:p14="http://schemas.microsoft.com/office/powerpoint/2010/main" val="4281456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7DE1EA1-E656-4994-8B51-CD11BC2CC38F}" type="datetimeFigureOut">
              <a:rPr lang="en-US" smtClean="0"/>
              <a:t>12/18/2020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86EB5FB-A507-4B73-8B3E-C6790548A729}" type="slidenum">
              <a:rPr lang="en-US" smtClean="0"/>
              <a:t>‹#›</a:t>
            </a:fld>
            <a:endParaRPr lang="en-US"/>
          </a:p>
        </p:txBody>
      </p:sp>
    </p:spTree>
    <p:extLst>
      <p:ext uri="{BB962C8B-B14F-4D97-AF65-F5344CB8AC3E}">
        <p14:creationId xmlns:p14="http://schemas.microsoft.com/office/powerpoint/2010/main" val="1885163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7DE1EA1-E656-4994-8B51-CD11BC2CC38F}" type="datetimeFigureOut">
              <a:rPr lang="en-US" smtClean="0"/>
              <a:t>12/18/2020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86EB5FB-A507-4B73-8B3E-C6790548A729}" type="slidenum">
              <a:rPr lang="en-US" smtClean="0"/>
              <a:t>‹#›</a:t>
            </a:fld>
            <a:endParaRPr lang="en-US"/>
          </a:p>
        </p:txBody>
      </p:sp>
    </p:spTree>
    <p:extLst>
      <p:ext uri="{BB962C8B-B14F-4D97-AF65-F5344CB8AC3E}">
        <p14:creationId xmlns:p14="http://schemas.microsoft.com/office/powerpoint/2010/main" val="3699915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7DE1EA1-E656-4994-8B51-CD11BC2CC38F}" type="datetimeFigureOut">
              <a:rPr lang="en-US" smtClean="0"/>
              <a:t>12/18/2020</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86EB5FB-A507-4B73-8B3E-C6790548A729}" type="slidenum">
              <a:rPr lang="en-US" smtClean="0"/>
              <a:t>‹#›</a:t>
            </a:fld>
            <a:endParaRPr lang="en-US"/>
          </a:p>
        </p:txBody>
      </p:sp>
    </p:spTree>
    <p:extLst>
      <p:ext uri="{BB962C8B-B14F-4D97-AF65-F5344CB8AC3E}">
        <p14:creationId xmlns:p14="http://schemas.microsoft.com/office/powerpoint/2010/main" val="1644485825"/>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417886" y="395653"/>
            <a:ext cx="7464668" cy="1204547"/>
          </a:xfrm>
        </p:spPr>
        <p:txBody>
          <a:bodyPr>
            <a:normAutofit/>
          </a:bodyPr>
          <a:lstStyle/>
          <a:p>
            <a:r>
              <a:rPr lang="uk-UA" sz="2800" b="1" dirty="0" smtClean="0">
                <a:solidFill>
                  <a:schemeClr val="tx1"/>
                </a:solidFill>
              </a:rPr>
              <a:t>ЖАНРИ КАМЕРНО-ІНСТРУМЕНТАЛЬНОЇ</a:t>
            </a:r>
            <a:br>
              <a:rPr lang="uk-UA" sz="2800" b="1" dirty="0" smtClean="0">
                <a:solidFill>
                  <a:schemeClr val="tx1"/>
                </a:solidFill>
              </a:rPr>
            </a:br>
            <a:r>
              <a:rPr lang="uk-UA" sz="2800" b="1" dirty="0">
                <a:solidFill>
                  <a:schemeClr val="tx1"/>
                </a:solidFill>
              </a:rPr>
              <a:t> </a:t>
            </a:r>
            <a:r>
              <a:rPr lang="uk-UA" sz="2800" b="1" dirty="0" smtClean="0">
                <a:solidFill>
                  <a:schemeClr val="tx1"/>
                </a:solidFill>
              </a:rPr>
              <a:t>      МУЗИКИ: ПРЕЛЮДІЯ. ЕЛЕГІЯ</a:t>
            </a:r>
            <a:endParaRPr lang="en-US" sz="2800" b="1" dirty="0">
              <a:solidFill>
                <a:schemeClr val="tx1"/>
              </a:solidFill>
            </a:endParaRPr>
          </a:p>
        </p:txBody>
      </p:sp>
      <p:sp>
        <p:nvSpPr>
          <p:cNvPr id="3" name="Подзаголовок 2"/>
          <p:cNvSpPr>
            <a:spLocks noGrp="1"/>
          </p:cNvSpPr>
          <p:nvPr>
            <p:ph type="subTitle" idx="1"/>
          </p:nvPr>
        </p:nvSpPr>
        <p:spPr>
          <a:xfrm>
            <a:off x="3048000" y="2611315"/>
            <a:ext cx="6096000" cy="3455377"/>
          </a:xfrm>
        </p:spPr>
        <p:txBody>
          <a:bodyPr/>
          <a:lstStyle/>
          <a:p>
            <a:endParaRPr lang="en-US"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7886" y="2242038"/>
            <a:ext cx="7464668" cy="4237893"/>
          </a:xfrm>
          <a:prstGeom prst="rect">
            <a:avLst/>
          </a:prstGeom>
        </p:spPr>
      </p:pic>
    </p:spTree>
    <p:extLst>
      <p:ext uri="{BB962C8B-B14F-4D97-AF65-F5344CB8AC3E}">
        <p14:creationId xmlns:p14="http://schemas.microsoft.com/office/powerpoint/2010/main" val="3629064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49669" y="263769"/>
            <a:ext cx="9882554" cy="3046988"/>
          </a:xfrm>
          <a:prstGeom prst="rect">
            <a:avLst/>
          </a:prstGeom>
          <a:noFill/>
        </p:spPr>
        <p:txBody>
          <a:bodyPr wrap="square" rtlCol="0">
            <a:spAutoFit/>
          </a:bodyPr>
          <a:lstStyle/>
          <a:p>
            <a:r>
              <a:rPr lang="ru-RU" sz="1600" dirty="0" smtClean="0"/>
              <a:t>     </a:t>
            </a:r>
            <a:r>
              <a:rPr lang="uk-UA" sz="1600" dirty="0" smtClean="0"/>
              <a:t>Камерна музика виникла в домашньому середовищі й призначалася для вузького кола слухачів» Пізніше вона виконувалась у спеціальних концертних залах. Кілька століть тому будь-який концерт або виступ музиканта розпочинався прелюдією, тобто коротким твором, що передує головному. Поки збиралися слухачі, виконавець задумливо перебирав клавіші, налаштовуючи себе і публіку на потрібний лад. Він грав, не дивлячись у ноти, часто імпровізуючи. Так виник цей поширений жанр камерно-інструментальної музики.</a:t>
            </a:r>
          </a:p>
          <a:p>
            <a:r>
              <a:rPr lang="uk-UA" sz="1600" b="1" dirty="0" smtClean="0"/>
              <a:t>     Прелюдія</a:t>
            </a:r>
            <a:r>
              <a:rPr lang="uk-UA" sz="1600" dirty="0" smtClean="0"/>
              <a:t> — жанр камерно-інструментальної музики; п’єса вільного, імпровізаційного характеру. Прелюдія може бути інструментальним вступом до іншого музичного твору або ж самостійною п'єсою, зокрема для клавесина, фортепіано або </a:t>
            </a:r>
            <a:r>
              <a:rPr lang="uk-UA" sz="1600" dirty="0" err="1" smtClean="0"/>
              <a:t>органа</a:t>
            </a:r>
            <a:r>
              <a:rPr lang="uk-UA" sz="1600" dirty="0" smtClean="0"/>
              <a:t>. У творчості Йоганна Себастьяна Баха клавірна прелюдія зазвичай виконувала роль своєрідного вступу до фуги — більш складного поліфонічного твору. Цикли прелюдій і фуг композитор писав у всіх тональностях, об'єднавши їх у два то ми під назвою «Добре темперований клавір» («ДТК»).</a:t>
            </a:r>
            <a:endParaRPr lang="uk-UA" sz="16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9870" y="3552093"/>
            <a:ext cx="5618284" cy="3191607"/>
          </a:xfrm>
          <a:prstGeom prst="rect">
            <a:avLst/>
          </a:prstGeom>
        </p:spPr>
      </p:pic>
    </p:spTree>
    <p:extLst>
      <p:ext uri="{BB962C8B-B14F-4D97-AF65-F5344CB8AC3E}">
        <p14:creationId xmlns:p14="http://schemas.microsoft.com/office/powerpoint/2010/main" val="939037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35369" y="228600"/>
            <a:ext cx="10383716" cy="3539430"/>
          </a:xfrm>
          <a:prstGeom prst="rect">
            <a:avLst/>
          </a:prstGeom>
          <a:noFill/>
        </p:spPr>
        <p:txBody>
          <a:bodyPr wrap="square" rtlCol="0">
            <a:spAutoFit/>
          </a:bodyPr>
          <a:lstStyle/>
          <a:p>
            <a:r>
              <a:rPr lang="ru-RU" sz="1600" b="1" dirty="0" smtClean="0"/>
              <a:t>     </a:t>
            </a:r>
            <a:r>
              <a:rPr lang="uk-UA" sz="1600" b="1" dirty="0" smtClean="0"/>
              <a:t>Йоганн Себастьян Бах </a:t>
            </a:r>
            <a:r>
              <a:rPr lang="uk-UA" sz="1600" dirty="0" smtClean="0"/>
              <a:t>(1685-1750) — видатний німецький композитор і органіст XVIII ст. Народився в м. </a:t>
            </a:r>
            <a:r>
              <a:rPr lang="uk-UA" sz="1600" dirty="0" err="1" smtClean="0"/>
              <a:t>Ейзенах</a:t>
            </a:r>
            <a:r>
              <a:rPr lang="uk-UA" sz="1600" dirty="0" smtClean="0"/>
              <a:t>, у родині скрипаля Йоганна Амвросія Баха. Був шостою дитиною в сім’ї. Коли хлопчику виповнилося п’ять років, батько подарував йому скрипку, на якій той швидко навчився грати. Проте щасливе дитинство Йоганна закінчилося, коли втратив батьків. Хлопчика виховував старший брат, який працював органістом. Саме він навчав його гри на органі та клавірі.</a:t>
            </a:r>
          </a:p>
          <a:p>
            <a:r>
              <a:rPr lang="uk-UA" sz="1600" dirty="0" smtClean="0"/>
              <a:t>     У 15-річному віці Бах розпочав самостійне життя, сповнене злиднів і тяжкої праці. Йому доводилося щодня давати приватні </a:t>
            </a:r>
            <a:r>
              <a:rPr lang="uk-UA" sz="1600" dirty="0" err="1" smtClean="0"/>
              <a:t>уроки</a:t>
            </a:r>
            <a:r>
              <a:rPr lang="uk-UA" sz="1600" dirty="0" smtClean="0"/>
              <a:t>, репетирувати з хором й оркестром, щотижня диригувати на концертах, а також не тільки грати на органі й клавесині, а й налаштовувати нові клавішні інструменти. У 1708 р. композитор отримав посаду придворного музики в герцога </a:t>
            </a:r>
            <a:r>
              <a:rPr lang="uk-UA" sz="1600" dirty="0" err="1" smtClean="0"/>
              <a:t>Веймарського</a:t>
            </a:r>
            <a:r>
              <a:rPr lang="uk-UA" sz="1600" dirty="0" smtClean="0"/>
              <a:t>. Упродовж наступних десяти років у </a:t>
            </a:r>
            <a:r>
              <a:rPr lang="uk-UA" sz="1600" dirty="0" err="1" smtClean="0"/>
              <a:t>Веймарі</a:t>
            </a:r>
            <a:r>
              <a:rPr lang="uk-UA" sz="1600" dirty="0" smtClean="0"/>
              <a:t> композитор створив чи не найкращі твори для </a:t>
            </a:r>
            <a:r>
              <a:rPr lang="uk-UA" sz="1600" dirty="0" err="1" smtClean="0"/>
              <a:t>органа</a:t>
            </a:r>
            <a:r>
              <a:rPr lang="uk-UA" sz="1600" dirty="0" smtClean="0"/>
              <a:t> — численні прелюдії та фуги. Останні 27 років свого життя Й.-С. Бах жив у м. Лейпцигу. Тут він працював музичним директором міських церков, приділяючи значну увагу музикантам і співакам, їхньому навчанню. Утративши зір, геніальний композитор продовжував творити, диктуючи помічникам ноти.</a:t>
            </a:r>
            <a:endParaRPr lang="uk-UA" sz="16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5268" y="3945184"/>
            <a:ext cx="2545373" cy="2807308"/>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782" y="3908912"/>
            <a:ext cx="2604782" cy="2843579"/>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80641" y="3945184"/>
            <a:ext cx="3419598" cy="2807307"/>
          </a:xfrm>
          <a:prstGeom prst="rect">
            <a:avLst/>
          </a:prstGeom>
        </p:spPr>
      </p:pic>
    </p:spTree>
    <p:extLst>
      <p:ext uri="{BB962C8B-B14F-4D97-AF65-F5344CB8AC3E}">
        <p14:creationId xmlns:p14="http://schemas.microsoft.com/office/powerpoint/2010/main" val="3715129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40877" y="298938"/>
            <a:ext cx="10243038" cy="3539430"/>
          </a:xfrm>
          <a:prstGeom prst="rect">
            <a:avLst/>
          </a:prstGeom>
          <a:noFill/>
        </p:spPr>
        <p:txBody>
          <a:bodyPr wrap="square" rtlCol="0">
            <a:spAutoFit/>
          </a:bodyPr>
          <a:lstStyle/>
          <a:p>
            <a:r>
              <a:rPr lang="uk-UA" sz="1600" b="1" dirty="0" smtClean="0"/>
              <a:t>     Сергій Васильович Рахманінов </a:t>
            </a:r>
            <a:r>
              <a:rPr lang="uk-UA" sz="1600" dirty="0" smtClean="0"/>
              <a:t>(1873-1943) — усесвітньо відомий російський композитор, піаніст, диригент. Народився у дворянській родині. У 4-річному віці почав вчитися грати на фортепіано під керівництвом своєї матері. З 9 років Рахманінов навчався в Петербурзькій консерваторії, а згодом і в Московській. Інтонації церковних дзвонів, які митець постійно чув у Москві, з'являються і в його музиці. Не випадково перші акорди всесвітньо відомого «Другого концерту для фортепіано з оркестром» порівнювалися із звучанням дзвонів. Відтоді як Рахманінов оселився в США, у його творах зазвучали мотиви самотності й туги за батьківщиною. У доробку композитора є симфонічна поема з хором, яка так і називається — «Дзвони», де він використав дзвони різного звучання: і срібні дзвіночки — спогади дитинства про мандрівки в санях, й урочисті весільні дзвони — роки молодості, і тривожні набати, і скорботний дзвін.</a:t>
            </a:r>
          </a:p>
          <a:p>
            <a:r>
              <a:rPr lang="uk-UA" sz="1600" dirty="0"/>
              <a:t> </a:t>
            </a:r>
            <a:r>
              <a:rPr lang="uk-UA" sz="1600" dirty="0" smtClean="0"/>
              <a:t>    Творчість Сергія Рахманінова багата й різноманітна: симфонії, концерти для фортепіано з оркестром, романси та інші численні вокальні й фортепіанні твори. Кращі з них написані для улюбленого інструмента — фортепіано: 24 прелюдії, 15 етюдів-картин, 4 концерти та «Рапсодія на тему Паганіні для фортепіано з оркестром».</a:t>
            </a:r>
            <a:endParaRPr lang="uk-UA" sz="16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8716" y="3974123"/>
            <a:ext cx="2865315" cy="2746129"/>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4031" y="3974123"/>
            <a:ext cx="3657600" cy="2746129"/>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51631" y="3974122"/>
            <a:ext cx="3015761" cy="2746130"/>
          </a:xfrm>
          <a:prstGeom prst="rect">
            <a:avLst/>
          </a:prstGeom>
        </p:spPr>
      </p:pic>
    </p:spTree>
    <p:extLst>
      <p:ext uri="{BB962C8B-B14F-4D97-AF65-F5344CB8AC3E}">
        <p14:creationId xmlns:p14="http://schemas.microsoft.com/office/powerpoint/2010/main" val="618189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8123" y="219808"/>
            <a:ext cx="10330962" cy="2554545"/>
          </a:xfrm>
          <a:prstGeom prst="rect">
            <a:avLst/>
          </a:prstGeom>
          <a:noFill/>
        </p:spPr>
        <p:txBody>
          <a:bodyPr wrap="square" rtlCol="0">
            <a:spAutoFit/>
          </a:bodyPr>
          <a:lstStyle/>
          <a:p>
            <a:r>
              <a:rPr lang="uk-UA" sz="1600" dirty="0" smtClean="0"/>
              <a:t>     Щоб передати ліричні роздуми чи сумні настрої, композитори нерідко створюють елегії. Як музично-поетичний жанр він зародився у Стародавній Греції. Елегії були різноманітні за змістом: любовні, філософські та інші. Слово «елегія» перекладається з грецької мови як «жалібна пісня». У літературі елегія — це ліричний вірш споглядального змісту, нерідко з мотивами меланхолійних роздумів, розчарування. У музиці — це, зазвичай, невеликий за обсягом твір задумливого характеру таз плавною наспівною мелодією.</a:t>
            </a:r>
          </a:p>
          <a:p>
            <a:r>
              <a:rPr lang="uk-UA" sz="1600" dirty="0"/>
              <a:t> </a:t>
            </a:r>
            <a:r>
              <a:rPr lang="uk-UA" sz="1600" dirty="0" smtClean="0"/>
              <a:t>    </a:t>
            </a:r>
            <a:r>
              <a:rPr lang="uk-UA" sz="1600" b="1" dirty="0" smtClean="0"/>
              <a:t>Елегія</a:t>
            </a:r>
            <a:r>
              <a:rPr lang="uk-UA" sz="1600" dirty="0" smtClean="0"/>
              <a:t> — жанр вокальної або інструментальної музики; твір задумливого, сумного характеру.</a:t>
            </a:r>
          </a:p>
          <a:p>
            <a:r>
              <a:rPr lang="uk-UA" sz="1600" dirty="0" smtClean="0"/>
              <a:t>Елегія — інструментальна й вокальна — улюблений жанр композиторів-романтиків, які писали твори для фортепіано, скрипки, віолончелі. Серед них — Ференц Ліст, Едвард </a:t>
            </a:r>
            <a:r>
              <a:rPr lang="uk-UA" sz="1600" dirty="0" err="1" smtClean="0"/>
              <a:t>Гріг</a:t>
            </a:r>
            <a:r>
              <a:rPr lang="uk-UA" sz="1600" dirty="0" smtClean="0"/>
              <a:t>, Петро Чайковський, Сергій Рахманінов, Микола Лисенко.</a:t>
            </a:r>
            <a:endParaRPr lang="uk-UA" sz="16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2956" y="3437792"/>
            <a:ext cx="3250589" cy="3204619"/>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3545" y="3437794"/>
            <a:ext cx="3077309" cy="3204618"/>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9728" y="3771897"/>
            <a:ext cx="3105150" cy="2870513"/>
          </a:xfrm>
          <a:prstGeom prst="rect">
            <a:avLst/>
          </a:prstGeom>
        </p:spPr>
      </p:pic>
      <p:sp>
        <p:nvSpPr>
          <p:cNvPr id="7" name="TextBox 6"/>
          <p:cNvSpPr txBox="1"/>
          <p:nvPr/>
        </p:nvSpPr>
        <p:spPr>
          <a:xfrm>
            <a:off x="8071339" y="3402566"/>
            <a:ext cx="3481753" cy="369332"/>
          </a:xfrm>
          <a:prstGeom prst="rect">
            <a:avLst/>
          </a:prstGeom>
          <a:noFill/>
        </p:spPr>
        <p:txBody>
          <a:bodyPr wrap="square" rtlCol="0">
            <a:spAutoFit/>
          </a:bodyPr>
          <a:lstStyle/>
          <a:p>
            <a:r>
              <a:rPr lang="uk-UA" dirty="0" smtClean="0"/>
              <a:t>Петро Чайковський</a:t>
            </a:r>
            <a:endParaRPr lang="en-US" dirty="0"/>
          </a:p>
        </p:txBody>
      </p:sp>
    </p:spTree>
    <p:extLst>
      <p:ext uri="{BB962C8B-B14F-4D97-AF65-F5344CB8AC3E}">
        <p14:creationId xmlns:p14="http://schemas.microsoft.com/office/powerpoint/2010/main" val="3020669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8992" y="351692"/>
            <a:ext cx="10418885" cy="3785652"/>
          </a:xfrm>
          <a:prstGeom prst="rect">
            <a:avLst/>
          </a:prstGeom>
          <a:noFill/>
        </p:spPr>
        <p:txBody>
          <a:bodyPr wrap="square" rtlCol="0">
            <a:spAutoFit/>
          </a:bodyPr>
          <a:lstStyle/>
          <a:p>
            <a:r>
              <a:rPr lang="uk-UA" sz="1600" b="1" dirty="0" smtClean="0"/>
              <a:t>     Микола Віталійович Лисенко </a:t>
            </a:r>
            <a:r>
              <a:rPr lang="uk-UA" sz="1600" dirty="0" smtClean="0"/>
              <a:t>(1842-1912) — видатний український композитор, піаніст, диригент, педагог, фольклорист. Народився і зростав у маєтку батьків у </a:t>
            </a:r>
            <a:r>
              <a:rPr lang="uk-UA" sz="1600" dirty="0" err="1" smtClean="0"/>
              <a:t>с.Гриньки</a:t>
            </a:r>
            <a:r>
              <a:rPr lang="uk-UA" sz="1600" dirty="0" smtClean="0"/>
              <a:t>, що на Полтавщині. Мати навчала його великосвітським манерам, французької мови та музики, а батько розвивав уяву хлопчика за допомогою народних казок і пісень. З п’яти років, навчаючись гри на фортепіано, хлопчик особливо любив підбирати мелодії почутих від селян народних пісень. Згодом, під час навчання в Харківській гімназії, М. Лисенко виконував твори на піаніно на музичних вечорах і почав записувати українські народні пісні. Здобуваючи природничу освіту в Київському університеті, М. Лисенко не залишав заняття музикою. Підчас канікул він мандрував селами в пошуках старовинних народних пісень, записуючи їх у збірки та виконуючи на концертах із студентськими хорами. Згодом, навчаючись у Лейпцизькій консерваторії в Німеччині, М. Лисенко видав першу збірку, до якої увійшло 40 народних пісень.</a:t>
            </a:r>
          </a:p>
          <a:p>
            <a:r>
              <a:rPr lang="uk-UA" sz="1600" dirty="0"/>
              <a:t> </a:t>
            </a:r>
            <a:r>
              <a:rPr lang="uk-UA" sz="1600" dirty="0" smtClean="0"/>
              <a:t>    Усе своє життя композитор присвятив створенню української професійної музики і поширенню народної творчості. Прекрасний піаніст-виконавець, М. Лисенко прагнув поповнити і збагатити жанри української фортепіанної музики. Тому й не дивно, що серед його творів з’являються численні п’єси, сонати, сюїти, елегії тощо.</a:t>
            </a:r>
            <a:endParaRPr lang="uk-UA" sz="16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5977" y="4270240"/>
            <a:ext cx="2180492" cy="2414222"/>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4291" y="4270241"/>
            <a:ext cx="3521686" cy="2414221"/>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9233" y="4270242"/>
            <a:ext cx="2365058" cy="2414221"/>
          </a:xfrm>
          <a:prstGeom prst="rect">
            <a:avLst/>
          </a:prstGeom>
        </p:spPr>
      </p:pic>
    </p:spTree>
    <p:extLst>
      <p:ext uri="{BB962C8B-B14F-4D97-AF65-F5344CB8AC3E}">
        <p14:creationId xmlns:p14="http://schemas.microsoft.com/office/powerpoint/2010/main" val="3321217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8462" y="272562"/>
            <a:ext cx="10058400" cy="2554545"/>
          </a:xfrm>
          <a:prstGeom prst="rect">
            <a:avLst/>
          </a:prstGeom>
          <a:noFill/>
        </p:spPr>
        <p:txBody>
          <a:bodyPr wrap="square" rtlCol="0">
            <a:spAutoFit/>
          </a:bodyPr>
          <a:lstStyle/>
          <a:p>
            <a:r>
              <a:rPr lang="uk-UA" sz="1600" b="1" dirty="0" smtClean="0"/>
              <a:t>     Валентин Васильович </a:t>
            </a:r>
            <a:r>
              <a:rPr lang="uk-UA" sz="1600" b="1" dirty="0" err="1" smtClean="0"/>
              <a:t>Сильвестров</a:t>
            </a:r>
            <a:r>
              <a:rPr lang="uk-UA" sz="1600" b="1" dirty="0" smtClean="0"/>
              <a:t> </a:t>
            </a:r>
            <a:r>
              <a:rPr lang="uk-UA" sz="1600" dirty="0" smtClean="0"/>
              <a:t>(1937 </a:t>
            </a:r>
            <a:r>
              <a:rPr lang="uk-UA" sz="1600" dirty="0" err="1" smtClean="0"/>
              <a:t>р.н</a:t>
            </a:r>
            <a:r>
              <a:rPr lang="uk-UA" sz="1600" dirty="0" smtClean="0"/>
              <a:t>.) — український композитор. Народився в Києві в сім’ї інженера і вчительки німецької мови. З дитинства виявляв нахили до точних наук, а музиці почав учитися лише з п’ятнадцяти років. Навчався в Інженерно-будівельному інституті, проте музика вабила його так владно, що згодом він вступив до Київської консерваторії в клас композиції В. Лятошинського. Викладач виявляв інтерес до новаторства у творчості, заохочував у цьому і своїх учнів.</a:t>
            </a:r>
          </a:p>
          <a:p>
            <a:r>
              <a:rPr lang="uk-UA" sz="1600" dirty="0"/>
              <a:t> </a:t>
            </a:r>
            <a:r>
              <a:rPr lang="uk-UA" sz="1600" dirty="0" smtClean="0"/>
              <a:t>    У своїх творах В. </a:t>
            </a:r>
            <a:r>
              <a:rPr lang="uk-UA" sz="1600" dirty="0" err="1" smtClean="0"/>
              <a:t>Сильвестров</a:t>
            </a:r>
            <a:r>
              <a:rPr lang="uk-UA" sz="1600" dirty="0" smtClean="0"/>
              <a:t> використовував сміливі «технічні» ефекти, незвичні співзвуччя і конструкції (симфонія для камерного оркестру «Спектри», «Проекції на клавесин, вібрафон і дзвони»). Визнання прийшло до композитора за кордоном, коли він став лауреатом кількох визнаних міжнародних конкурсів композиторів.</a:t>
            </a:r>
            <a:endParaRPr lang="uk-UA" sz="1600"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0769" y="3067538"/>
            <a:ext cx="2540000" cy="360680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0769" y="3067538"/>
            <a:ext cx="3809024" cy="360680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9793" y="3067538"/>
            <a:ext cx="3613638" cy="3606800"/>
          </a:xfrm>
          <a:prstGeom prst="rect">
            <a:avLst/>
          </a:prstGeom>
        </p:spPr>
      </p:pic>
    </p:spTree>
    <p:extLst>
      <p:ext uri="{BB962C8B-B14F-4D97-AF65-F5344CB8AC3E}">
        <p14:creationId xmlns:p14="http://schemas.microsoft.com/office/powerpoint/2010/main" val="1589178395"/>
      </p:ext>
    </p:extLst>
  </p:cSld>
  <p:clrMapOvr>
    <a:masterClrMapping/>
  </p:clrMapOvr>
</p:sld>
</file>

<file path=ppt/theme/theme1.xml><?xml version="1.0" encoding="utf-8"?>
<a:theme xmlns:a="http://schemas.openxmlformats.org/drawingml/2006/main" name="Легкий дым">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66</TotalTime>
  <Words>1065</Words>
  <Application>Microsoft Office PowerPoint</Application>
  <PresentationFormat>Широкоэкранный</PresentationFormat>
  <Paragraphs>15</Paragraphs>
  <Slides>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7</vt:i4>
      </vt:variant>
    </vt:vector>
  </HeadingPairs>
  <TitlesOfParts>
    <vt:vector size="11" baseType="lpstr">
      <vt:lpstr>Arial</vt:lpstr>
      <vt:lpstr>Century Gothic</vt:lpstr>
      <vt:lpstr>Wingdings 3</vt:lpstr>
      <vt:lpstr>Легкий дым</vt:lpstr>
      <vt:lpstr>ЖАНРИ КАМЕРНО-ІНСТРУМЕНТАЛЬНОЇ        МУЗИКИ: ПРЕЛЮДІЯ. ЕЛЕГІЯ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ЖАНРИ КАМЕРНО-ІНСТРУМЕНТАЛЬНОЇ        МУЗИКИ: ПРЕЛЮДІЯ. ЕЛЕГІЯ</dc:title>
  <dc:creator>Andriy Fomenko</dc:creator>
  <cp:lastModifiedBy>Andriy Fomenko</cp:lastModifiedBy>
  <cp:revision>10</cp:revision>
  <dcterms:created xsi:type="dcterms:W3CDTF">2020-12-18T07:12:16Z</dcterms:created>
  <dcterms:modified xsi:type="dcterms:W3CDTF">2020-12-18T08:21:07Z</dcterms:modified>
</cp:coreProperties>
</file>