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1" r:id="rId6"/>
    <p:sldId id="270" r:id="rId7"/>
    <p:sldId id="262" r:id="rId8"/>
    <p:sldId id="274" r:id="rId9"/>
    <p:sldId id="275" r:id="rId10"/>
  </p:sldIdLst>
  <p:sldSz cx="12192000" cy="6858000"/>
  <p:notesSz cx="6858000" cy="9144000"/>
  <p:embeddedFontLst>
    <p:embeddedFont>
      <p:font typeface="Montserrat Medium" panose="020B0604020202020204" charset="-52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veat" panose="020B0604020202020204" charset="0"/>
      <p:regular r:id="rId20"/>
      <p:bold r:id="rId21"/>
    </p:embeddedFont>
    <p:embeddedFont>
      <p:font typeface="Barlow Condensed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4DA97A64-F239-4AAA-9C17-6C198EAED27D}">
  <a:tblStyle styleId="{4DA97A64-F239-4AAA-9C17-6C198EAED27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70D3FCE-1AF3-4366-8C0A-BAEAB4184597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370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94779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5" name="Google Shape;2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9_Fowler_Template_SlidesMania_1">
  <p:cSld name="0079_Fowler_Template_SlidesMania_1">
    <p:bg>
      <p:bgPr>
        <a:solidFill>
          <a:srgbClr val="F7F7F7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"/>
          <p:cNvSpPr/>
          <p:nvPr/>
        </p:nvSpPr>
        <p:spPr>
          <a:xfrm>
            <a:off x="0" y="0"/>
            <a:ext cx="10137054" cy="669571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889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"/>
          <p:cNvSpPr/>
          <p:nvPr/>
        </p:nvSpPr>
        <p:spPr>
          <a:xfrm>
            <a:off x="2861185" y="717757"/>
            <a:ext cx="6757223" cy="52258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5555796" y="656340"/>
            <a:ext cx="1368000" cy="12283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"/>
          <p:cNvSpPr txBox="1"/>
          <p:nvPr/>
        </p:nvSpPr>
        <p:spPr>
          <a:xfrm rot="5400000">
            <a:off x="-588750" y="60694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>
                <a:solidFill>
                  <a:schemeClr val="accent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500">
              <a:solidFill>
                <a:schemeClr val="accent6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9_Fowler_Template_SlidesMania_11">
  <p:cSld name="0079_Fowler_Template_SlidesMania_11">
    <p:bg>
      <p:bgPr>
        <a:solidFill>
          <a:srgbClr val="F7F7F7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/>
          <p:nvPr/>
        </p:nvSpPr>
        <p:spPr>
          <a:xfrm>
            <a:off x="545689" y="299886"/>
            <a:ext cx="5009778" cy="622381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889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3"/>
          <p:cNvSpPr txBox="1">
            <a:spLocks noGrp="1"/>
          </p:cNvSpPr>
          <p:nvPr>
            <p:ph type="body" idx="1"/>
          </p:nvPr>
        </p:nvSpPr>
        <p:spPr>
          <a:xfrm>
            <a:off x="865241" y="875464"/>
            <a:ext cx="3409230" cy="758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1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3"/>
          <p:cNvSpPr txBox="1">
            <a:spLocks noGrp="1"/>
          </p:cNvSpPr>
          <p:nvPr>
            <p:ph type="body" idx="2"/>
          </p:nvPr>
        </p:nvSpPr>
        <p:spPr>
          <a:xfrm>
            <a:off x="993059" y="2183634"/>
            <a:ext cx="3524866" cy="394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9_Fowler_Template_SlidesMania_2">
  <p:cSld name="0079_Fowler_Template_SlidesMania_2">
    <p:bg>
      <p:bgPr>
        <a:solidFill>
          <a:srgbClr val="F7F7F7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"/>
          <p:cNvSpPr/>
          <p:nvPr/>
        </p:nvSpPr>
        <p:spPr>
          <a:xfrm>
            <a:off x="432620" y="336272"/>
            <a:ext cx="2520000" cy="252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889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>
            <a:off x="1004305" y="896712"/>
            <a:ext cx="1800000" cy="180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>
            <a:off x="1536504" y="869322"/>
            <a:ext cx="720000" cy="7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432619" y="3080438"/>
            <a:ext cx="11334271" cy="3452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body" idx="2"/>
          </p:nvPr>
        </p:nvSpPr>
        <p:spPr>
          <a:xfrm>
            <a:off x="1653292" y="1430987"/>
            <a:ext cx="7381111" cy="758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1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9_Fowler_Template_SlidesMania_5">
  <p:cSld name="0079_Fowler_Template_SlidesMania_5">
    <p:bg>
      <p:bgPr>
        <a:solidFill>
          <a:srgbClr val="F7F7F7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"/>
          <p:cNvSpPr/>
          <p:nvPr/>
        </p:nvSpPr>
        <p:spPr>
          <a:xfrm>
            <a:off x="267199" y="324869"/>
            <a:ext cx="1540209" cy="154020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889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616609" y="667407"/>
            <a:ext cx="1100149" cy="11001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6"/>
          <p:cNvSpPr txBox="1">
            <a:spLocks noGrp="1"/>
          </p:cNvSpPr>
          <p:nvPr>
            <p:ph type="body" idx="1"/>
          </p:nvPr>
        </p:nvSpPr>
        <p:spPr>
          <a:xfrm>
            <a:off x="722671" y="2299379"/>
            <a:ext cx="3274144" cy="1803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6"/>
          <p:cNvSpPr txBox="1">
            <a:spLocks noGrp="1"/>
          </p:cNvSpPr>
          <p:nvPr>
            <p:ph type="body" idx="2"/>
          </p:nvPr>
        </p:nvSpPr>
        <p:spPr>
          <a:xfrm>
            <a:off x="941886" y="838250"/>
            <a:ext cx="7381111" cy="758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1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6"/>
          <p:cNvSpPr txBox="1">
            <a:spLocks noGrp="1"/>
          </p:cNvSpPr>
          <p:nvPr>
            <p:ph type="body" idx="3"/>
          </p:nvPr>
        </p:nvSpPr>
        <p:spPr>
          <a:xfrm>
            <a:off x="675235" y="4489309"/>
            <a:ext cx="3274144" cy="1803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6"/>
          <p:cNvSpPr txBox="1">
            <a:spLocks noGrp="1"/>
          </p:cNvSpPr>
          <p:nvPr>
            <p:ph type="body" idx="4"/>
          </p:nvPr>
        </p:nvSpPr>
        <p:spPr>
          <a:xfrm>
            <a:off x="8463849" y="2284874"/>
            <a:ext cx="3274144" cy="1803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6"/>
          <p:cNvSpPr txBox="1">
            <a:spLocks noGrp="1"/>
          </p:cNvSpPr>
          <p:nvPr>
            <p:ph type="body" idx="5"/>
          </p:nvPr>
        </p:nvSpPr>
        <p:spPr>
          <a:xfrm>
            <a:off x="8416413" y="4474804"/>
            <a:ext cx="3274144" cy="1803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6"/>
          <p:cNvSpPr txBox="1">
            <a:spLocks noGrp="1"/>
          </p:cNvSpPr>
          <p:nvPr>
            <p:ph type="body" idx="6"/>
          </p:nvPr>
        </p:nvSpPr>
        <p:spPr>
          <a:xfrm>
            <a:off x="4604684" y="2300887"/>
            <a:ext cx="3274144" cy="1803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7"/>
          </p:nvPr>
        </p:nvSpPr>
        <p:spPr>
          <a:xfrm>
            <a:off x="4606412" y="4489309"/>
            <a:ext cx="3274144" cy="1803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6"/>
          <p:cNvSpPr/>
          <p:nvPr/>
        </p:nvSpPr>
        <p:spPr>
          <a:xfrm>
            <a:off x="941886" y="650666"/>
            <a:ext cx="440100" cy="44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9_Fowler_Template_SlidesMania_12">
  <p:cSld name="0079_Fowler_Template_SlidesMania_12">
    <p:bg>
      <p:bgPr>
        <a:solidFill>
          <a:srgbClr val="F7F7F7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"/>
          <p:cNvSpPr/>
          <p:nvPr/>
        </p:nvSpPr>
        <p:spPr>
          <a:xfrm>
            <a:off x="6749602" y="299886"/>
            <a:ext cx="5009778" cy="622381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889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1"/>
          </p:nvPr>
        </p:nvSpPr>
        <p:spPr>
          <a:xfrm>
            <a:off x="7607821" y="1043806"/>
            <a:ext cx="3409230" cy="758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82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1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body" idx="2"/>
          </p:nvPr>
        </p:nvSpPr>
        <p:spPr>
          <a:xfrm>
            <a:off x="7499558" y="2285633"/>
            <a:ext cx="3524866" cy="394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9_Fowler_Template_SlidesMania_3">
  <p:cSld name="0079_Fowler_Template_SlidesMania_3">
    <p:bg>
      <p:bgPr>
        <a:solidFill>
          <a:srgbClr val="F7F7F7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"/>
          <p:cNvSpPr/>
          <p:nvPr/>
        </p:nvSpPr>
        <p:spPr>
          <a:xfrm>
            <a:off x="432620" y="336272"/>
            <a:ext cx="2520000" cy="252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889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8"/>
          <p:cNvSpPr/>
          <p:nvPr/>
        </p:nvSpPr>
        <p:spPr>
          <a:xfrm>
            <a:off x="1004305" y="896712"/>
            <a:ext cx="1800000" cy="180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8"/>
          <p:cNvSpPr/>
          <p:nvPr/>
        </p:nvSpPr>
        <p:spPr>
          <a:xfrm>
            <a:off x="1536504" y="869322"/>
            <a:ext cx="720000" cy="7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8"/>
          <p:cNvSpPr txBox="1">
            <a:spLocks noGrp="1"/>
          </p:cNvSpPr>
          <p:nvPr>
            <p:ph type="body" idx="1"/>
          </p:nvPr>
        </p:nvSpPr>
        <p:spPr>
          <a:xfrm>
            <a:off x="6339217" y="3028068"/>
            <a:ext cx="5371005" cy="3452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8"/>
          <p:cNvSpPr txBox="1">
            <a:spLocks noGrp="1"/>
          </p:cNvSpPr>
          <p:nvPr>
            <p:ph type="body" idx="2"/>
          </p:nvPr>
        </p:nvSpPr>
        <p:spPr>
          <a:xfrm>
            <a:off x="1653292" y="1430987"/>
            <a:ext cx="7381111" cy="758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1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8"/>
          <p:cNvSpPr txBox="1">
            <a:spLocks noGrp="1"/>
          </p:cNvSpPr>
          <p:nvPr>
            <p:ph type="body" idx="3"/>
          </p:nvPr>
        </p:nvSpPr>
        <p:spPr>
          <a:xfrm>
            <a:off x="496267" y="3035560"/>
            <a:ext cx="5371005" cy="3452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9_Fowler_Template_SlidesMania_14">
  <p:cSld name="0079_Fowler_Template_SlidesMania_14">
    <p:bg>
      <p:bgPr>
        <a:solidFill>
          <a:srgbClr val="F7F7F7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6"/>
          <p:cNvSpPr txBox="1">
            <a:spLocks noGrp="1"/>
          </p:cNvSpPr>
          <p:nvPr>
            <p:ph type="body" idx="1"/>
          </p:nvPr>
        </p:nvSpPr>
        <p:spPr>
          <a:xfrm>
            <a:off x="2366115" y="411578"/>
            <a:ext cx="7381111" cy="758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82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1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"/>
          <p:cNvCxnSpPr/>
          <p:nvPr/>
        </p:nvCxnSpPr>
        <p:spPr>
          <a:xfrm>
            <a:off x="432620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rgbClr val="E0E0E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" name="Google Shape;7;p1"/>
          <p:cNvCxnSpPr/>
          <p:nvPr/>
        </p:nvCxnSpPr>
        <p:spPr>
          <a:xfrm>
            <a:off x="1037304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rgbClr val="E0E0E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" name="Google Shape;8;p1"/>
          <p:cNvCxnSpPr/>
          <p:nvPr/>
        </p:nvCxnSpPr>
        <p:spPr>
          <a:xfrm>
            <a:off x="1617407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rgbClr val="E0E0E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" name="Google Shape;9;p1"/>
          <p:cNvCxnSpPr/>
          <p:nvPr/>
        </p:nvCxnSpPr>
        <p:spPr>
          <a:xfrm>
            <a:off x="2202427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rgbClr val="E0E0E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" name="Google Shape;10;p1"/>
          <p:cNvCxnSpPr/>
          <p:nvPr/>
        </p:nvCxnSpPr>
        <p:spPr>
          <a:xfrm>
            <a:off x="2807110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rgbClr val="E0E0E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" name="Google Shape;11;p1"/>
          <p:cNvCxnSpPr/>
          <p:nvPr/>
        </p:nvCxnSpPr>
        <p:spPr>
          <a:xfrm>
            <a:off x="3411794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rgbClr val="E0E0E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" name="Google Shape;12;p1"/>
          <p:cNvCxnSpPr/>
          <p:nvPr/>
        </p:nvCxnSpPr>
        <p:spPr>
          <a:xfrm>
            <a:off x="3991897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rgbClr val="E0E0E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" name="Google Shape;13;p1"/>
          <p:cNvCxnSpPr/>
          <p:nvPr/>
        </p:nvCxnSpPr>
        <p:spPr>
          <a:xfrm>
            <a:off x="4576917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rgbClr val="E0E0E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" name="Google Shape;14;p1"/>
          <p:cNvCxnSpPr/>
          <p:nvPr/>
        </p:nvCxnSpPr>
        <p:spPr>
          <a:xfrm>
            <a:off x="5186517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rgbClr val="E0E0E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" name="Google Shape;15;p1"/>
          <p:cNvCxnSpPr/>
          <p:nvPr/>
        </p:nvCxnSpPr>
        <p:spPr>
          <a:xfrm>
            <a:off x="5791201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rgbClr val="E0E0E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" name="Google Shape;16;p1"/>
          <p:cNvCxnSpPr/>
          <p:nvPr/>
        </p:nvCxnSpPr>
        <p:spPr>
          <a:xfrm>
            <a:off x="6371304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rgbClr val="E0E0E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" name="Google Shape;17;p1"/>
          <p:cNvCxnSpPr/>
          <p:nvPr/>
        </p:nvCxnSpPr>
        <p:spPr>
          <a:xfrm>
            <a:off x="6956324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rgbClr val="E0E0E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18;p1"/>
          <p:cNvCxnSpPr/>
          <p:nvPr/>
        </p:nvCxnSpPr>
        <p:spPr>
          <a:xfrm>
            <a:off x="7561007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rgbClr val="E0E0E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" name="Google Shape;19;p1"/>
          <p:cNvCxnSpPr/>
          <p:nvPr/>
        </p:nvCxnSpPr>
        <p:spPr>
          <a:xfrm>
            <a:off x="8165691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rgbClr val="E0E0E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" name="Google Shape;20;p1"/>
          <p:cNvCxnSpPr/>
          <p:nvPr/>
        </p:nvCxnSpPr>
        <p:spPr>
          <a:xfrm>
            <a:off x="8745794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rgbClr val="E0E0E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" name="Google Shape;21;p1"/>
          <p:cNvCxnSpPr/>
          <p:nvPr/>
        </p:nvCxnSpPr>
        <p:spPr>
          <a:xfrm>
            <a:off x="9330814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rgbClr val="E0E0E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" name="Google Shape;22;p1"/>
          <p:cNvCxnSpPr/>
          <p:nvPr/>
        </p:nvCxnSpPr>
        <p:spPr>
          <a:xfrm>
            <a:off x="9920750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rgbClr val="E0E0E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" name="Google Shape;23;p1"/>
          <p:cNvCxnSpPr/>
          <p:nvPr/>
        </p:nvCxnSpPr>
        <p:spPr>
          <a:xfrm>
            <a:off x="10525434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rgbClr val="E0E0E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" name="Google Shape;24;p1"/>
          <p:cNvCxnSpPr/>
          <p:nvPr/>
        </p:nvCxnSpPr>
        <p:spPr>
          <a:xfrm>
            <a:off x="11085873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rgbClr val="E0E0E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" name="Google Shape;25;p1"/>
          <p:cNvCxnSpPr/>
          <p:nvPr/>
        </p:nvCxnSpPr>
        <p:spPr>
          <a:xfrm>
            <a:off x="11690557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rgbClr val="E0E0E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" name="Google Shape;26;p1"/>
          <p:cNvCxnSpPr/>
          <p:nvPr/>
        </p:nvCxnSpPr>
        <p:spPr>
          <a:xfrm rot="10800000">
            <a:off x="0" y="560439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E0E0E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" name="Google Shape;27;p1"/>
          <p:cNvCxnSpPr/>
          <p:nvPr/>
        </p:nvCxnSpPr>
        <p:spPr>
          <a:xfrm rot="10800000">
            <a:off x="39329" y="1135626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E0E0E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" name="Google Shape;28;p1"/>
          <p:cNvCxnSpPr/>
          <p:nvPr/>
        </p:nvCxnSpPr>
        <p:spPr>
          <a:xfrm rot="10800000">
            <a:off x="0" y="1715729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E0E0E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" name="Google Shape;29;p1"/>
          <p:cNvCxnSpPr/>
          <p:nvPr/>
        </p:nvCxnSpPr>
        <p:spPr>
          <a:xfrm rot="10800000">
            <a:off x="39329" y="2290916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E0E0E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" name="Google Shape;30;p1"/>
          <p:cNvCxnSpPr/>
          <p:nvPr/>
        </p:nvCxnSpPr>
        <p:spPr>
          <a:xfrm rot="10800000">
            <a:off x="-39329" y="2836607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E0E0E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" name="Google Shape;31;p1"/>
          <p:cNvCxnSpPr/>
          <p:nvPr/>
        </p:nvCxnSpPr>
        <p:spPr>
          <a:xfrm rot="10800000">
            <a:off x="0" y="3411794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E0E0E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" name="Google Shape;32;p1"/>
          <p:cNvCxnSpPr/>
          <p:nvPr/>
        </p:nvCxnSpPr>
        <p:spPr>
          <a:xfrm rot="10800000">
            <a:off x="-39329" y="3991897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E0E0E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" name="Google Shape;33;p1"/>
          <p:cNvCxnSpPr/>
          <p:nvPr/>
        </p:nvCxnSpPr>
        <p:spPr>
          <a:xfrm rot="10800000">
            <a:off x="0" y="4567084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E0E0E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" name="Google Shape;34;p1"/>
          <p:cNvCxnSpPr/>
          <p:nvPr/>
        </p:nvCxnSpPr>
        <p:spPr>
          <a:xfrm rot="10800000">
            <a:off x="-39329" y="5122607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E0E0E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" name="Google Shape;35;p1"/>
          <p:cNvCxnSpPr/>
          <p:nvPr/>
        </p:nvCxnSpPr>
        <p:spPr>
          <a:xfrm rot="10800000">
            <a:off x="0" y="5697794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E0E0E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" name="Google Shape;36;p1"/>
          <p:cNvCxnSpPr/>
          <p:nvPr/>
        </p:nvCxnSpPr>
        <p:spPr>
          <a:xfrm rot="10800000">
            <a:off x="-39329" y="6277897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E0E0E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" name="Google Shape;37;p1"/>
          <p:cNvSpPr txBox="1"/>
          <p:nvPr/>
        </p:nvSpPr>
        <p:spPr>
          <a:xfrm rot="5400000">
            <a:off x="-588750" y="60694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500"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62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6399" y="2633990"/>
            <a:ext cx="65362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rgbClr val="20212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Визначення</a:t>
            </a:r>
            <a:r>
              <a:rPr lang="ru-RU" sz="2000" dirty="0">
                <a:solidFill>
                  <a:srgbClr val="20212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типу </a:t>
            </a:r>
            <a:r>
              <a:rPr lang="ru-RU" sz="2000" dirty="0" err="1">
                <a:solidFill>
                  <a:srgbClr val="20212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шкіри</a:t>
            </a:r>
            <a:r>
              <a:rPr lang="ru-RU" sz="2000" dirty="0">
                <a:solidFill>
                  <a:srgbClr val="20212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на </a:t>
            </a:r>
            <a:r>
              <a:rPr lang="ru-RU" sz="2000" dirty="0" err="1">
                <a:solidFill>
                  <a:srgbClr val="20212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різних</a:t>
            </a:r>
            <a:r>
              <a:rPr lang="ru-RU" sz="2000" dirty="0">
                <a:solidFill>
                  <a:srgbClr val="20212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 err="1">
                <a:solidFill>
                  <a:srgbClr val="20212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ділянках</a:t>
            </a:r>
            <a:r>
              <a:rPr lang="ru-RU" sz="2000" dirty="0">
                <a:solidFill>
                  <a:srgbClr val="20212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 err="1">
                <a:solidFill>
                  <a:srgbClr val="20212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обличчя</a:t>
            </a:r>
            <a:r>
              <a:rPr lang="ru-RU" sz="2000" dirty="0">
                <a:solidFill>
                  <a:srgbClr val="20212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та </a:t>
            </a:r>
            <a:r>
              <a:rPr lang="ru-RU" sz="2000" dirty="0" err="1">
                <a:solidFill>
                  <a:srgbClr val="20212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складання</a:t>
            </a:r>
            <a:r>
              <a:rPr lang="ru-RU" sz="2000" dirty="0">
                <a:solidFill>
                  <a:srgbClr val="20212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правил догляду за </a:t>
            </a:r>
            <a:r>
              <a:rPr lang="ru-RU" sz="2000" dirty="0" err="1">
                <a:solidFill>
                  <a:srgbClr val="20212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власною</a:t>
            </a:r>
            <a:r>
              <a:rPr lang="ru-RU" sz="2000" dirty="0">
                <a:solidFill>
                  <a:srgbClr val="20212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 err="1">
                <a:solidFill>
                  <a:srgbClr val="20212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шкірою</a:t>
            </a:r>
            <a:r>
              <a:rPr lang="ru-RU" sz="2000" dirty="0">
                <a:solidFill>
                  <a:srgbClr val="20212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 err="1">
                <a:solidFill>
                  <a:srgbClr val="20212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профілактика</a:t>
            </a:r>
            <a:r>
              <a:rPr lang="ru-RU" sz="2000" dirty="0">
                <a:solidFill>
                  <a:srgbClr val="20212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1"/>
          <p:cNvSpPr txBox="1">
            <a:spLocks noGrp="1"/>
          </p:cNvSpPr>
          <p:nvPr>
            <p:ph type="body" idx="1"/>
          </p:nvPr>
        </p:nvSpPr>
        <p:spPr>
          <a:xfrm>
            <a:off x="865240" y="875464"/>
            <a:ext cx="3698293" cy="758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uk-UA" dirty="0" smtClean="0"/>
              <a:t>Типи шкіри:</a:t>
            </a:r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66521" y="2342922"/>
            <a:ext cx="50214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Якщо</a:t>
            </a:r>
            <a:r>
              <a:rPr lang="ru-R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папір</a:t>
            </a:r>
            <a:r>
              <a:rPr lang="ru-R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практично </a:t>
            </a:r>
            <a:r>
              <a:rPr lang="ru-R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нежирний</a:t>
            </a:r>
            <a:r>
              <a:rPr lang="ru-R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у вас, </a:t>
            </a:r>
            <a:r>
              <a:rPr lang="ru-R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швидше</a:t>
            </a:r>
            <a:r>
              <a:rPr lang="ru-R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за все, суха </a:t>
            </a:r>
            <a:r>
              <a:rPr lang="ru-R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шкіра</a:t>
            </a:r>
            <a:r>
              <a:rPr lang="ru-R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ru-R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Якщо</a:t>
            </a:r>
            <a:r>
              <a:rPr lang="ru-R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жирні</a:t>
            </a:r>
            <a:r>
              <a:rPr lang="ru-R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сліди</a:t>
            </a:r>
            <a:r>
              <a:rPr lang="ru-R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залишилися</a:t>
            </a:r>
            <a:r>
              <a:rPr lang="ru-R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після</a:t>
            </a:r>
            <a:r>
              <a:rPr lang="ru-R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дотику</a:t>
            </a:r>
            <a:r>
              <a:rPr lang="ru-R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до </a:t>
            </a:r>
            <a:r>
              <a:rPr lang="ru-R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області</a:t>
            </a:r>
            <a:r>
              <a:rPr lang="ru-R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чола</a:t>
            </a:r>
            <a:r>
              <a:rPr lang="ru-R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і носа, ваша </a:t>
            </a:r>
            <a:r>
              <a:rPr lang="ru-R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шкіра</a:t>
            </a:r>
            <a:r>
              <a:rPr lang="ru-R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нормальна / </a:t>
            </a:r>
            <a:r>
              <a:rPr lang="ru-R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комбінована</a:t>
            </a:r>
            <a:r>
              <a:rPr lang="ru-R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ru-R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Нарешті</a:t>
            </a:r>
            <a:r>
              <a:rPr lang="ru-R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якщо</a:t>
            </a:r>
            <a:r>
              <a:rPr lang="ru-R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серветка</a:t>
            </a:r>
            <a:r>
              <a:rPr lang="ru-R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вся </a:t>
            </a:r>
            <a:r>
              <a:rPr lang="ru-R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блищить</a:t>
            </a:r>
            <a:r>
              <a:rPr lang="ru-R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дуже</a:t>
            </a:r>
            <a:r>
              <a:rPr lang="ru-R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ймовірно</a:t>
            </a:r>
            <a:r>
              <a:rPr lang="ru-R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що</a:t>
            </a:r>
            <a:r>
              <a:rPr lang="ru-R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у вас </a:t>
            </a:r>
            <a:r>
              <a:rPr lang="ru-RU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жирна</a:t>
            </a:r>
          </a:p>
          <a:p>
            <a:r>
              <a:rPr lang="ru-RU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шкіра</a:t>
            </a:r>
            <a:r>
              <a:rPr lang="ru-R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6521" y="1752600"/>
            <a:ext cx="47516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Розрізняють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чотири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типи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шкіри</a:t>
            </a:r>
            <a:r>
              <a:rPr lang="ru-RU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ru-RU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нормальна</a:t>
            </a:r>
            <a:r>
              <a:rPr lang="ru-R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суха, жирна і </a:t>
            </a:r>
            <a:r>
              <a:rPr lang="ru-RU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комбінована</a:t>
            </a:r>
            <a:r>
              <a:rPr lang="ru-RU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ru-R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743" y="1142999"/>
            <a:ext cx="5497281" cy="4631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6521" y="4568506"/>
            <a:ext cx="502147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Визначити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сухий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тип </a:t>
            </a:r>
            <a:r>
              <a:rPr lang="ru-R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шкіри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можна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наступним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методом: </a:t>
            </a:r>
            <a:r>
              <a:rPr lang="ru-R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після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вмивання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з милом </a:t>
            </a:r>
            <a:r>
              <a:rPr lang="ru-R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присутнє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відчуття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стягнутості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поколювання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і </a:t>
            </a:r>
            <a:r>
              <a:rPr lang="ru-R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пощипування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а </a:t>
            </a:r>
            <a:r>
              <a:rPr lang="ru-R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шкіра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червоніє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ru-R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Вранці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при </a:t>
            </a:r>
            <a:r>
              <a:rPr lang="ru-R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проведенні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по </a:t>
            </a:r>
            <a:r>
              <a:rPr lang="ru-R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шкірі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сухою </a:t>
            </a:r>
            <a:r>
              <a:rPr lang="ru-R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серветкою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вона </a:t>
            </a:r>
            <a:r>
              <a:rPr lang="ru-R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залишається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сухою. В </a:t>
            </a:r>
            <a:r>
              <a:rPr lang="ru-R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області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щік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 нормальна, Т-зона (лоб, </a:t>
            </a:r>
            <a:r>
              <a:rPr lang="ru-R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ніс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підборіддя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- жирна.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2"/>
          <p:cNvSpPr txBox="1">
            <a:spLocks noGrp="1"/>
          </p:cNvSpPr>
          <p:nvPr>
            <p:ph type="body" idx="1"/>
          </p:nvPr>
        </p:nvSpPr>
        <p:spPr>
          <a:xfrm>
            <a:off x="0" y="3360223"/>
            <a:ext cx="12115799" cy="3452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/>
            <a:r>
              <a:rPr lang="ru-RU" sz="3000" dirty="0"/>
              <a:t>"Нормальна </a:t>
            </a:r>
            <a:r>
              <a:rPr lang="ru-RU" sz="3000" dirty="0" err="1"/>
              <a:t>шкіра</a:t>
            </a:r>
            <a:r>
              <a:rPr lang="ru-RU" sz="3000" dirty="0"/>
              <a:t>"— </a:t>
            </a:r>
            <a:r>
              <a:rPr lang="ru-RU" sz="3000" dirty="0" err="1"/>
              <a:t>це</a:t>
            </a:r>
            <a:r>
              <a:rPr lang="ru-RU" sz="3000" dirty="0"/>
              <a:t> </a:t>
            </a:r>
            <a:r>
              <a:rPr lang="ru-RU" sz="3000" dirty="0" err="1"/>
              <a:t>загальновживаний</a:t>
            </a:r>
            <a:r>
              <a:rPr lang="ru-RU" sz="3000" dirty="0"/>
              <a:t> </a:t>
            </a:r>
            <a:r>
              <a:rPr lang="ru-RU" sz="3000" dirty="0" err="1"/>
              <a:t>термін</a:t>
            </a:r>
            <a:r>
              <a:rPr lang="ru-RU" sz="3000" dirty="0"/>
              <a:t> для </a:t>
            </a:r>
            <a:r>
              <a:rPr lang="ru-RU" sz="3000" dirty="0" err="1"/>
              <a:t>позначення</a:t>
            </a:r>
            <a:r>
              <a:rPr lang="ru-RU" sz="3000" dirty="0"/>
              <a:t> добре </a:t>
            </a:r>
            <a:r>
              <a:rPr lang="ru-RU" sz="3000" dirty="0" err="1"/>
              <a:t>збалансованої</a:t>
            </a:r>
            <a:r>
              <a:rPr lang="ru-RU" sz="3000" dirty="0"/>
              <a:t> </a:t>
            </a:r>
            <a:r>
              <a:rPr lang="ru-RU" sz="3000" dirty="0" err="1"/>
              <a:t>шкіри</a:t>
            </a:r>
            <a:r>
              <a:rPr lang="ru-RU" sz="3000" dirty="0"/>
              <a:t>. </a:t>
            </a:r>
            <a:r>
              <a:rPr lang="ru-RU" sz="3000" dirty="0" err="1"/>
              <a:t>Науковий</a:t>
            </a:r>
            <a:r>
              <a:rPr lang="ru-RU" sz="3000" dirty="0"/>
              <a:t> </a:t>
            </a:r>
            <a:r>
              <a:rPr lang="ru-RU" sz="3000" dirty="0" err="1"/>
              <a:t>термін</a:t>
            </a:r>
            <a:r>
              <a:rPr lang="ru-RU" sz="3000" dirty="0"/>
              <a:t> для </a:t>
            </a:r>
            <a:r>
              <a:rPr lang="ru-RU" sz="3000" dirty="0" err="1"/>
              <a:t>здорової</a:t>
            </a:r>
            <a:r>
              <a:rPr lang="ru-RU" sz="3000" dirty="0"/>
              <a:t> </a:t>
            </a:r>
            <a:r>
              <a:rPr lang="ru-RU" sz="3000" dirty="0" err="1"/>
              <a:t>шкіри</a:t>
            </a:r>
            <a:r>
              <a:rPr lang="ru-RU" sz="3000" dirty="0"/>
              <a:t> — </a:t>
            </a:r>
            <a:r>
              <a:rPr lang="en-US" sz="3000" dirty="0" err="1"/>
              <a:t>eudermic</a:t>
            </a:r>
            <a:r>
              <a:rPr lang="en-US" sz="3000" dirty="0"/>
              <a:t>. </a:t>
            </a:r>
            <a:r>
              <a:rPr lang="ru-RU" sz="3000" dirty="0"/>
              <a:t>Т-зона (лоб, </a:t>
            </a:r>
            <a:r>
              <a:rPr lang="ru-RU" sz="3000" dirty="0" err="1"/>
              <a:t>підборіддя</a:t>
            </a:r>
            <a:r>
              <a:rPr lang="ru-RU" sz="3000" dirty="0"/>
              <a:t> і </a:t>
            </a:r>
            <a:r>
              <a:rPr lang="ru-RU" sz="3000" dirty="0" err="1"/>
              <a:t>ніс</a:t>
            </a:r>
            <a:r>
              <a:rPr lang="ru-RU" sz="3000" dirty="0"/>
              <a:t>) </a:t>
            </a:r>
            <a:r>
              <a:rPr lang="ru-RU" sz="3000" dirty="0" err="1"/>
              <a:t>може</a:t>
            </a:r>
            <a:r>
              <a:rPr lang="ru-RU" sz="3000" dirty="0"/>
              <a:t> бути </a:t>
            </a:r>
            <a:r>
              <a:rPr lang="ru-RU" sz="3000" dirty="0" err="1"/>
              <a:t>трохи</a:t>
            </a:r>
            <a:r>
              <a:rPr lang="ru-RU" sz="3000" dirty="0"/>
              <a:t> жирна, але в </a:t>
            </a:r>
            <a:r>
              <a:rPr lang="ru-RU" sz="3000" dirty="0" err="1"/>
              <a:t>цілому</a:t>
            </a:r>
            <a:r>
              <a:rPr lang="ru-RU" sz="3000" dirty="0"/>
              <a:t> </a:t>
            </a:r>
            <a:r>
              <a:rPr lang="ru-RU" sz="3000" dirty="0" err="1"/>
              <a:t>вироблення</a:t>
            </a:r>
            <a:r>
              <a:rPr lang="ru-RU" sz="3000" dirty="0"/>
              <a:t> </a:t>
            </a:r>
            <a:r>
              <a:rPr lang="ru-RU" sz="3000" dirty="0" err="1"/>
              <a:t>шкірного</a:t>
            </a:r>
            <a:r>
              <a:rPr lang="ru-RU" sz="3000" dirty="0"/>
              <a:t> сала і </a:t>
            </a:r>
            <a:r>
              <a:rPr lang="ru-RU" sz="3000" dirty="0" err="1"/>
              <a:t>вологи</a:t>
            </a:r>
            <a:r>
              <a:rPr lang="ru-RU" sz="3000" dirty="0"/>
              <a:t> </a:t>
            </a:r>
            <a:r>
              <a:rPr lang="ru-RU" sz="3000" dirty="0" err="1"/>
              <a:t>збалансоване</a:t>
            </a:r>
            <a:r>
              <a:rPr lang="ru-RU" sz="3000" dirty="0"/>
              <a:t>, і </a:t>
            </a:r>
            <a:r>
              <a:rPr lang="ru-RU" sz="3000" dirty="0" err="1"/>
              <a:t>шкіра</a:t>
            </a:r>
            <a:r>
              <a:rPr lang="ru-RU" sz="3000" dirty="0"/>
              <a:t> не є </a:t>
            </a:r>
            <a:r>
              <a:rPr lang="ru-RU" sz="3000" dirty="0" err="1"/>
              <a:t>ані</a:t>
            </a:r>
            <a:r>
              <a:rPr lang="ru-RU" sz="3000" dirty="0"/>
              <a:t> </a:t>
            </a:r>
            <a:r>
              <a:rPr lang="ru-RU" sz="3000" dirty="0" err="1"/>
              <a:t>дуже</a:t>
            </a:r>
            <a:r>
              <a:rPr lang="ru-RU" sz="3000" dirty="0"/>
              <a:t> жирною, </a:t>
            </a:r>
            <a:r>
              <a:rPr lang="ru-RU" sz="3000" dirty="0" err="1"/>
              <a:t>ані</a:t>
            </a:r>
            <a:r>
              <a:rPr lang="ru-RU" sz="3000" dirty="0"/>
              <a:t> </a:t>
            </a:r>
            <a:r>
              <a:rPr lang="ru-RU" sz="3000" dirty="0" err="1"/>
              <a:t>надміру</a:t>
            </a:r>
            <a:r>
              <a:rPr lang="ru-RU" sz="3000" dirty="0"/>
              <a:t> сухою</a:t>
            </a:r>
            <a:endParaRPr sz="3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08133" cy="3360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133" y="0"/>
            <a:ext cx="6383867" cy="3360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100667" y="3518579"/>
            <a:ext cx="10346266" cy="1803090"/>
          </a:xfrm>
        </p:spPr>
        <p:txBody>
          <a:bodyPr/>
          <a:lstStyle/>
          <a:p>
            <a:r>
              <a:rPr lang="ru-RU" sz="3600" dirty="0"/>
              <a:t>Слово "суха" </a:t>
            </a:r>
            <a:r>
              <a:rPr lang="ru-RU" sz="3600" dirty="0" err="1"/>
              <a:t>використовується</a:t>
            </a:r>
            <a:r>
              <a:rPr lang="ru-RU" sz="3600" dirty="0"/>
              <a:t>, </a:t>
            </a:r>
            <a:r>
              <a:rPr lang="ru-RU" sz="3600" dirty="0" err="1"/>
              <a:t>щоб</a:t>
            </a:r>
            <a:r>
              <a:rPr lang="ru-RU" sz="3600" dirty="0"/>
              <a:t> </a:t>
            </a:r>
            <a:r>
              <a:rPr lang="ru-RU" sz="3600" dirty="0" err="1"/>
              <a:t>описати</a:t>
            </a:r>
            <a:r>
              <a:rPr lang="ru-RU" sz="3600" dirty="0"/>
              <a:t> тип </a:t>
            </a:r>
            <a:r>
              <a:rPr lang="ru-RU" sz="3600" dirty="0" err="1"/>
              <a:t>шкіри</a:t>
            </a:r>
            <a:r>
              <a:rPr lang="ru-RU" sz="3600" dirty="0"/>
              <a:t>, </a:t>
            </a:r>
            <a:r>
              <a:rPr lang="ru-RU" sz="3600" dirty="0" err="1"/>
              <a:t>який</a:t>
            </a:r>
            <a:r>
              <a:rPr lang="ru-RU" sz="3600" dirty="0"/>
              <a:t> </a:t>
            </a:r>
            <a:r>
              <a:rPr lang="ru-RU" sz="3600" dirty="0" err="1"/>
              <a:t>виробляє</a:t>
            </a:r>
            <a:r>
              <a:rPr lang="ru-RU" sz="3600" dirty="0"/>
              <a:t> </a:t>
            </a:r>
            <a:r>
              <a:rPr lang="ru-RU" sz="3600" dirty="0" err="1"/>
              <a:t>менше</a:t>
            </a:r>
            <a:r>
              <a:rPr lang="ru-RU" sz="3600" dirty="0"/>
              <a:t> </a:t>
            </a:r>
            <a:r>
              <a:rPr lang="ru-RU" sz="3600" dirty="0" err="1"/>
              <a:t>шкірного</a:t>
            </a:r>
            <a:r>
              <a:rPr lang="ru-RU" sz="3600" dirty="0"/>
              <a:t> сала, </a:t>
            </a:r>
            <a:r>
              <a:rPr lang="ru-RU" sz="3600" dirty="0" err="1"/>
              <a:t>ніж</a:t>
            </a:r>
            <a:r>
              <a:rPr lang="ru-RU" sz="3600" dirty="0"/>
              <a:t> нормальна </a:t>
            </a:r>
            <a:r>
              <a:rPr lang="ru-RU" sz="3600" dirty="0" err="1"/>
              <a:t>шкіра</a:t>
            </a:r>
            <a:r>
              <a:rPr lang="ru-RU" sz="3600" dirty="0"/>
              <a:t>. Через </a:t>
            </a:r>
            <a:r>
              <a:rPr lang="ru-RU" sz="3600" dirty="0" err="1"/>
              <a:t>відсутність</a:t>
            </a:r>
            <a:r>
              <a:rPr lang="ru-RU" sz="3600" dirty="0"/>
              <a:t> </a:t>
            </a:r>
            <a:r>
              <a:rPr lang="ru-RU" sz="3600" dirty="0" err="1"/>
              <a:t>шкірного</a:t>
            </a:r>
            <a:r>
              <a:rPr lang="ru-RU" sz="3600" dirty="0"/>
              <a:t> сала, </a:t>
            </a:r>
            <a:r>
              <a:rPr lang="ru-RU" sz="3600" dirty="0" err="1"/>
              <a:t>сухій</a:t>
            </a:r>
            <a:r>
              <a:rPr lang="ru-RU" sz="3600" dirty="0"/>
              <a:t> </a:t>
            </a:r>
            <a:r>
              <a:rPr lang="ru-RU" sz="3600" dirty="0" err="1"/>
              <a:t>шкірі</a:t>
            </a:r>
            <a:r>
              <a:rPr lang="ru-RU" sz="3600" dirty="0"/>
              <a:t> не </a:t>
            </a:r>
            <a:r>
              <a:rPr lang="ru-RU" sz="3600" dirty="0" err="1"/>
              <a:t>вистачає</a:t>
            </a:r>
            <a:r>
              <a:rPr lang="ru-RU" sz="3600" dirty="0"/>
              <a:t> </a:t>
            </a:r>
            <a:r>
              <a:rPr lang="ru-RU" sz="3600" dirty="0" err="1"/>
              <a:t>ліпідів</a:t>
            </a:r>
            <a:r>
              <a:rPr lang="ru-RU" sz="3600" dirty="0"/>
              <a:t>, </a:t>
            </a:r>
            <a:r>
              <a:rPr lang="ru-RU" sz="3600" dirty="0" err="1"/>
              <a:t>яких</a:t>
            </a:r>
            <a:r>
              <a:rPr lang="ru-RU" sz="3600" dirty="0"/>
              <a:t> вона </a:t>
            </a:r>
            <a:r>
              <a:rPr lang="ru-RU" sz="3600" dirty="0" err="1"/>
              <a:t>потребує</a:t>
            </a:r>
            <a:r>
              <a:rPr lang="ru-RU" sz="3600" dirty="0"/>
              <a:t> для </a:t>
            </a:r>
            <a:r>
              <a:rPr lang="ru-RU" sz="3600" dirty="0" err="1"/>
              <a:t>утримання</a:t>
            </a:r>
            <a:r>
              <a:rPr lang="ru-RU" sz="3600" dirty="0"/>
              <a:t> </a:t>
            </a:r>
            <a:r>
              <a:rPr lang="ru-RU" sz="3600" dirty="0" err="1"/>
              <a:t>вологи</a:t>
            </a:r>
            <a:r>
              <a:rPr lang="ru-RU" sz="3600" dirty="0"/>
              <a:t> та </a:t>
            </a:r>
            <a:r>
              <a:rPr lang="ru-RU" sz="3600" dirty="0" err="1"/>
              <a:t>формування</a:t>
            </a:r>
            <a:r>
              <a:rPr lang="ru-RU" sz="3600" dirty="0"/>
              <a:t> </a:t>
            </a:r>
            <a:r>
              <a:rPr lang="ru-RU" sz="3600" dirty="0" err="1"/>
              <a:t>захисного</a:t>
            </a:r>
            <a:r>
              <a:rPr lang="ru-RU" sz="3600" dirty="0"/>
              <a:t> </a:t>
            </a:r>
            <a:r>
              <a:rPr lang="ru-RU" sz="3600" dirty="0" err="1"/>
              <a:t>бар'єру</a:t>
            </a:r>
            <a:r>
              <a:rPr lang="ru-RU" sz="3600" dirty="0"/>
              <a:t> </a:t>
            </a:r>
            <a:r>
              <a:rPr lang="ru-RU" sz="3600" dirty="0" err="1"/>
              <a:t>проти</a:t>
            </a:r>
            <a:r>
              <a:rPr lang="ru-RU" sz="3600" dirty="0"/>
              <a:t> </a:t>
            </a:r>
            <a:r>
              <a:rPr lang="ru-RU" sz="3600" dirty="0" err="1"/>
              <a:t>зовнішніх</a:t>
            </a:r>
            <a:r>
              <a:rPr lang="ru-RU" sz="3600" dirty="0"/>
              <a:t> </a:t>
            </a:r>
            <a:r>
              <a:rPr lang="ru-RU" sz="3600" dirty="0" err="1"/>
              <a:t>впливів</a:t>
            </a:r>
            <a:r>
              <a:rPr lang="ru-RU" sz="3600" dirty="0"/>
              <a:t>. Жирна </a:t>
            </a:r>
            <a:r>
              <a:rPr lang="ru-RU" sz="3600" dirty="0" err="1"/>
              <a:t>шкіра</a:t>
            </a:r>
            <a:r>
              <a:rPr lang="ru-RU" sz="3600" dirty="0"/>
              <a:t> </a:t>
            </a:r>
            <a:r>
              <a:rPr lang="ru-RU" sz="3600" dirty="0" err="1"/>
              <a:t>має</a:t>
            </a:r>
            <a:r>
              <a:rPr lang="ru-RU" sz="3600" dirty="0"/>
              <a:t> </a:t>
            </a:r>
            <a:r>
              <a:rPr lang="ru-RU" sz="3600" dirty="0" err="1"/>
              <a:t>блищить</a:t>
            </a:r>
            <a:r>
              <a:rPr lang="ru-RU" sz="3600" dirty="0"/>
              <a:t> та </a:t>
            </a:r>
            <a:r>
              <a:rPr lang="ru-RU" sz="3600" dirty="0" err="1"/>
              <a:t>має</a:t>
            </a:r>
            <a:r>
              <a:rPr lang="ru-RU" sz="3600" dirty="0"/>
              <a:t> </a:t>
            </a:r>
            <a:r>
              <a:rPr lang="ru-RU" sz="3600" dirty="0" err="1"/>
              <a:t>видимі</a:t>
            </a:r>
            <a:r>
              <a:rPr lang="ru-RU" sz="3600" dirty="0"/>
              <a:t> пори.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7883" cy="285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883" y="1"/>
            <a:ext cx="4099984" cy="285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867" y="0"/>
            <a:ext cx="3038475" cy="285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3"/>
          </p:nvPr>
        </p:nvSpPr>
        <p:spPr>
          <a:xfrm>
            <a:off x="538600" y="3873760"/>
            <a:ext cx="11577200" cy="3452693"/>
          </a:xfrm>
        </p:spPr>
        <p:txBody>
          <a:bodyPr/>
          <a:lstStyle/>
          <a:p>
            <a:pPr algn="ctr"/>
            <a:r>
              <a:rPr lang="ru-RU" sz="3200" dirty="0"/>
              <a:t>Жирна </a:t>
            </a:r>
            <a:r>
              <a:rPr lang="ru-RU" sz="3200" dirty="0" err="1"/>
              <a:t>шкіра</a:t>
            </a:r>
            <a:r>
              <a:rPr lang="ru-RU" sz="3200" dirty="0"/>
              <a:t>.</a:t>
            </a:r>
          </a:p>
          <a:p>
            <a:pPr algn="ctr"/>
            <a:r>
              <a:rPr lang="ru-RU" sz="3200" dirty="0" err="1"/>
              <a:t>Шкіра</a:t>
            </a:r>
            <a:r>
              <a:rPr lang="ru-RU" sz="3200" dirty="0"/>
              <a:t> </a:t>
            </a:r>
            <a:r>
              <a:rPr lang="ru-RU" sz="3200" dirty="0" err="1"/>
              <a:t>характеризується</a:t>
            </a:r>
            <a:r>
              <a:rPr lang="ru-RU" sz="3200" dirty="0"/>
              <a:t> </a:t>
            </a:r>
            <a:r>
              <a:rPr lang="ru-RU" sz="3200" dirty="0" err="1"/>
              <a:t>щільністю</a:t>
            </a:r>
            <a:r>
              <a:rPr lang="ru-RU" sz="3200" dirty="0"/>
              <a:t>, </a:t>
            </a:r>
            <a:r>
              <a:rPr lang="ru-RU" sz="3200" dirty="0" err="1"/>
              <a:t>інколи</a:t>
            </a:r>
            <a:r>
              <a:rPr lang="ru-RU" sz="3200" dirty="0"/>
              <a:t> </a:t>
            </a:r>
            <a:r>
              <a:rPr lang="ru-RU" sz="3200" dirty="0" err="1"/>
              <a:t>грубувата</a:t>
            </a:r>
            <a:r>
              <a:rPr lang="ru-RU" sz="3200" dirty="0"/>
              <a:t> з </a:t>
            </a:r>
            <a:r>
              <a:rPr lang="ru-RU" sz="3200" dirty="0" err="1"/>
              <a:t>вигляду</a:t>
            </a:r>
            <a:r>
              <a:rPr lang="ru-RU" sz="3200" dirty="0"/>
              <a:t>, пори </a:t>
            </a:r>
            <a:r>
              <a:rPr lang="ru-RU" sz="3200" dirty="0" err="1"/>
              <a:t>більш</a:t>
            </a:r>
            <a:r>
              <a:rPr lang="ru-RU" sz="3200" dirty="0"/>
              <a:t> </a:t>
            </a:r>
            <a:r>
              <a:rPr lang="ru-RU" sz="3200" dirty="0" err="1"/>
              <a:t>розширені</a:t>
            </a:r>
            <a:r>
              <a:rPr lang="ru-RU" sz="3200" dirty="0"/>
              <a:t>, </a:t>
            </a:r>
            <a:r>
              <a:rPr lang="ru-RU" sz="3200" dirty="0" err="1"/>
              <a:t>саловиділення</a:t>
            </a:r>
            <a:r>
              <a:rPr lang="ru-RU" sz="3200" dirty="0"/>
              <a:t> </a:t>
            </a:r>
            <a:r>
              <a:rPr lang="ru-RU" sz="3200" dirty="0" err="1"/>
              <a:t>підвищене</a:t>
            </a:r>
            <a:r>
              <a:rPr lang="ru-RU" sz="3200" dirty="0"/>
              <a:t>, у </a:t>
            </a:r>
            <a:r>
              <a:rPr lang="ru-RU" sz="3200" dirty="0" err="1"/>
              <a:t>зв'язку</a:t>
            </a:r>
            <a:r>
              <a:rPr lang="ru-RU" sz="3200" dirty="0"/>
              <a:t> з </a:t>
            </a:r>
            <a:r>
              <a:rPr lang="ru-RU" sz="3200" dirty="0" err="1"/>
              <a:t>чим</a:t>
            </a:r>
            <a:r>
              <a:rPr lang="ru-RU" sz="3200" dirty="0"/>
              <a:t> </a:t>
            </a:r>
            <a:r>
              <a:rPr lang="ru-RU" sz="3200" dirty="0" err="1"/>
              <a:t>притаманний</a:t>
            </a:r>
            <a:r>
              <a:rPr lang="ru-RU" sz="3200" dirty="0"/>
              <a:t> </a:t>
            </a:r>
            <a:r>
              <a:rPr lang="ru-RU" sz="3200" dirty="0" err="1"/>
              <a:t>блиск</a:t>
            </a:r>
            <a:r>
              <a:rPr lang="ru-RU" sz="3200" dirty="0"/>
              <a:t> </a:t>
            </a:r>
            <a:r>
              <a:rPr lang="ru-RU" sz="3200" dirty="0" err="1"/>
              <a:t>усього</a:t>
            </a:r>
            <a:r>
              <a:rPr lang="ru-RU" sz="3200" dirty="0"/>
              <a:t> </a:t>
            </a:r>
            <a:r>
              <a:rPr lang="ru-RU" sz="3200" dirty="0" err="1"/>
              <a:t>обличчя</a:t>
            </a:r>
            <a:r>
              <a:rPr lang="ru-RU" sz="3200" dirty="0"/>
              <a:t>, </a:t>
            </a:r>
            <a:r>
              <a:rPr lang="ru-RU" sz="3200" dirty="0" err="1"/>
              <a:t>шкіра</a:t>
            </a:r>
            <a:r>
              <a:rPr lang="ru-RU" sz="3200" dirty="0"/>
              <a:t> </a:t>
            </a:r>
            <a:r>
              <a:rPr lang="ru-RU" sz="3200" dirty="0" err="1"/>
              <a:t>схильна</a:t>
            </a:r>
            <a:r>
              <a:rPr lang="ru-RU" sz="3200" dirty="0"/>
              <a:t> до </a:t>
            </a:r>
            <a:r>
              <a:rPr lang="ru-RU" sz="3200" dirty="0" err="1"/>
              <a:t>появи</a:t>
            </a:r>
            <a:r>
              <a:rPr lang="ru-RU" sz="3200" dirty="0"/>
              <a:t> </a:t>
            </a:r>
            <a:r>
              <a:rPr lang="ru-RU" sz="3200" dirty="0" err="1"/>
              <a:t>комедонів</a:t>
            </a:r>
            <a:r>
              <a:rPr lang="ru-RU" sz="3200" dirty="0"/>
              <a:t> та </a:t>
            </a:r>
            <a:r>
              <a:rPr lang="ru-RU" sz="3200" dirty="0" err="1"/>
              <a:t>вугрів</a:t>
            </a:r>
            <a:r>
              <a:rPr lang="ru-RU" sz="3200" dirty="0"/>
              <a:t>.</a:t>
            </a:r>
          </a:p>
          <a:p>
            <a:pPr algn="ctr"/>
            <a:endParaRPr lang="ru-R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913"/>
            <a:ext cx="12115800" cy="414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4"/>
          <p:cNvSpPr txBox="1">
            <a:spLocks noGrp="1"/>
          </p:cNvSpPr>
          <p:nvPr>
            <p:ph type="body" idx="1"/>
          </p:nvPr>
        </p:nvSpPr>
        <p:spPr>
          <a:xfrm>
            <a:off x="1739581" y="2629845"/>
            <a:ext cx="9715819" cy="758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КОМБІНОВАНА ШКІРА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Комбінованою</a:t>
            </a:r>
            <a:r>
              <a:rPr lang="ru-RU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шкіра</a:t>
            </a:r>
            <a:r>
              <a:rPr lang="ru-RU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називається</a:t>
            </a:r>
            <a:r>
              <a:rPr lang="ru-RU" b="0" dirty="0">
                <a:latin typeface="Courier New" panose="02070309020205020404" pitchFamily="49" charset="0"/>
                <a:cs typeface="Courier New" panose="02070309020205020404" pitchFamily="49" charset="0"/>
              </a:rPr>
              <a:t> тому, </a:t>
            </a:r>
            <a:r>
              <a:rPr lang="ru-RU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що</a:t>
            </a:r>
            <a:r>
              <a:rPr lang="ru-RU" b="0" dirty="0">
                <a:latin typeface="Courier New" panose="02070309020205020404" pitchFamily="49" charset="0"/>
                <a:cs typeface="Courier New" panose="02070309020205020404" pitchFamily="49" charset="0"/>
              </a:rPr>
              <a:t> становить </a:t>
            </a:r>
            <a:r>
              <a:rPr lang="ru-RU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поєднання</a:t>
            </a:r>
            <a:r>
              <a:rPr lang="ru-RU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двох</a:t>
            </a:r>
            <a:r>
              <a:rPr lang="ru-RU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типів</a:t>
            </a:r>
            <a:r>
              <a:rPr lang="ru-RU" b="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ru-RU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нормальної</a:t>
            </a:r>
            <a:r>
              <a:rPr lang="ru-RU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або</a:t>
            </a:r>
            <a:r>
              <a:rPr lang="ru-RU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сухої</a:t>
            </a:r>
            <a:r>
              <a:rPr lang="ru-RU" b="0" dirty="0">
                <a:latin typeface="Courier New" panose="02070309020205020404" pitchFamily="49" charset="0"/>
                <a:cs typeface="Courier New" panose="02070309020205020404" pitchFamily="49" charset="0"/>
              </a:rPr>
              <a:t> та </a:t>
            </a:r>
            <a:r>
              <a:rPr lang="ru-RU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жирної</a:t>
            </a:r>
            <a:r>
              <a:rPr lang="ru-RU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проблемної</a:t>
            </a:r>
            <a:r>
              <a:rPr lang="ru-RU" b="0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ru-RU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Комбінована</a:t>
            </a:r>
            <a:r>
              <a:rPr lang="ru-RU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шкіра</a:t>
            </a:r>
            <a:r>
              <a:rPr lang="ru-RU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блищить</a:t>
            </a:r>
            <a:r>
              <a:rPr lang="ru-RU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схильна</a:t>
            </a:r>
            <a:r>
              <a:rPr lang="ru-RU" b="0" dirty="0">
                <a:latin typeface="Courier New" panose="02070309020205020404" pitchFamily="49" charset="0"/>
                <a:cs typeface="Courier New" panose="02070309020205020404" pitchFamily="49" charset="0"/>
              </a:rPr>
              <a:t> до </a:t>
            </a:r>
            <a:r>
              <a:rPr lang="ru-RU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утворення</a:t>
            </a:r>
            <a:r>
              <a:rPr lang="ru-RU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невеличких</a:t>
            </a:r>
            <a:r>
              <a:rPr lang="ru-RU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плям</a:t>
            </a:r>
            <a:r>
              <a:rPr lang="ru-RU" b="0" dirty="0">
                <a:latin typeface="Courier New" panose="02070309020205020404" pitchFamily="49" charset="0"/>
                <a:cs typeface="Courier New" panose="02070309020205020404" pitchFamily="49" charset="0"/>
              </a:rPr>
              <a:t>, особливо в Т-</a:t>
            </a:r>
            <a:r>
              <a:rPr lang="ru-RU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зоні</a:t>
            </a:r>
            <a:r>
              <a:rPr lang="ru-RU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між</a:t>
            </a:r>
            <a:r>
              <a:rPr lang="ru-RU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лобом</a:t>
            </a:r>
            <a:r>
              <a:rPr lang="ru-RU" b="0" dirty="0">
                <a:latin typeface="Courier New" panose="02070309020205020404" pitchFamily="49" charset="0"/>
                <a:cs typeface="Courier New" panose="02070309020205020404" pitchFamily="49" charset="0"/>
              </a:rPr>
              <a:t>, носом і </a:t>
            </a:r>
            <a:r>
              <a:rPr lang="ru-RU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підборіддям</a:t>
            </a:r>
            <a:r>
              <a:rPr lang="ru-RU" b="0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ru-RU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Водночас</a:t>
            </a:r>
            <a:r>
              <a:rPr lang="ru-RU" b="0" dirty="0">
                <a:latin typeface="Courier New" panose="02070309020205020404" pitchFamily="49" charset="0"/>
                <a:cs typeface="Courier New" panose="02070309020205020404" pitchFamily="49" charset="0"/>
              </a:rPr>
              <a:t> у </a:t>
            </a:r>
            <a:r>
              <a:rPr lang="ru-RU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зоні</a:t>
            </a:r>
            <a:r>
              <a:rPr lang="ru-RU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щік</a:t>
            </a:r>
            <a:r>
              <a:rPr lang="ru-RU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шкіра</a:t>
            </a:r>
            <a:r>
              <a:rPr lang="ru-RU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має</a:t>
            </a:r>
            <a:r>
              <a:rPr lang="ru-RU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ознаки</a:t>
            </a:r>
            <a:r>
              <a:rPr lang="ru-RU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нормальної</a:t>
            </a:r>
            <a:r>
              <a:rPr lang="ru-RU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або</a:t>
            </a:r>
            <a:r>
              <a:rPr lang="ru-RU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сухої</a:t>
            </a:r>
            <a:endParaRPr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6"/>
          <p:cNvSpPr txBox="1"/>
          <p:nvPr/>
        </p:nvSpPr>
        <p:spPr>
          <a:xfrm>
            <a:off x="558801" y="309883"/>
            <a:ext cx="4978399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Перелічимо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основні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правила догляду за руками: Руки </a:t>
            </a:r>
            <a:r>
              <a:rPr lang="ru-R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миють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тільки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теплою водою. Мило </a:t>
            </a:r>
            <a:r>
              <a:rPr lang="ru-R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краще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вибирати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натуральне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що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не </a:t>
            </a:r>
            <a:r>
              <a:rPr lang="ru-R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містить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інших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добавок </a:t>
            </a:r>
            <a:r>
              <a:rPr lang="ru-R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крім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гліцерину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ru-R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Після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миття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шкіру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рук </a:t>
            </a:r>
            <a:r>
              <a:rPr lang="ru-R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потрібно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ретельно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висушувати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бажано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не </a:t>
            </a:r>
            <a:r>
              <a:rPr lang="ru-R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електро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-, а </a:t>
            </a:r>
            <a:r>
              <a:rPr lang="ru-R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тряпчаними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або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паперовими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рушниками.</a:t>
            </a:r>
            <a:r>
              <a:rPr lang="ru-RU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Літом</a:t>
            </a:r>
            <a:endParaRPr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8801" y="3445934"/>
            <a:ext cx="51561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Оптимально, </a:t>
            </a:r>
            <a:r>
              <a:rPr lang="ru-R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щоб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догляд за </a:t>
            </a:r>
            <a:r>
              <a:rPr lang="ru-R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шкірою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рук в </a:t>
            </a:r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зимовий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період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передбачав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їхнє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миття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теплою водою з </a:t>
            </a:r>
            <a:r>
              <a:rPr lang="ru-R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подальшим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витиранням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їх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рушником насухо. </a:t>
            </a:r>
            <a:r>
              <a:rPr lang="ru-R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Якщо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не </a:t>
            </a:r>
            <a:r>
              <a:rPr lang="ru-R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витирати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як </a:t>
            </a:r>
            <a:r>
              <a:rPr lang="ru-R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слід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вода з </a:t>
            </a:r>
            <a:r>
              <a:rPr lang="ru-R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поверхні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рук </a:t>
            </a:r>
            <a:r>
              <a:rPr lang="ru-R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випаровуватиметься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витягаючи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за собою </a:t>
            </a:r>
            <a:r>
              <a:rPr lang="ru-R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внутрішню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вологу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тим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самим </a:t>
            </a:r>
            <a:r>
              <a:rPr lang="ru-R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провокуючи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сухість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і </a:t>
            </a:r>
            <a:r>
              <a:rPr lang="ru-R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зневоднення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867" y="177430"/>
            <a:ext cx="4351867" cy="289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864" y="3319494"/>
            <a:ext cx="4351867" cy="329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80" y="474133"/>
            <a:ext cx="11687175" cy="549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12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03866" y="504711"/>
            <a:ext cx="9450893" cy="1806689"/>
          </a:xfrm>
        </p:spPr>
        <p:txBody>
          <a:bodyPr/>
          <a:lstStyle/>
          <a:p>
            <a:pPr marL="0" indent="0">
              <a:buNone/>
            </a:pPr>
            <a:r>
              <a:rPr lang="uk-UA" sz="5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Кінець</a:t>
            </a:r>
            <a:endParaRPr lang="ru-RU" sz="5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7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0079_Fowler_Template_SlidesMani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97159"/>
      </a:accent1>
      <a:accent2>
        <a:srgbClr val="E8AA9C"/>
      </a:accent2>
      <a:accent3>
        <a:srgbClr val="F7E7D1"/>
      </a:accent3>
      <a:accent4>
        <a:srgbClr val="FFFFFF"/>
      </a:accent4>
      <a:accent5>
        <a:srgbClr val="FFFFFF"/>
      </a:accent5>
      <a:accent6>
        <a:srgbClr val="FFFFFF"/>
      </a:accent6>
      <a:hlink>
        <a:srgbClr val="D97159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423</Words>
  <Application>Microsoft Office PowerPoint</Application>
  <PresentationFormat>Произвольный</PresentationFormat>
  <Paragraphs>16</Paragraphs>
  <Slides>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Montserrat Medium</vt:lpstr>
      <vt:lpstr>Calibri</vt:lpstr>
      <vt:lpstr>Courier New</vt:lpstr>
      <vt:lpstr>Caveat</vt:lpstr>
      <vt:lpstr>Barlow Condensed</vt:lpstr>
      <vt:lpstr>0079_Fowler_Template_SlidesMania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Tanya</cp:lastModifiedBy>
  <cp:revision>6</cp:revision>
  <dcterms:modified xsi:type="dcterms:W3CDTF">2023-04-12T05:18:28Z</dcterms:modified>
</cp:coreProperties>
</file>