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19" r:id="rId2"/>
    <p:sldMasterId id="2147483721" r:id="rId3"/>
  </p:sldMasterIdLst>
  <p:sldIdLst>
    <p:sldId id="274" r:id="rId4"/>
    <p:sldId id="276" r:id="rId5"/>
    <p:sldId id="278" r:id="rId6"/>
    <p:sldId id="281" r:id="rId7"/>
    <p:sldId id="280" r:id="rId8"/>
    <p:sldId id="279" r:id="rId9"/>
    <p:sldId id="282" r:id="rId10"/>
    <p:sldId id="283" r:id="rId11"/>
    <p:sldId id="301" r:id="rId12"/>
    <p:sldId id="303" r:id="rId13"/>
    <p:sldId id="304" r:id="rId14"/>
    <p:sldId id="305" r:id="rId15"/>
    <p:sldId id="306" r:id="rId16"/>
    <p:sldId id="307" r:id="rId17"/>
    <p:sldId id="284" r:id="rId18"/>
    <p:sldId id="290" r:id="rId19"/>
    <p:sldId id="285" r:id="rId20"/>
    <p:sldId id="291" r:id="rId21"/>
    <p:sldId id="292" r:id="rId22"/>
    <p:sldId id="310" r:id="rId23"/>
    <p:sldId id="308" r:id="rId24"/>
    <p:sldId id="309" r:id="rId25"/>
    <p:sldId id="29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3300"/>
    <a:srgbClr val="FF9933"/>
    <a:srgbClr val="DEC932"/>
    <a:srgbClr val="009900"/>
    <a:srgbClr val="FFFFFF"/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7" autoAdjust="0"/>
    <p:restoredTop sz="99779" autoAdjust="0"/>
  </p:normalViewPr>
  <p:slideViewPr>
    <p:cSldViewPr>
      <p:cViewPr varScale="1">
        <p:scale>
          <a:sx n="114" d="100"/>
          <a:sy n="114" d="100"/>
        </p:scale>
        <p:origin x="16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6DA2-E4BE-4318-A7CE-5B198BDC5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F70D3F24-15BD-4176-9FB0-BECE1229DF39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b="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b="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39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2CC7E-CF61-4142-8202-2D8B34C5D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F3C4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99213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j-lt"/>
              </a:defRPr>
            </a:lvl1pPr>
          </a:lstStyle>
          <a:p>
            <a:pPr>
              <a:defRPr/>
            </a:pPr>
            <a:fld id="{5BC0D203-49B2-4FBB-8E2F-3F0E9F358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F3C4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365875"/>
            <a:ext cx="4267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 b="0">
                <a:latin typeface="+mn-lt"/>
              </a:defRPr>
            </a:lvl2pPr>
          </a:lstStyle>
          <a:p>
            <a:pPr lvl="1">
              <a:defRPr/>
            </a:pPr>
            <a:fld id="{5B41FA31-9227-4C0F-A3F3-3EECADF6BE45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100000">
              <a:srgbClr val="FFF3C4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3163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1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FEC72D11-2582-4A0B-BDF7-D88B451EA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827088" y="17463"/>
            <a:ext cx="7974012" cy="7659687"/>
            <a:chOff x="827088" y="17463"/>
            <a:chExt cx="7974012" cy="7659687"/>
          </a:xfrm>
        </p:grpSpPr>
        <p:pic>
          <p:nvPicPr>
            <p:cNvPr id="717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8888" y="17463"/>
              <a:ext cx="6842125" cy="7659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827088" y="4149725"/>
              <a:ext cx="4968875" cy="1727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"/>
                  <a:cs typeface="Arial"/>
                </a:rPr>
                <a:t>Фізика</a:t>
              </a:r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"/>
                  <a:cs typeface="Arial"/>
                </a:rPr>
                <a:t> - </a:t>
              </a:r>
              <a:r>
                <a:rPr lang="ru-RU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"/>
                  <a:cs typeface="Arial"/>
                </a:rPr>
                <a:t>це</a:t>
              </a:r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"/>
                  <a:cs typeface="Arial"/>
                </a:rPr>
                <a:t> наука </a:t>
              </a:r>
            </a:p>
            <a:p>
              <a:pPr algn="ctr"/>
              <a:r>
                <a:rPr lang="ru-RU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"/>
                  <a:cs typeface="Arial"/>
                </a:rPr>
                <a:t>розуміти</a:t>
              </a:r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"/>
                  <a:cs typeface="Arial"/>
                </a:rPr>
                <a:t> природу</a:t>
              </a:r>
              <a:endParaRPr lang="uk-UA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endParaRPr>
            </a:p>
          </p:txBody>
        </p:sp>
        <p:sp>
          <p:nvSpPr>
            <p:cNvPr id="717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6372225" y="5949950"/>
              <a:ext cx="2428875" cy="5238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uk-UA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"/>
                  <a:cs typeface="Arial"/>
                </a:rPr>
                <a:t>Е. Роджерс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uk-UA" b="1">
              <a:latin typeface="Times New Roman" pitchFamily="18" charset="0"/>
            </a:endParaRPr>
          </a:p>
          <a:p>
            <a:endParaRPr lang="uk-UA" b="1">
              <a:solidFill>
                <a:srgbClr val="CC0099"/>
              </a:solidFill>
              <a:latin typeface="Times New Roman" pitchFamily="18" charset="0"/>
            </a:endParaRPr>
          </a:p>
          <a:p>
            <a:endParaRPr lang="uk-UA" b="1">
              <a:solidFill>
                <a:srgbClr val="CC0099"/>
              </a:solidFill>
              <a:latin typeface="Times New Roman" pitchFamily="18" charset="0"/>
            </a:endParaRPr>
          </a:p>
          <a:p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5604" name="Picture 5" descr="rin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0713"/>
            <a:ext cx="26860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28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437063"/>
            <a:ext cx="192246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6205d004b65ac079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933825"/>
            <a:ext cx="27908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5" cstate="print">
            <a:lum contrast="24000"/>
          </a:blip>
          <a:srcRect/>
          <a:stretch>
            <a:fillRect/>
          </a:stretch>
        </p:blipFill>
        <p:spPr bwMode="auto">
          <a:xfrm>
            <a:off x="395288" y="4005263"/>
            <a:ext cx="2447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2" descr="402233_1_3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549275"/>
            <a:ext cx="224948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60350"/>
            <a:ext cx="2343150" cy="1454150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987675" y="1844675"/>
            <a:ext cx="2808288" cy="2447925"/>
            <a:chOff x="1882" y="1162"/>
            <a:chExt cx="1769" cy="1542"/>
          </a:xfrm>
        </p:grpSpPr>
        <p:sp>
          <p:nvSpPr>
            <p:cNvPr id="25614" name="AutoShape 14"/>
            <p:cNvSpPr>
              <a:spLocks noChangeArrowheads="1"/>
            </p:cNvSpPr>
            <p:nvPr/>
          </p:nvSpPr>
          <p:spPr bwMode="auto">
            <a:xfrm>
              <a:off x="1882" y="1162"/>
              <a:ext cx="1769" cy="154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>
                    <a:alpha val="35001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800" i="1">
                <a:solidFill>
                  <a:schemeClr val="folHlink"/>
                </a:solidFill>
              </a:endParaRPr>
            </a:p>
          </p:txBody>
        </p:sp>
        <p:sp>
          <p:nvSpPr>
            <p:cNvPr id="2561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064" y="1480"/>
              <a:ext cx="1535" cy="907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5954"/>
                  <a:gd name="adj2" fmla="val 0"/>
                </a:avLst>
              </a:prstTxWarp>
            </a:bodyPr>
            <a:lstStyle/>
            <a:p>
              <a:pPr algn="ctr"/>
              <a:r>
                <a:rPr lang="uk-UA" sz="3600" kern="1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9999FF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Застосування</a:t>
              </a:r>
            </a:p>
            <a:p>
              <a:pPr algn="ctr"/>
              <a:r>
                <a:rPr lang="uk-UA" sz="3600" kern="1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9999FF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кристалів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76250"/>
            <a:ext cx="2447925" cy="1792288"/>
          </a:xfrm>
          <a:noFill/>
          <a:ln>
            <a:solidFill>
              <a:schemeClr val="folHlink"/>
            </a:solidFill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652963"/>
            <a:ext cx="1697038" cy="193198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941888"/>
            <a:ext cx="2592388" cy="15573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549275"/>
            <a:ext cx="1854200" cy="19573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188913"/>
            <a:ext cx="2087563" cy="17843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4437063"/>
            <a:ext cx="2730500" cy="20129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3802" name="Picture 8" descr="82461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11188" y="2565400"/>
            <a:ext cx="1944687" cy="2160588"/>
          </a:xfrm>
          <a:noFill/>
          <a:ln>
            <a:solidFill>
              <a:schemeClr val="folHlink"/>
            </a:solidFill>
          </a:ln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2708275"/>
            <a:ext cx="1790700" cy="14192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76600" y="2133600"/>
            <a:ext cx="2808288" cy="2447925"/>
            <a:chOff x="1882" y="1162"/>
            <a:chExt cx="1769" cy="1542"/>
          </a:xfrm>
        </p:grpSpPr>
        <p:sp>
          <p:nvSpPr>
            <p:cNvPr id="33805" name="AutoShape 13"/>
            <p:cNvSpPr>
              <a:spLocks noChangeArrowheads="1"/>
            </p:cNvSpPr>
            <p:nvPr/>
          </p:nvSpPr>
          <p:spPr bwMode="auto">
            <a:xfrm>
              <a:off x="1882" y="1162"/>
              <a:ext cx="1769" cy="154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FFFF"/>
                </a:gs>
                <a:gs pos="100000">
                  <a:schemeClr val="accent1">
                    <a:alpha val="35001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800" i="1">
                <a:solidFill>
                  <a:schemeClr val="folHlink"/>
                </a:solidFill>
              </a:endParaRPr>
            </a:p>
          </p:txBody>
        </p:sp>
        <p:sp>
          <p:nvSpPr>
            <p:cNvPr id="3380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064" y="1480"/>
              <a:ext cx="1535" cy="907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5954"/>
                  <a:gd name="adj2" fmla="val 0"/>
                </a:avLst>
              </a:prstTxWarp>
            </a:bodyPr>
            <a:lstStyle/>
            <a:p>
              <a:pPr algn="ctr"/>
              <a:r>
                <a:rPr lang="uk-UA" sz="3600" kern="10" dirty="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9999FF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Застосування</a:t>
              </a:r>
            </a:p>
            <a:p>
              <a:pPr algn="ctr"/>
              <a:r>
                <a:rPr lang="uk-UA" sz="3600" kern="10" dirty="0"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9999FF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кристалів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0350"/>
            <a:ext cx="8785225" cy="1525576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b="1" i="1" dirty="0">
                <a:solidFill>
                  <a:srgbClr val="CC0000"/>
                </a:solidFill>
                <a:latin typeface="Times New Roman" pitchFamily="18" charset="0"/>
              </a:rPr>
              <a:t>Аморфна речовина при нагріванні поступово розм'якшується, починає розтікатися, доки не стане по-справжньому рідкою. </a:t>
            </a:r>
            <a:endParaRPr lang="ru-RU" sz="4400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2416175" cy="2468563"/>
          </a:xfrm>
          <a:prstGeom prst="rect">
            <a:avLst/>
          </a:prstGeom>
          <a:noFill/>
          <a:ln w="127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496"/>
            <a:ext cx="2405062" cy="2517775"/>
          </a:xfrm>
          <a:prstGeom prst="rect">
            <a:avLst/>
          </a:prstGeom>
          <a:noFill/>
          <a:ln w="127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500306"/>
            <a:ext cx="2376487" cy="2338387"/>
          </a:xfrm>
          <a:prstGeom prst="rect">
            <a:avLst/>
          </a:prstGeom>
          <a:noFill/>
          <a:ln w="127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 bwMode="auto">
          <a:xfrm>
            <a:off x="1785918" y="4143380"/>
            <a:ext cx="1785950" cy="1071570"/>
          </a:xfrm>
          <a:prstGeom prst="rightArrow">
            <a:avLst>
              <a:gd name="adj1" fmla="val 78683"/>
              <a:gd name="adj2" fmla="val 2191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З часом округляються гострі кути</a:t>
            </a: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4786314" y="4714884"/>
            <a:ext cx="1928826" cy="714380"/>
          </a:xfrm>
          <a:prstGeom prst="rightArrow">
            <a:avLst>
              <a:gd name="adj1" fmla="val 78683"/>
              <a:gd name="adj2" fmla="val 2191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>
                <a:solidFill>
                  <a:srgbClr val="C00000"/>
                </a:solidFill>
              </a:rPr>
              <a:t>Поступово розпливається</a:t>
            </a:r>
            <a:endParaRPr kumimoji="0" lang="uk-UA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857892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CC0000"/>
                </a:solidFill>
                <a:latin typeface="Times New Roman" pitchFamily="18" charset="0"/>
              </a:rPr>
              <a:t> Аморфні речовини не мають точки плавлення 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00338" y="1557338"/>
            <a:ext cx="3527425" cy="30241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2400" b="1" dirty="0">
                <a:solidFill>
                  <a:srgbClr val="663300"/>
                </a:solidFill>
                <a:latin typeface="Times New Roman" pitchFamily="18" charset="0"/>
              </a:rPr>
              <a:t>Аморфними називають тверді речовини, молекули яких з часом змінюють своє положення (тобто речовина проявляє  текучість)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3276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 м о </a:t>
            </a:r>
            <a:r>
              <a:rPr lang="ru-RU" sz="3600" kern="10" spc="-360" dirty="0" err="1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3600" kern="10" spc="-360" dirty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ф</a:t>
            </a:r>
            <a:r>
              <a:rPr lang="ru-RU" sz="3600" kern="10" spc="-360" dirty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і</a:t>
            </a:r>
            <a:r>
              <a:rPr lang="ru-RU" sz="3600" kern="10" spc="-360" dirty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т </a:t>
            </a:r>
            <a:r>
              <a:rPr lang="ru-RU" sz="3600" kern="10" spc="-360" dirty="0" err="1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і</a:t>
            </a:r>
            <a:r>
              <a:rPr lang="ru-RU" sz="3600" kern="10" spc="-360" dirty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л а</a:t>
            </a:r>
            <a:endParaRPr lang="uk-UA" sz="3600" kern="10" spc="-360" dirty="0">
              <a:ln w="12700">
                <a:solidFill>
                  <a:srgbClr val="993300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179388" y="981075"/>
            <a:ext cx="8759825" cy="5688013"/>
            <a:chOff x="179388" y="981075"/>
            <a:chExt cx="8759825" cy="5688013"/>
          </a:xfrm>
        </p:grpSpPr>
        <p:pic>
          <p:nvPicPr>
            <p:cNvPr id="26628" name="Picture 4" descr="Віск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0825" y="1196975"/>
              <a:ext cx="2592388" cy="194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5" descr="59-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325" y="981075"/>
              <a:ext cx="2773363" cy="225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6" descr="1299004541_171777985_2--2-3-1-2--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388" y="3500438"/>
              <a:ext cx="2268537" cy="171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9563" y="3429000"/>
              <a:ext cx="2279650" cy="214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4365625"/>
              <a:ext cx="1838325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5875" y="4365625"/>
              <a:ext cx="1905000" cy="220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7667625" y="5229225"/>
              <a:ext cx="1225550" cy="50323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tint val="8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>
                  <a:solidFill>
                    <a:srgbClr val="CC0000"/>
                  </a:solidFill>
                </a:rPr>
                <a:t>Скло</a:t>
              </a:r>
              <a:r>
                <a:rPr lang="uk-UA"/>
                <a:t> </a:t>
              </a:r>
              <a:endParaRPr lang="ru-RU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755650" y="3068638"/>
              <a:ext cx="1225550" cy="503237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tint val="8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>
                  <a:solidFill>
                    <a:srgbClr val="CC0000"/>
                  </a:solidFill>
                </a:rPr>
                <a:t>Віск </a:t>
              </a:r>
              <a:r>
                <a:rPr lang="uk-UA"/>
                <a:t> </a:t>
              </a:r>
              <a:endParaRPr lang="ru-RU"/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1000100" y="6165850"/>
              <a:ext cx="2205063" cy="50323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tint val="8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dirty="0">
                  <a:solidFill>
                    <a:srgbClr val="CC3300"/>
                  </a:solidFill>
                </a:rPr>
                <a:t>Природні смоли</a:t>
              </a:r>
              <a:endParaRPr lang="ru-RU" dirty="0">
                <a:solidFill>
                  <a:srgbClr val="CC3300"/>
                </a:solidFill>
              </a:endParaRP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6011863" y="6165850"/>
              <a:ext cx="1225550" cy="50323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tint val="8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dirty="0">
                  <a:solidFill>
                    <a:srgbClr val="CC0000"/>
                  </a:solidFill>
                </a:rPr>
                <a:t>Бурштин  </a:t>
              </a:r>
              <a:r>
                <a:rPr lang="uk-UA" dirty="0"/>
                <a:t> </a:t>
              </a:r>
              <a:endParaRPr lang="ru-RU" dirty="0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7667625" y="2781300"/>
              <a:ext cx="1225550" cy="50323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tint val="8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>
                  <a:solidFill>
                    <a:srgbClr val="CC0000"/>
                  </a:solidFill>
                </a:rPr>
                <a:t>Смола </a:t>
              </a:r>
              <a:r>
                <a:rPr lang="uk-UA"/>
                <a:t> 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75" y="2349500"/>
            <a:ext cx="3887788" cy="1935163"/>
          </a:xfrm>
          <a:noFill/>
        </p:spPr>
        <p:txBody>
          <a:bodyPr/>
          <a:lstStyle/>
          <a:p>
            <a:pPr algn="ctr"/>
            <a:r>
              <a:rPr lang="uk-UA" sz="4000" dirty="0">
                <a:solidFill>
                  <a:srgbClr val="CC3300"/>
                </a:solidFill>
                <a:effectLst/>
              </a:rPr>
              <a:t>Застосування </a:t>
            </a:r>
            <a:br>
              <a:rPr lang="uk-UA" sz="4000" dirty="0">
                <a:solidFill>
                  <a:srgbClr val="CC3300"/>
                </a:solidFill>
                <a:effectLst/>
              </a:rPr>
            </a:br>
            <a:r>
              <a:rPr lang="uk-UA" sz="4000" dirty="0">
                <a:solidFill>
                  <a:srgbClr val="CC3300"/>
                </a:solidFill>
                <a:effectLst/>
              </a:rPr>
              <a:t>аморфних</a:t>
            </a:r>
            <a:br>
              <a:rPr lang="uk-UA" sz="4000" dirty="0">
                <a:solidFill>
                  <a:srgbClr val="CC3300"/>
                </a:solidFill>
                <a:effectLst/>
              </a:rPr>
            </a:br>
            <a:r>
              <a:rPr lang="uk-UA" sz="4000" dirty="0">
                <a:solidFill>
                  <a:srgbClr val="CC3300"/>
                </a:solidFill>
                <a:effectLst/>
              </a:rPr>
              <a:t> речовин</a:t>
            </a:r>
            <a:endParaRPr lang="ru-RU" sz="4000" dirty="0">
              <a:solidFill>
                <a:srgbClr val="CC3300"/>
              </a:solidFill>
              <a:effectLst/>
            </a:endParaRPr>
          </a:p>
        </p:txBody>
      </p:sp>
      <p:pic>
        <p:nvPicPr>
          <p:cNvPr id="28677" name="Picture 6" descr="920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724400"/>
            <a:ext cx="2187575" cy="16240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grpSp>
        <p:nvGrpSpPr>
          <p:cNvPr id="2" name="Группа 10"/>
          <p:cNvGrpSpPr/>
          <p:nvPr/>
        </p:nvGrpSpPr>
        <p:grpSpPr>
          <a:xfrm>
            <a:off x="468313" y="404813"/>
            <a:ext cx="8135937" cy="6119812"/>
            <a:chOff x="468313" y="404813"/>
            <a:chExt cx="8135937" cy="6119812"/>
          </a:xfrm>
        </p:grpSpPr>
        <p:pic>
          <p:nvPicPr>
            <p:cNvPr id="28675" name="Picture 4" descr="4374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2225" y="2708275"/>
              <a:ext cx="2232025" cy="163988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</p:spPr>
        </p:pic>
        <p:pic>
          <p:nvPicPr>
            <p:cNvPr id="28676" name="Picture 5" descr="6150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675" y="4868863"/>
              <a:ext cx="2663825" cy="1655762"/>
            </a:xfrm>
            <a:prstGeom prst="rect">
              <a:avLst/>
            </a:prstGeom>
            <a:noFill/>
            <a:ln w="15875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28678" name="Picture 7" descr="124340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188" y="476250"/>
              <a:ext cx="2160587" cy="1612900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</p:spPr>
        </p:pic>
        <p:pic>
          <p:nvPicPr>
            <p:cNvPr id="28679" name="Picture 8" descr="0625366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43663" y="549275"/>
              <a:ext cx="2017712" cy="1778000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</p:spPr>
        </p:pic>
        <p:pic>
          <p:nvPicPr>
            <p:cNvPr id="28680" name="Picture 9" descr="1260803756_1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838" y="404813"/>
              <a:ext cx="1655762" cy="1655762"/>
            </a:xfrm>
            <a:prstGeom prst="rect">
              <a:avLst/>
            </a:prstGeom>
            <a:noFill/>
            <a:ln w="57150" cmpd="thickThin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28681" name="Picture 10" descr="foto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8313" y="2492375"/>
              <a:ext cx="2160587" cy="1620838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28682" name="Picture 11" descr="yak-vibrati-posud-dlya-koktjelyu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1188" y="4581525"/>
              <a:ext cx="2089150" cy="148748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86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908050"/>
            <a:ext cx="8964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uk-UA" sz="2400" i="1" dirty="0">
                <a:solidFill>
                  <a:srgbClr val="CC0000"/>
                </a:solidFill>
              </a:rPr>
              <a:t>Агрегатний  стан речовини може змінюватися. При цьому змінюються і її властивості.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571472" y="4429132"/>
            <a:ext cx="47513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FF9933"/>
                </a:solidFill>
              </a:rPr>
              <a:t>Перехід речовини з твердого </a:t>
            </a:r>
          </a:p>
          <a:p>
            <a:pPr algn="ctr"/>
            <a:r>
              <a:rPr lang="uk-UA" sz="2400" dirty="0">
                <a:solidFill>
                  <a:srgbClr val="FF9933"/>
                </a:solidFill>
              </a:rPr>
              <a:t>стану в рідкий називають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rgbClr val="003399"/>
                </a:solidFill>
              </a:rPr>
              <a:t>плавленням.</a:t>
            </a:r>
          </a:p>
          <a:p>
            <a:endParaRPr lang="uk-UA" sz="2800" dirty="0">
              <a:solidFill>
                <a:srgbClr val="003399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95288" y="1844675"/>
            <a:ext cx="2952750" cy="1728788"/>
            <a:chOff x="395288" y="1844675"/>
            <a:chExt cx="2952750" cy="1728788"/>
          </a:xfrm>
        </p:grpSpPr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611188" y="1844675"/>
              <a:ext cx="2736850" cy="1728788"/>
            </a:xfrm>
            <a:prstGeom prst="rightArrowCallout">
              <a:avLst>
                <a:gd name="adj1" fmla="val 17722"/>
                <a:gd name="adj2" fmla="val 26491"/>
                <a:gd name="adj3" fmla="val 23124"/>
                <a:gd name="adj4" fmla="val 79394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FF66"/>
                </a:gs>
              </a:gsLst>
              <a:lin ang="0" scaled="1"/>
            </a:gradFill>
            <a:ln w="57150" cmpd="thickThin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8440" name="Rectangle 16"/>
            <p:cNvSpPr>
              <a:spLocks noChangeArrowheads="1"/>
            </p:cNvSpPr>
            <p:nvPr/>
          </p:nvSpPr>
          <p:spPr bwMode="auto">
            <a:xfrm>
              <a:off x="395288" y="1916113"/>
              <a:ext cx="2665412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000" dirty="0">
                  <a:solidFill>
                    <a:srgbClr val="CC0000"/>
                  </a:solidFill>
                </a:rPr>
                <a:t>Нагріваючи, </a:t>
              </a:r>
            </a:p>
            <a:p>
              <a:pPr algn="ctr"/>
              <a:r>
                <a:rPr lang="uk-UA" sz="2000" dirty="0">
                  <a:solidFill>
                    <a:srgbClr val="CC0000"/>
                  </a:solidFill>
                </a:rPr>
                <a:t>можна перетворити </a:t>
              </a:r>
            </a:p>
            <a:p>
              <a:pPr algn="ctr"/>
              <a:r>
                <a:rPr lang="uk-UA" sz="2000" dirty="0">
                  <a:solidFill>
                    <a:srgbClr val="CC0000"/>
                  </a:solidFill>
                </a:rPr>
                <a:t>тіло із твердого стану в рідкий.</a:t>
              </a:r>
            </a:p>
          </p:txBody>
        </p:sp>
      </p:grp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92003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254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Агрегатні стани речовини </a:t>
            </a:r>
          </a:p>
        </p:txBody>
      </p:sp>
      <p:grpSp>
        <p:nvGrpSpPr>
          <p:cNvPr id="18446" name="Group 14"/>
          <p:cNvGrpSpPr>
            <a:grpSpLocks/>
          </p:cNvGrpSpPr>
          <p:nvPr/>
        </p:nvGrpSpPr>
        <p:grpSpPr bwMode="auto">
          <a:xfrm>
            <a:off x="6000760" y="1857364"/>
            <a:ext cx="2735263" cy="1857388"/>
            <a:chOff x="3787" y="1192"/>
            <a:chExt cx="1497" cy="999"/>
          </a:xfrm>
        </p:grpSpPr>
        <p:pic>
          <p:nvPicPr>
            <p:cNvPr id="8206" name="Picture 14" descr="жидкость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7" y="1192"/>
              <a:ext cx="1497" cy="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3787" y="1207"/>
              <a:ext cx="1497" cy="953"/>
            </a:xfrm>
            <a:prstGeom prst="rect">
              <a:avLst/>
            </a:prstGeom>
            <a:noFill/>
            <a:ln w="57150" cmpd="thickThin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580063" y="3636970"/>
            <a:ext cx="2255816" cy="3032118"/>
            <a:chOff x="5580063" y="3636970"/>
            <a:chExt cx="2255816" cy="3032118"/>
          </a:xfrm>
        </p:grpSpPr>
        <p:grpSp>
          <p:nvGrpSpPr>
            <p:cNvPr id="18439" name="Group 15"/>
            <p:cNvGrpSpPr>
              <a:grpSpLocks/>
            </p:cNvGrpSpPr>
            <p:nvPr/>
          </p:nvGrpSpPr>
          <p:grpSpPr bwMode="auto">
            <a:xfrm>
              <a:off x="5603854" y="3636970"/>
              <a:ext cx="2232025" cy="2998786"/>
              <a:chOff x="3969" y="1933"/>
              <a:chExt cx="1044" cy="2105"/>
            </a:xfrm>
          </p:grpSpPr>
          <p:pic>
            <p:nvPicPr>
              <p:cNvPr id="18441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69" y="3294"/>
                <a:ext cx="1044" cy="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2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69" y="1933"/>
                <a:ext cx="1043" cy="1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580063" y="3644900"/>
              <a:ext cx="2232025" cy="3024188"/>
            </a:xfrm>
            <a:prstGeom prst="rect">
              <a:avLst/>
            </a:prstGeom>
            <a:noFill/>
            <a:ln w="57150" cmpd="thickThin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3357554" y="1857364"/>
            <a:ext cx="2605076" cy="1811328"/>
            <a:chOff x="249" y="2659"/>
            <a:chExt cx="2041" cy="1497"/>
          </a:xfrm>
        </p:grpSpPr>
        <p:pic>
          <p:nvPicPr>
            <p:cNvPr id="16" name="Picture 17" descr="твердое тело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" y="2704"/>
              <a:ext cx="1950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49" y="2659"/>
              <a:ext cx="2041" cy="1497"/>
            </a:xfrm>
            <a:prstGeom prst="rect">
              <a:avLst/>
            </a:prstGeom>
            <a:noFill/>
            <a:ln w="57150" cmpd="thickThin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3860800"/>
            <a:ext cx="4716463" cy="2520950"/>
          </a:xfrm>
          <a:noFill/>
        </p:spPr>
        <p:txBody>
          <a:bodyPr/>
          <a:lstStyle/>
          <a:p>
            <a:endParaRPr lang="uk-UA" b="1" dirty="0">
              <a:solidFill>
                <a:srgbClr val="663300"/>
              </a:solidFill>
              <a:latin typeface="Times New Roman" pitchFamily="18" charset="0"/>
            </a:endParaRPr>
          </a:p>
          <a:p>
            <a:endParaRPr lang="uk-UA" b="1" dirty="0">
              <a:solidFill>
                <a:srgbClr val="663300"/>
              </a:solidFill>
              <a:latin typeface="Times New Roman" pitchFamily="18" charset="0"/>
              <a:sym typeface="Symbol" pitchFamily="18" charset="2"/>
            </a:endParaRPr>
          </a:p>
          <a:p>
            <a:endParaRPr lang="ru-RU" dirty="0">
              <a:solidFill>
                <a:srgbClr val="6633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928670"/>
            <a:ext cx="8080375" cy="1143000"/>
          </a:xfrm>
          <a:noFill/>
        </p:spPr>
        <p:txBody>
          <a:bodyPr/>
          <a:lstStyle/>
          <a:p>
            <a:pPr algn="ctr"/>
            <a:r>
              <a:rPr lang="uk-UA" sz="3200" b="1" i="1" dirty="0">
                <a:solidFill>
                  <a:srgbClr val="CC0000"/>
                </a:solidFill>
                <a:effectLst/>
              </a:rPr>
              <a:t>температура, при якій речовина плавиться.</a:t>
            </a:r>
            <a:r>
              <a:rPr lang="uk-UA" sz="3200" b="1" dirty="0">
                <a:solidFill>
                  <a:srgbClr val="996600"/>
                </a:solidFill>
                <a:effectLst/>
              </a:rPr>
              <a:t> </a:t>
            </a:r>
            <a:endParaRPr lang="ru-RU" sz="3200" b="1" dirty="0">
              <a:solidFill>
                <a:srgbClr val="996600"/>
              </a:solidFill>
              <a:effectLst/>
            </a:endParaRP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684213" y="2035175"/>
            <a:ext cx="8024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dirty="0">
                <a:solidFill>
                  <a:srgbClr val="CC3300"/>
                </a:solidFill>
              </a:rPr>
              <a:t> Кристалічні  речовини  мають різну температуру плавлення.</a:t>
            </a:r>
            <a:r>
              <a:rPr lang="uk-UA" dirty="0">
                <a:solidFill>
                  <a:srgbClr val="663300"/>
                </a:solidFill>
              </a:rPr>
              <a:t> 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9461" name="AutoShape 8"/>
          <p:cNvSpPr>
            <a:spLocks noChangeArrowheads="1"/>
          </p:cNvSpPr>
          <p:nvPr/>
        </p:nvSpPr>
        <p:spPr bwMode="auto">
          <a:xfrm>
            <a:off x="755650" y="2781300"/>
            <a:ext cx="2016125" cy="1439863"/>
          </a:xfrm>
          <a:prstGeom prst="downArrowCallout">
            <a:avLst>
              <a:gd name="adj1" fmla="val 30027"/>
              <a:gd name="adj2" fmla="val 35498"/>
              <a:gd name="adj3" fmla="val 12940"/>
              <a:gd name="adj4" fmla="val 79861"/>
            </a:avLst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accent1"/>
                </a:solidFill>
              </a:rPr>
              <a:t>Лід</a:t>
            </a:r>
          </a:p>
          <a:p>
            <a:pPr algn="ctr"/>
            <a:r>
              <a:rPr lang="uk-UA" sz="2400">
                <a:solidFill>
                  <a:schemeClr val="accent1"/>
                </a:solidFill>
              </a:rPr>
              <a:t> 0</a:t>
            </a:r>
            <a:r>
              <a:rPr lang="uk-UA" sz="2400">
                <a:solidFill>
                  <a:schemeClr val="accent1"/>
                </a:solidFill>
                <a:sym typeface="Symbol" pitchFamily="18" charset="2"/>
              </a:rPr>
              <a:t>С</a:t>
            </a:r>
            <a:endParaRPr lang="ru-RU" sz="2400">
              <a:solidFill>
                <a:schemeClr val="accent1"/>
              </a:solidFill>
              <a:sym typeface="Symbol" pitchFamily="18" charset="2"/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3428992" y="2714620"/>
            <a:ext cx="2087563" cy="1368425"/>
          </a:xfrm>
          <a:prstGeom prst="downArrowCallout">
            <a:avLst>
              <a:gd name="adj1" fmla="val 32714"/>
              <a:gd name="adj2" fmla="val 38675"/>
              <a:gd name="adj3" fmla="val 12940"/>
              <a:gd name="adj4" fmla="val 79861"/>
            </a:avLst>
          </a:prstGeom>
          <a:noFill/>
          <a:ln w="38100" cmpd="dbl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uk-UA" sz="2400">
              <a:solidFill>
                <a:srgbClr val="CC0099"/>
              </a:solidFill>
              <a:sym typeface="Symbol" pitchFamily="18" charset="2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400">
                <a:solidFill>
                  <a:srgbClr val="CC0099"/>
                </a:solidFill>
                <a:sym typeface="Symbol" pitchFamily="18" charset="2"/>
              </a:rPr>
              <a:t>Свинець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400">
                <a:solidFill>
                  <a:srgbClr val="CC0099"/>
                </a:solidFill>
                <a:sym typeface="Symbol" pitchFamily="18" charset="2"/>
              </a:rPr>
              <a:t> 327С</a:t>
            </a:r>
          </a:p>
          <a:p>
            <a:pPr algn="ctr"/>
            <a:endParaRPr lang="ru-RU" sz="2400">
              <a:solidFill>
                <a:srgbClr val="663300"/>
              </a:solidFill>
              <a:sym typeface="Symbol" pitchFamily="18" charset="2"/>
            </a:endParaRPr>
          </a:p>
        </p:txBody>
      </p:sp>
      <p:sp>
        <p:nvSpPr>
          <p:cNvPr id="19463" name="AutoShape 10"/>
          <p:cNvSpPr>
            <a:spLocks noChangeArrowheads="1"/>
          </p:cNvSpPr>
          <p:nvPr/>
        </p:nvSpPr>
        <p:spPr bwMode="auto">
          <a:xfrm>
            <a:off x="6286512" y="2786058"/>
            <a:ext cx="1944687" cy="1296988"/>
          </a:xfrm>
          <a:prstGeom prst="downArrowCallout">
            <a:avLst>
              <a:gd name="adj1" fmla="val 32154"/>
              <a:gd name="adj2" fmla="val 38012"/>
              <a:gd name="adj3" fmla="val 12940"/>
              <a:gd name="adj4" fmla="val 79861"/>
            </a:avLst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hlink"/>
                </a:solidFill>
                <a:sym typeface="Symbol" pitchFamily="18" charset="2"/>
              </a:rPr>
              <a:t>Вольфрам </a:t>
            </a:r>
          </a:p>
          <a:p>
            <a:pPr algn="ctr"/>
            <a:r>
              <a:rPr lang="uk-UA" sz="2400">
                <a:solidFill>
                  <a:schemeClr val="hlink"/>
                </a:solidFill>
                <a:sym typeface="Symbol" pitchFamily="18" charset="2"/>
              </a:rPr>
              <a:t>3387 С</a:t>
            </a:r>
            <a:endParaRPr lang="ru-RU" sz="2400">
              <a:solidFill>
                <a:schemeClr val="hlink"/>
              </a:solidFill>
              <a:sym typeface="Symbol" pitchFamily="18" charset="2"/>
            </a:endParaRPr>
          </a:p>
        </p:txBody>
      </p:sp>
      <p:pic>
        <p:nvPicPr>
          <p:cNvPr id="19464" name="Picture 11" descr="02_01_03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365625"/>
            <a:ext cx="2801937" cy="1868488"/>
          </a:xfrm>
          <a:prstGeom prst="rect">
            <a:avLst/>
          </a:prstGeom>
          <a:noFill/>
          <a:ln w="57150" cmpd="thinThick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356100"/>
            <a:ext cx="2447925" cy="1881188"/>
          </a:xfrm>
          <a:prstGeom prst="rect">
            <a:avLst/>
          </a:prstGeom>
          <a:noFill/>
          <a:ln w="57150" cmpd="thinThick">
            <a:solidFill>
              <a:srgbClr val="666699"/>
            </a:solidFill>
            <a:miter lim="800000"/>
            <a:headEnd/>
            <a:tailEnd/>
          </a:ln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292600"/>
            <a:ext cx="2376488" cy="1966913"/>
          </a:xfrm>
          <a:prstGeom prst="rect">
            <a:avLst/>
          </a:prstGeom>
          <a:noFill/>
          <a:ln w="57150" cmpd="thinThick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500034" y="260350"/>
            <a:ext cx="7888316" cy="81119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 е м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е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т у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  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л а в л е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я - </a:t>
            </a:r>
            <a:endParaRPr lang="uk-U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 animBg="1"/>
      <p:bldP spid="19462" grpId="0" animBg="1"/>
      <p:bldP spid="19463" grpId="0" animBg="1"/>
      <p:bldP spid="194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4248150" cy="1584325"/>
          </a:xfrm>
          <a:noFill/>
        </p:spPr>
        <p:txBody>
          <a:bodyPr/>
          <a:lstStyle/>
          <a:p>
            <a:pPr marL="88900" indent="-88900"/>
            <a:r>
              <a:rPr lang="uk-UA" sz="3600" b="1" i="1" dirty="0">
                <a:solidFill>
                  <a:schemeClr val="bg1"/>
                </a:solidFill>
                <a:effectLst/>
              </a:rPr>
              <a:t>Кристалізація -</a:t>
            </a:r>
            <a:br>
              <a:rPr lang="uk-UA" sz="3600" b="1" i="1" dirty="0">
                <a:solidFill>
                  <a:schemeClr val="bg1"/>
                </a:solidFill>
                <a:effectLst/>
              </a:rPr>
            </a:br>
            <a:r>
              <a:rPr lang="uk-UA" sz="3600" b="1" i="1" dirty="0">
                <a:solidFill>
                  <a:srgbClr val="6699FF"/>
                </a:solidFill>
                <a:effectLst/>
              </a:rPr>
              <a:t>перехід рідини</a:t>
            </a:r>
            <a:br>
              <a:rPr lang="uk-UA" sz="3600" b="1" i="1" dirty="0">
                <a:solidFill>
                  <a:srgbClr val="6699FF"/>
                </a:solidFill>
                <a:effectLst/>
              </a:rPr>
            </a:br>
            <a:r>
              <a:rPr lang="uk-UA" sz="3600" b="1" i="1" dirty="0">
                <a:solidFill>
                  <a:srgbClr val="6699FF"/>
                </a:solidFill>
                <a:effectLst/>
              </a:rPr>
              <a:t> у твердий стан</a:t>
            </a:r>
            <a:r>
              <a:rPr lang="uk-UA" sz="4000" dirty="0">
                <a:solidFill>
                  <a:srgbClr val="663300"/>
                </a:solidFill>
                <a:effectLst/>
              </a:rPr>
              <a:t> </a:t>
            </a:r>
            <a:endParaRPr lang="ru-RU" sz="4000" dirty="0">
              <a:solidFill>
                <a:srgbClr val="663300"/>
              </a:solidFill>
              <a:effectLst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250825" y="5661025"/>
            <a:ext cx="42497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  Кристалічні речовини тверднуть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 при тій самій температурі,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при якій плавляться.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4643438" y="5734050"/>
            <a:ext cx="41036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</a:rPr>
              <a:t>Під час процесу плавлення чи </a:t>
            </a:r>
          </a:p>
          <a:p>
            <a:pPr algn="ctr"/>
            <a:r>
              <a:rPr lang="uk-UA">
                <a:solidFill>
                  <a:schemeClr val="bg1"/>
                </a:solidFill>
              </a:rPr>
              <a:t>твердження температура</a:t>
            </a:r>
          </a:p>
          <a:p>
            <a:pPr algn="ctr"/>
            <a:r>
              <a:rPr lang="uk-UA">
                <a:solidFill>
                  <a:schemeClr val="bg1"/>
                </a:solidFill>
              </a:rPr>
              <a:t> тіла не  змінюється.</a:t>
            </a:r>
          </a:p>
        </p:txBody>
      </p:sp>
      <p:pic>
        <p:nvPicPr>
          <p:cNvPr id="2048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284538"/>
            <a:ext cx="2519363" cy="2085975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048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76600"/>
            <a:ext cx="2449512" cy="2120900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0489" name="Rectangle 14"/>
          <p:cNvSpPr>
            <a:spLocks noChangeArrowheads="1"/>
          </p:cNvSpPr>
          <p:nvPr/>
        </p:nvSpPr>
        <p:spPr bwMode="auto">
          <a:xfrm>
            <a:off x="250825" y="2349500"/>
            <a:ext cx="5834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/>
            <a:r>
              <a:rPr lang="uk-UA" sz="2000" dirty="0">
                <a:solidFill>
                  <a:schemeClr val="bg1"/>
                </a:solidFill>
              </a:rPr>
              <a:t>Температуру, при якій речовина твердне, називають температурою тверднення.</a:t>
            </a: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4356100" y="260350"/>
            <a:ext cx="2592388" cy="1681163"/>
            <a:chOff x="3787" y="1192"/>
            <a:chExt cx="1497" cy="999"/>
          </a:xfrm>
        </p:grpSpPr>
        <p:pic>
          <p:nvPicPr>
            <p:cNvPr id="8206" name="Picture 14" descr="жидкость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7" y="1192"/>
              <a:ext cx="1497" cy="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787" y="1207"/>
              <a:ext cx="1497" cy="953"/>
            </a:xfrm>
            <a:prstGeom prst="rect">
              <a:avLst/>
            </a:prstGeom>
            <a:noFill/>
            <a:ln w="57150" cmpd="thickThin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6286512" y="1285860"/>
            <a:ext cx="2605076" cy="1811328"/>
            <a:chOff x="249" y="2659"/>
            <a:chExt cx="2041" cy="1497"/>
          </a:xfrm>
        </p:grpSpPr>
        <p:pic>
          <p:nvPicPr>
            <p:cNvPr id="13" name="Picture 17" descr="твердое тело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5" y="2704"/>
              <a:ext cx="1950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49" y="2659"/>
              <a:ext cx="2041" cy="1497"/>
            </a:xfrm>
            <a:prstGeom prst="rect">
              <a:avLst/>
            </a:prstGeom>
            <a:noFill/>
            <a:ln w="57150" cmpd="thickThin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16113"/>
            <a:ext cx="4211637" cy="1512887"/>
          </a:xfrm>
        </p:spPr>
        <p:txBody>
          <a:bodyPr/>
          <a:lstStyle/>
          <a:p>
            <a:pPr marL="715963" indent="-715963">
              <a:buFont typeface="Wingdings" pitchFamily="2" charset="2"/>
              <a:buNone/>
            </a:pPr>
            <a:r>
              <a:rPr lang="uk-UA" sz="2800" b="1" i="1">
                <a:solidFill>
                  <a:schemeClr val="bg1"/>
                </a:solidFill>
                <a:latin typeface="Times New Roman" pitchFamily="18" charset="0"/>
              </a:rPr>
              <a:t>Випаровування – процес перетворення рідини у пару.</a:t>
            </a:r>
            <a:r>
              <a:rPr lang="uk-UA" b="1">
                <a:solidFill>
                  <a:srgbClr val="996600"/>
                </a:solidFill>
                <a:latin typeface="Times New Roman" pitchFamily="18" charset="0"/>
              </a:rPr>
              <a:t> </a:t>
            </a:r>
            <a:endParaRPr lang="ru-RU" b="1">
              <a:solidFill>
                <a:srgbClr val="996600"/>
              </a:solidFill>
              <a:latin typeface="Times New Roman" pitchFamily="18" charset="0"/>
            </a:endParaRPr>
          </a:p>
        </p:txBody>
      </p: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971550" y="3573463"/>
            <a:ext cx="2665413" cy="2160587"/>
            <a:chOff x="1066" y="2432"/>
            <a:chExt cx="1679" cy="1270"/>
          </a:xfrm>
        </p:grpSpPr>
        <p:pic>
          <p:nvPicPr>
            <p:cNvPr id="21517" name="Picture 8" descr="жидкость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" y="2432"/>
              <a:ext cx="1679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Rectangle 6"/>
            <p:cNvSpPr>
              <a:spLocks noChangeArrowheads="1"/>
            </p:cNvSpPr>
            <p:nvPr/>
          </p:nvSpPr>
          <p:spPr bwMode="auto">
            <a:xfrm>
              <a:off x="1066" y="2432"/>
              <a:ext cx="1678" cy="1270"/>
            </a:xfrm>
            <a:prstGeom prst="rect">
              <a:avLst/>
            </a:prstGeom>
            <a:noFill/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5364163" y="3644900"/>
            <a:ext cx="2592387" cy="2087563"/>
            <a:chOff x="1156" y="2523"/>
            <a:chExt cx="1633" cy="1315"/>
          </a:xfrm>
        </p:grpSpPr>
        <p:pic>
          <p:nvPicPr>
            <p:cNvPr id="21515" name="Picture 12" descr="газ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6" y="2523"/>
              <a:ext cx="1588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6" name="Rectangle 8"/>
            <p:cNvSpPr>
              <a:spLocks noChangeArrowheads="1"/>
            </p:cNvSpPr>
            <p:nvPr/>
          </p:nvSpPr>
          <p:spPr bwMode="auto">
            <a:xfrm>
              <a:off x="1156" y="2523"/>
              <a:ext cx="1633" cy="1315"/>
            </a:xfrm>
            <a:prstGeom prst="rect">
              <a:avLst/>
            </a:prstGeom>
            <a:noFill/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09" name="AutoShape 11"/>
          <p:cNvSpPr>
            <a:spLocks noChangeArrowheads="1"/>
          </p:cNvSpPr>
          <p:nvPr/>
        </p:nvSpPr>
        <p:spPr bwMode="auto">
          <a:xfrm rot="5400000">
            <a:off x="4298951" y="3341687"/>
            <a:ext cx="474662" cy="1801813"/>
          </a:xfrm>
          <a:prstGeom prst="upArrow">
            <a:avLst>
              <a:gd name="adj1" fmla="val 50509"/>
              <a:gd name="adj2" fmla="val 873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12"/>
          <p:cNvSpPr>
            <a:spLocks noChangeArrowheads="1"/>
          </p:cNvSpPr>
          <p:nvPr/>
        </p:nvSpPr>
        <p:spPr bwMode="auto">
          <a:xfrm rot="-5400000">
            <a:off x="4211637" y="4581526"/>
            <a:ext cx="504825" cy="1657350"/>
          </a:xfrm>
          <a:prstGeom prst="upArrow">
            <a:avLst>
              <a:gd name="adj1" fmla="val 50000"/>
              <a:gd name="adj2" fmla="val 82075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13"/>
          <p:cNvSpPr>
            <a:spLocks noChangeArrowheads="1"/>
          </p:cNvSpPr>
          <p:nvPr/>
        </p:nvSpPr>
        <p:spPr bwMode="auto">
          <a:xfrm>
            <a:off x="5003800" y="2060575"/>
            <a:ext cx="3086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i="1">
                <a:solidFill>
                  <a:srgbClr val="996600"/>
                </a:solidFill>
                <a:latin typeface="Times New Roman" pitchFamily="18" charset="0"/>
              </a:rPr>
              <a:t>Конденсація – процес</a:t>
            </a:r>
          </a:p>
          <a:p>
            <a:r>
              <a:rPr lang="uk-UA" sz="2400" i="1">
                <a:solidFill>
                  <a:srgbClr val="996600"/>
                </a:solidFill>
                <a:latin typeface="Times New Roman" pitchFamily="18" charset="0"/>
              </a:rPr>
              <a:t> перетворення </a:t>
            </a:r>
          </a:p>
          <a:p>
            <a:r>
              <a:rPr lang="uk-UA" sz="2400" i="1">
                <a:solidFill>
                  <a:srgbClr val="996600"/>
                </a:solidFill>
                <a:latin typeface="Times New Roman" pitchFamily="18" charset="0"/>
              </a:rPr>
              <a:t>пари в рідину</a:t>
            </a:r>
            <a:endParaRPr lang="ru-RU" sz="2400" i="1">
              <a:solidFill>
                <a:srgbClr val="996600"/>
              </a:solidFill>
              <a:latin typeface="Times New Roman" pitchFamily="18" charset="0"/>
            </a:endParaRPr>
          </a:p>
        </p:txBody>
      </p:sp>
      <p:pic>
        <p:nvPicPr>
          <p:cNvPr id="21512" name="Picture 14" descr="water-storage-myths-boiling-wat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88913"/>
            <a:ext cx="2157412" cy="1800225"/>
          </a:xfrm>
          <a:prstGeom prst="rect">
            <a:avLst/>
          </a:prstGeom>
          <a:noFill/>
          <a:ln w="38100" cmpd="dbl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21513" name="WordArt 15"/>
          <p:cNvSpPr>
            <a:spLocks noChangeArrowheads="1" noChangeShapeType="1" noTextEdit="1"/>
          </p:cNvSpPr>
          <p:nvPr/>
        </p:nvSpPr>
        <p:spPr bwMode="auto">
          <a:xfrm>
            <a:off x="571472" y="571480"/>
            <a:ext cx="5400675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-1075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 и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а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о в у в а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я</a:t>
            </a:r>
            <a:endParaRPr lang="uk-U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1514" name="Rectangle 17"/>
          <p:cNvSpPr>
            <a:spLocks noChangeArrowheads="1"/>
          </p:cNvSpPr>
          <p:nvPr/>
        </p:nvSpPr>
        <p:spPr bwMode="auto">
          <a:xfrm>
            <a:off x="611188" y="6215063"/>
            <a:ext cx="784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Процес випаровування твердих тіл називають сублімацією</a:t>
            </a:r>
            <a:r>
              <a:rPr lang="uk-UA" dirty="0">
                <a:solidFill>
                  <a:srgbClr val="996600"/>
                </a:solidFill>
              </a:rPr>
              <a:t>.</a:t>
            </a:r>
            <a:endParaRPr lang="ru-RU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9" grpId="0" animBg="1"/>
      <p:bldP spid="21510" grpId="0" animBg="1"/>
      <p:bldP spid="21511" grpId="0"/>
      <p:bldP spid="21513" grpId="0"/>
      <p:bldP spid="21513" grpId="1"/>
      <p:bldP spid="215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mage_preview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88913"/>
            <a:ext cx="8459788" cy="6310312"/>
          </a:xfrm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76271"/>
            <a:ext cx="2786050" cy="228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0" y="981075"/>
            <a:ext cx="84296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6450" indent="-80645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uk-UA" sz="3600" i="1" dirty="0">
                <a:solidFill>
                  <a:srgbClr val="660066"/>
                </a:solidFill>
                <a:latin typeface="Cambria" pitchFamily="18" charset="0"/>
              </a:rPr>
              <a:t>Тема</a:t>
            </a:r>
            <a:r>
              <a:rPr lang="uk-UA" sz="3200" i="1" dirty="0">
                <a:solidFill>
                  <a:srgbClr val="660066"/>
                </a:solidFill>
                <a:latin typeface="Georgia" pitchFamily="18" charset="0"/>
              </a:rPr>
              <a:t>:</a:t>
            </a:r>
            <a:r>
              <a:rPr lang="uk-UA" sz="2400" i="1" dirty="0">
                <a:solidFill>
                  <a:srgbClr val="990033"/>
                </a:solidFill>
                <a:latin typeface="Georgia" pitchFamily="18" charset="0"/>
              </a:rPr>
              <a:t> </a:t>
            </a:r>
            <a:r>
              <a:rPr lang="uk-UA" sz="4000" i="1" dirty="0">
                <a:solidFill>
                  <a:srgbClr val="990033"/>
                </a:solidFill>
                <a:latin typeface="Georgia" pitchFamily="18" charset="0"/>
              </a:rPr>
              <a:t>Агрегатні стани речовини. Фізичні властивості тіл у різних агрегатних станах . Кристалічні та аморфні тіла.</a:t>
            </a:r>
            <a:r>
              <a:rPr lang="uk-UA" sz="3600" i="1" dirty="0">
                <a:latin typeface="Georgia" pitchFamily="18" charset="0"/>
              </a:rPr>
              <a:t> </a:t>
            </a:r>
            <a:endParaRPr lang="ru-RU" sz="2400" i="1" dirty="0">
              <a:latin typeface="Georgia" pitchFamily="18" charset="0"/>
            </a:endParaRPr>
          </a:p>
        </p:txBody>
      </p:sp>
      <p:pic>
        <p:nvPicPr>
          <p:cNvPr id="6" name="Рисунок 10" descr="46047836_gus2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786322"/>
            <a:ext cx="207167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image0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66846">
            <a:off x="4674772" y="-419761"/>
            <a:ext cx="1616075" cy="2016125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4464050" cy="503238"/>
          </a:xfrm>
          <a:noFill/>
        </p:spPr>
        <p:txBody>
          <a:bodyPr/>
          <a:lstStyle/>
          <a:p>
            <a:r>
              <a:rPr lang="uk-UA" b="1" dirty="0">
                <a:solidFill>
                  <a:srgbClr val="CC3300"/>
                </a:solidFill>
                <a:effectLst/>
              </a:rPr>
              <a:t>Узагальнення </a:t>
            </a:r>
            <a:r>
              <a:rPr lang="uk-UA" sz="4000" dirty="0">
                <a:solidFill>
                  <a:srgbClr val="CC3300"/>
                </a:solidFill>
                <a:effectLst/>
              </a:rPr>
              <a:t> </a:t>
            </a:r>
            <a:endParaRPr lang="ru-RU" sz="4000" dirty="0">
              <a:solidFill>
                <a:srgbClr val="CC3300"/>
              </a:solidFill>
              <a:effectLst/>
            </a:endParaRPr>
          </a:p>
        </p:txBody>
      </p:sp>
      <p:pic>
        <p:nvPicPr>
          <p:cNvPr id="1026" name="Рисунок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78904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14" descr="geol-musey-2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412875"/>
            <a:ext cx="2663825" cy="2360613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4284663" y="188913"/>
            <a:ext cx="504031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>
                <a:solidFill>
                  <a:srgbClr val="CC3300"/>
                </a:solidFill>
              </a:rPr>
              <a:t>Ще в давнину вважали, що світ складається з чотирьох елементів </a:t>
            </a:r>
          </a:p>
          <a:p>
            <a:r>
              <a:rPr lang="uk-UA" i="1">
                <a:solidFill>
                  <a:srgbClr val="CC3300"/>
                </a:solidFill>
              </a:rPr>
              <a:t>або стихій: </a:t>
            </a:r>
          </a:p>
          <a:p>
            <a:pPr algn="ctr"/>
            <a:r>
              <a:rPr lang="uk-UA" sz="2000" i="1">
                <a:solidFill>
                  <a:srgbClr val="CC3300"/>
                </a:solidFill>
              </a:rPr>
              <a:t>землі, води, повітря і вогню.</a:t>
            </a:r>
            <a:endParaRPr lang="ru-RU" sz="2000" i="1">
              <a:solidFill>
                <a:srgbClr val="CC3300"/>
              </a:solidFill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250825" y="443706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b="0">
              <a:solidFill>
                <a:srgbClr val="663300"/>
              </a:solidFill>
            </a:endParaRP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4716463" y="393382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CC0000"/>
                </a:solidFill>
              </a:rPr>
              <a:t>Вогню – </a:t>
            </a:r>
            <a:r>
              <a:rPr lang="uk-UA" sz="2400" i="1" dirty="0">
                <a:solidFill>
                  <a:srgbClr val="CC0000"/>
                </a:solidFill>
              </a:rPr>
              <a:t>плазма.</a:t>
            </a:r>
          </a:p>
        </p:txBody>
      </p:sp>
      <p:sp>
        <p:nvSpPr>
          <p:cNvPr id="16389" name="WordArt 9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924300" cy="10080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 л а </a:t>
            </a:r>
            <a:r>
              <a:rPr lang="ru-RU" sz="3600" kern="10" spc="-36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</a:t>
            </a:r>
            <a:r>
              <a:rPr lang="ru-RU" sz="3600" kern="10" spc="-36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CC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м а </a:t>
            </a:r>
            <a:endParaRPr lang="uk-UA" sz="3600" kern="10" spc="-360" dirty="0">
              <a:ln w="12700">
                <a:solidFill>
                  <a:schemeClr val="hlin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CC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639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2305050" cy="2232025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95" name="Picture 16" descr="boiling-lak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581525"/>
            <a:ext cx="3168650" cy="2051050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6396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508500"/>
            <a:ext cx="3457575" cy="21018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250825" y="3716338"/>
            <a:ext cx="2970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0099FF"/>
                </a:solidFill>
              </a:rPr>
              <a:t>Повітрю – </a:t>
            </a:r>
          </a:p>
          <a:p>
            <a:r>
              <a:rPr lang="uk-UA" sz="2400" dirty="0">
                <a:solidFill>
                  <a:srgbClr val="0099FF"/>
                </a:solidFill>
              </a:rPr>
              <a:t>газоподібний стан</a:t>
            </a:r>
            <a:endParaRPr lang="ru-RU" sz="2400" dirty="0">
              <a:solidFill>
                <a:srgbClr val="0099FF"/>
              </a:solidFill>
            </a:endParaRPr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3000364" y="2857496"/>
            <a:ext cx="12858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33CC"/>
                </a:solidFill>
              </a:rPr>
              <a:t>Воді – </a:t>
            </a:r>
          </a:p>
          <a:p>
            <a:r>
              <a:rPr lang="uk-UA" sz="2400" dirty="0">
                <a:solidFill>
                  <a:srgbClr val="0033CC"/>
                </a:solidFill>
              </a:rPr>
              <a:t>рідина</a:t>
            </a: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2339975" y="2997200"/>
            <a:ext cx="719138" cy="485775"/>
          </a:xfrm>
          <a:prstGeom prst="leftArrow">
            <a:avLst>
              <a:gd name="adj1" fmla="val 44444"/>
              <a:gd name="adj2" fmla="val 338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2" name="Группа 14"/>
          <p:cNvGrpSpPr/>
          <p:nvPr/>
        </p:nvGrpSpPr>
        <p:grpSpPr>
          <a:xfrm>
            <a:off x="2843213" y="1557338"/>
            <a:ext cx="2881312" cy="822325"/>
            <a:chOff x="2843213" y="1557338"/>
            <a:chExt cx="2881312" cy="822325"/>
          </a:xfrm>
        </p:grpSpPr>
        <p:sp>
          <p:nvSpPr>
            <p:cNvPr id="16390" name="Rectangle 11"/>
            <p:cNvSpPr>
              <a:spLocks noChangeArrowheads="1"/>
            </p:cNvSpPr>
            <p:nvPr/>
          </p:nvSpPr>
          <p:spPr bwMode="auto">
            <a:xfrm>
              <a:off x="2843213" y="1557338"/>
              <a:ext cx="2854325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 dirty="0">
                  <a:solidFill>
                    <a:srgbClr val="663300"/>
                  </a:solidFill>
                </a:rPr>
                <a:t>Землі відповідає </a:t>
              </a:r>
            </a:p>
            <a:p>
              <a:r>
                <a:rPr lang="uk-UA" sz="2400" dirty="0">
                  <a:solidFill>
                    <a:srgbClr val="663300"/>
                  </a:solidFill>
                </a:rPr>
                <a:t>тверде тіло</a:t>
              </a:r>
              <a:endParaRPr lang="ru-RU" sz="2400" dirty="0">
                <a:solidFill>
                  <a:srgbClr val="663300"/>
                </a:solidFill>
              </a:endParaRPr>
            </a:p>
          </p:txBody>
        </p:sp>
        <p:sp>
          <p:nvSpPr>
            <p:cNvPr id="16406" name="AutoShape 22"/>
            <p:cNvSpPr>
              <a:spLocks noChangeArrowheads="1"/>
            </p:cNvSpPr>
            <p:nvPr/>
          </p:nvSpPr>
          <p:spPr bwMode="auto">
            <a:xfrm>
              <a:off x="4859338" y="1989138"/>
              <a:ext cx="865187" cy="360362"/>
            </a:xfrm>
            <a:prstGeom prst="rightArrow">
              <a:avLst>
                <a:gd name="adj1" fmla="val 50000"/>
                <a:gd name="adj2" fmla="val 60022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  <p:bldP spid="16389" grpId="0"/>
      <p:bldP spid="16392" grpId="0"/>
      <p:bldP spid="16391" grpId="0"/>
      <p:bldP spid="164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5941960083_af06798821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644900"/>
            <a:ext cx="32416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3574_12501633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316865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1321689381_x_3162b0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716338"/>
            <a:ext cx="324008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1321689372_x_d120efb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797425"/>
            <a:ext cx="194468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33375"/>
            <a:ext cx="3424238" cy="2222500"/>
          </a:xfrm>
          <a:prstGeom prst="rect">
            <a:avLst/>
          </a:prstGeom>
          <a:noFill/>
        </p:spPr>
      </p:pic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2484438" y="1557338"/>
            <a:ext cx="3959225" cy="316865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>
                <a:solidFill>
                  <a:srgbClr val="CC0000"/>
                </a:solidFill>
              </a:rPr>
              <a:t>Будь-яка речовина, </a:t>
            </a:r>
          </a:p>
          <a:p>
            <a:pPr algn="ctr"/>
            <a:r>
              <a:rPr lang="uk-UA" sz="2400">
                <a:solidFill>
                  <a:srgbClr val="CC0000"/>
                </a:solidFill>
              </a:rPr>
              <a:t>нагріта до досить </a:t>
            </a:r>
          </a:p>
          <a:p>
            <a:pPr algn="ctr"/>
            <a:r>
              <a:rPr lang="uk-UA" sz="2400">
                <a:solidFill>
                  <a:srgbClr val="CC0000"/>
                </a:solidFill>
              </a:rPr>
              <a:t>високої температури, </a:t>
            </a:r>
          </a:p>
          <a:p>
            <a:pPr algn="ctr"/>
            <a:r>
              <a:rPr lang="uk-UA" sz="2400">
                <a:solidFill>
                  <a:srgbClr val="CC0000"/>
                </a:solidFill>
              </a:rPr>
              <a:t>переходить у </a:t>
            </a:r>
          </a:p>
          <a:p>
            <a:pPr algn="ctr"/>
            <a:r>
              <a:rPr lang="uk-UA" sz="2400">
                <a:solidFill>
                  <a:srgbClr val="CC0000"/>
                </a:solidFill>
              </a:rPr>
              <a:t>стан плазми.</a:t>
            </a:r>
            <a:endParaRPr lang="ru-RU" sz="2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7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74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000372"/>
            <a:ext cx="1728787" cy="126841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16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800" i="1" dirty="0">
                <a:solidFill>
                  <a:srgbClr val="009900"/>
                </a:solidFill>
                <a:latin typeface="Times New Roman" pitchFamily="18" charset="0"/>
              </a:rPr>
              <a:t>     </a:t>
            </a:r>
            <a:r>
              <a:rPr lang="uk-UA" sz="2800" i="1" dirty="0">
                <a:solidFill>
                  <a:srgbClr val="CC0000"/>
                </a:solidFill>
                <a:latin typeface="Times New Roman" pitchFamily="18" charset="0"/>
              </a:rPr>
              <a:t>Розум людський відкрив багато дивовижного в природі й відкриває ще більше, збільшуючи тим самим владу над нею.</a:t>
            </a:r>
            <a:endParaRPr lang="ru-RU" sz="2800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000496" y="4357694"/>
            <a:ext cx="3851275" cy="5762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400" b="1" dirty="0">
                <a:solidFill>
                  <a:srgbClr val="CC3300"/>
                </a:solidFill>
              </a:rPr>
              <a:t>Стійкість проти корозії</a:t>
            </a:r>
            <a:endParaRPr lang="ru-RU" sz="2400" b="1" dirty="0">
              <a:solidFill>
                <a:srgbClr val="CC3300"/>
              </a:solidFill>
            </a:endParaRP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97425"/>
            <a:ext cx="1295400" cy="143986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868863"/>
            <a:ext cx="1589088" cy="18446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000636"/>
            <a:ext cx="1928826" cy="1643074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4868863"/>
            <a:ext cx="1943100" cy="1414462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5178425"/>
            <a:ext cx="995362" cy="1465285"/>
          </a:xfrm>
          <a:prstGeom prst="rect">
            <a:avLst/>
          </a:prstGeom>
          <a:noFill/>
          <a:ln w="1587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773238"/>
            <a:ext cx="2089150" cy="1316037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1785926"/>
            <a:ext cx="1944688" cy="170973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786050" y="2000240"/>
            <a:ext cx="31670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dirty="0">
                <a:solidFill>
                  <a:srgbClr val="009900"/>
                </a:solidFill>
              </a:rPr>
              <a:t>На основі пізнання будови речовини люди навчилися створювати  нові матеріали із заданими властивостями:</a:t>
            </a:r>
            <a:endParaRPr lang="ru-RU" sz="2000" dirty="0">
              <a:solidFill>
                <a:srgbClr val="009900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571604" y="1428736"/>
            <a:ext cx="14382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400" dirty="0">
                <a:solidFill>
                  <a:schemeClr val="folHlink"/>
                </a:solidFill>
              </a:rPr>
              <a:t>Легкість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5857884" y="1428736"/>
            <a:ext cx="14843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400" dirty="0">
                <a:solidFill>
                  <a:srgbClr val="993300"/>
                </a:solidFill>
              </a:rPr>
              <a:t>Міцність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143108" y="4357694"/>
            <a:ext cx="19446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400" dirty="0">
                <a:solidFill>
                  <a:schemeClr val="bg1"/>
                </a:solidFill>
              </a:rPr>
              <a:t>Пружність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013" y="2924175"/>
            <a:ext cx="1655762" cy="13208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97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  <p:bldP spid="29709" grpId="0"/>
      <p:bldP spid="29710" grpId="0"/>
      <p:bldP spid="29711" grpId="0"/>
      <p:bldP spid="297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0"/>
            <a:ext cx="6480175" cy="738188"/>
          </a:xfrm>
          <a:noFill/>
        </p:spPr>
        <p:txBody>
          <a:bodyPr/>
          <a:lstStyle/>
          <a:p>
            <a:r>
              <a:rPr lang="uk-UA" sz="4800" b="1" dirty="0">
                <a:solidFill>
                  <a:schemeClr val="hlink"/>
                </a:solidFill>
                <a:effectLst/>
              </a:rPr>
              <a:t>Стани речовини</a:t>
            </a:r>
            <a:endParaRPr lang="ru-RU" sz="4800" b="1" dirty="0">
              <a:solidFill>
                <a:schemeClr val="hlink"/>
              </a:solidFill>
              <a:effectLst/>
            </a:endParaRPr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 rot="5400000">
            <a:off x="3646488" y="-1406525"/>
            <a:ext cx="1562100" cy="5759450"/>
          </a:xfrm>
          <a:prstGeom prst="rightArrowCallout">
            <a:avLst>
              <a:gd name="adj1" fmla="val 89683"/>
              <a:gd name="adj2" fmla="val 152362"/>
              <a:gd name="adj3" fmla="val 22060"/>
              <a:gd name="adj4" fmla="val 66667"/>
            </a:avLst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uk-UA" sz="3200">
                <a:solidFill>
                  <a:srgbClr val="008000"/>
                </a:solidFill>
              </a:rPr>
              <a:t>Речовина може бути у </a:t>
            </a:r>
          </a:p>
          <a:p>
            <a:pPr algn="ctr"/>
            <a:r>
              <a:rPr lang="uk-UA" sz="3200">
                <a:solidFill>
                  <a:srgbClr val="008000"/>
                </a:solidFill>
              </a:rPr>
              <a:t>трьох агрегатних станах</a:t>
            </a:r>
            <a:endParaRPr lang="ru-RU" sz="3200">
              <a:solidFill>
                <a:srgbClr val="008000"/>
              </a:solidFill>
            </a:endParaRPr>
          </a:p>
        </p:txBody>
      </p:sp>
      <p:sp>
        <p:nvSpPr>
          <p:cNvPr id="9220" name="AutoShape 10"/>
          <p:cNvSpPr>
            <a:spLocks noChangeArrowheads="1"/>
          </p:cNvSpPr>
          <p:nvPr/>
        </p:nvSpPr>
        <p:spPr bwMode="auto">
          <a:xfrm>
            <a:off x="468313" y="2060575"/>
            <a:ext cx="2087562" cy="914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dirty="0">
                <a:solidFill>
                  <a:srgbClr val="990033"/>
                </a:solidFill>
              </a:rPr>
              <a:t>Твердому</a:t>
            </a:r>
            <a:r>
              <a:rPr lang="uk-UA" sz="3200" dirty="0"/>
              <a:t> </a:t>
            </a:r>
            <a:endParaRPr lang="ru-RU" sz="3200" dirty="0"/>
          </a:p>
        </p:txBody>
      </p:sp>
      <p:sp>
        <p:nvSpPr>
          <p:cNvPr id="9221" name="AutoShape 11"/>
          <p:cNvSpPr>
            <a:spLocks noChangeArrowheads="1"/>
          </p:cNvSpPr>
          <p:nvPr/>
        </p:nvSpPr>
        <p:spPr bwMode="auto">
          <a:xfrm>
            <a:off x="3348038" y="2349500"/>
            <a:ext cx="2160587" cy="914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>
                <a:solidFill>
                  <a:srgbClr val="990033"/>
                </a:solidFill>
              </a:rPr>
              <a:t>Рідкому </a:t>
            </a:r>
            <a:endParaRPr lang="ru-RU" sz="3200">
              <a:solidFill>
                <a:srgbClr val="990033"/>
              </a:solidFill>
            </a:endParaRPr>
          </a:p>
        </p:txBody>
      </p:sp>
      <p:sp>
        <p:nvSpPr>
          <p:cNvPr id="9222" name="AutoShape 12"/>
          <p:cNvSpPr>
            <a:spLocks noChangeArrowheads="1"/>
          </p:cNvSpPr>
          <p:nvPr/>
        </p:nvSpPr>
        <p:spPr bwMode="auto">
          <a:xfrm>
            <a:off x="5867400" y="2060575"/>
            <a:ext cx="3097213" cy="914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>
                <a:solidFill>
                  <a:srgbClr val="990033"/>
                </a:solidFill>
              </a:rPr>
              <a:t>Газоподібному</a:t>
            </a:r>
            <a:endParaRPr lang="ru-RU" sz="3200">
              <a:solidFill>
                <a:srgbClr val="990033"/>
              </a:solidFill>
            </a:endParaRPr>
          </a:p>
        </p:txBody>
      </p:sp>
      <p:pic>
        <p:nvPicPr>
          <p:cNvPr id="922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573463"/>
            <a:ext cx="2205038" cy="28924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357563"/>
            <a:ext cx="2303463" cy="3095625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922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213100"/>
            <a:ext cx="2162175" cy="33813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nimBg="1"/>
      <p:bldP spid="9220" grpId="0" animBg="1"/>
      <p:bldP spid="9221" grpId="0" animBg="1"/>
      <p:bldP spid="92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5256212" cy="1728787"/>
          </a:xfrm>
        </p:spPr>
        <p:txBody>
          <a:bodyPr/>
          <a:lstStyle/>
          <a:p>
            <a:pPr marL="0" indent="274638" algn="just">
              <a:lnSpc>
                <a:spcPct val="80000"/>
              </a:lnSpc>
            </a:pPr>
            <a:r>
              <a:rPr lang="uk-UA" sz="2200" b="1" dirty="0">
                <a:solidFill>
                  <a:srgbClr val="5F5F5F"/>
                </a:solidFill>
                <a:latin typeface="Times New Roman" pitchFamily="18" charset="0"/>
              </a:rPr>
              <a:t>У речовини в газоподібному стані міжмолекулярні проміжки в багато разів більші за розміри молекул, тому сили притягання між молекулами майже відсутні</a:t>
            </a:r>
            <a:endParaRPr lang="ru-RU" sz="2200" b="1" dirty="0">
              <a:solidFill>
                <a:srgbClr val="5F5F5F"/>
              </a:solidFill>
              <a:latin typeface="Times New Roman" pitchFamily="18" charset="0"/>
            </a:endParaRP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60350"/>
            <a:ext cx="2160588" cy="2670175"/>
          </a:xfrm>
          <a:prstGeom prst="rect">
            <a:avLst/>
          </a:prstGeom>
          <a:noFill/>
          <a:ln w="57150" cmpd="thickThin">
            <a:solidFill>
              <a:srgbClr val="666699"/>
            </a:solidFill>
            <a:miter lim="800000"/>
            <a:headEnd/>
            <a:tailEnd/>
          </a:ln>
        </p:spPr>
      </p:pic>
      <p:sp>
        <p:nvSpPr>
          <p:cNvPr id="10244" name="WordArt 7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4316416" cy="109536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4880"/>
                <a:gd name="adj2" fmla="val -3491"/>
              </a:avLst>
            </a:prstTxWarp>
          </a:bodyPr>
          <a:lstStyle/>
          <a:p>
            <a:pPr algn="ctr"/>
            <a:r>
              <a:rPr lang="uk-UA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808080"/>
                    </a:gs>
                    <a:gs pos="100000">
                      <a:srgbClr val="FFFFFF"/>
                    </a:gs>
                  </a:gsLst>
                  <a:lin ang="189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Г а з и </a:t>
            </a:r>
          </a:p>
        </p:txBody>
      </p:sp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500438"/>
            <a:ext cx="2160587" cy="2592387"/>
          </a:xfrm>
          <a:prstGeom prst="rect">
            <a:avLst/>
          </a:prstGeom>
          <a:noFill/>
          <a:ln w="57150" cmpd="thickThin">
            <a:solidFill>
              <a:srgbClr val="666699"/>
            </a:solidFill>
            <a:miter lim="800000"/>
            <a:headEnd/>
            <a:tailEnd/>
          </a:ln>
        </p:spPr>
      </p:pic>
      <p:grpSp>
        <p:nvGrpSpPr>
          <p:cNvPr id="10246" name="Group 11"/>
          <p:cNvGrpSpPr>
            <a:grpSpLocks/>
          </p:cNvGrpSpPr>
          <p:nvPr/>
        </p:nvGrpSpPr>
        <p:grpSpPr bwMode="auto">
          <a:xfrm>
            <a:off x="323850" y="3357563"/>
            <a:ext cx="3240088" cy="2519362"/>
            <a:chOff x="3107" y="210"/>
            <a:chExt cx="1905" cy="1769"/>
          </a:xfrm>
        </p:grpSpPr>
        <p:pic>
          <p:nvPicPr>
            <p:cNvPr id="10248" name="Picture 12" descr="газ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7" y="255"/>
              <a:ext cx="1860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Rectangle 10"/>
            <p:cNvSpPr>
              <a:spLocks noChangeArrowheads="1"/>
            </p:cNvSpPr>
            <p:nvPr/>
          </p:nvSpPr>
          <p:spPr bwMode="auto">
            <a:xfrm>
              <a:off x="3107" y="210"/>
              <a:ext cx="1905" cy="1769"/>
            </a:xfrm>
            <a:prstGeom prst="rect">
              <a:avLst/>
            </a:prstGeom>
            <a:noFill/>
            <a:ln w="76200" cmpd="tri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7" name="AutoShape 12"/>
          <p:cNvSpPr>
            <a:spLocks noChangeArrowheads="1"/>
          </p:cNvSpPr>
          <p:nvPr/>
        </p:nvSpPr>
        <p:spPr bwMode="auto">
          <a:xfrm>
            <a:off x="3995738" y="3284538"/>
            <a:ext cx="2736850" cy="3097212"/>
          </a:xfrm>
          <a:prstGeom prst="rightArrowCallout">
            <a:avLst>
              <a:gd name="adj1" fmla="val 43559"/>
              <a:gd name="adj2" fmla="val 38775"/>
              <a:gd name="adj3" fmla="val 12120"/>
              <a:gd name="adj4" fmla="val 83856"/>
            </a:avLst>
          </a:prstGeom>
          <a:gradFill rotWithShape="1">
            <a:gsLst>
              <a:gs pos="0">
                <a:srgbClr val="99FFCC"/>
              </a:gs>
              <a:gs pos="100000">
                <a:srgbClr val="C0C0C0"/>
              </a:gs>
            </a:gsLst>
            <a:path path="rect">
              <a:fillToRect l="100000" t="100000"/>
            </a:path>
          </a:gradFill>
          <a:ln w="38100" cmpd="dbl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Якщо помістити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газ у закриту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 посудину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 він займе весь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її об'єм.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Гази є леткими,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вони легко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змінюють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форму і об'єм.</a:t>
            </a:r>
            <a:r>
              <a:rPr lang="uk-UA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44" grpId="0"/>
      <p:bldP spid="102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5473700" cy="2016125"/>
          </a:xfrm>
        </p:spPr>
        <p:txBody>
          <a:bodyPr/>
          <a:lstStyle/>
          <a:p>
            <a:pPr marL="0" indent="182563" algn="just">
              <a:lnSpc>
                <a:spcPct val="70000"/>
              </a:lnSpc>
            </a:pPr>
            <a:r>
              <a:rPr lang="uk-UA" sz="1800" b="1" i="1" dirty="0">
                <a:solidFill>
                  <a:schemeClr val="folHlink"/>
                </a:solidFill>
                <a:latin typeface="Shruti" pitchFamily="2"/>
              </a:rPr>
              <a:t>    </a:t>
            </a:r>
            <a:r>
              <a:rPr lang="uk-UA" sz="2400" b="1" i="1" dirty="0">
                <a:solidFill>
                  <a:schemeClr val="folHlink"/>
                </a:solidFill>
                <a:latin typeface="Shruti" pitchFamily="2"/>
              </a:rPr>
              <a:t>Молекули розташовані хаотично, проміжки між ними дуже малі, проте сумірні з розмірами самих молекул. На таких відстанях діють як сили притягання, так і сили відштовхування.</a:t>
            </a:r>
            <a:r>
              <a:rPr lang="uk-UA" sz="1800" b="1" i="1" dirty="0">
                <a:solidFill>
                  <a:schemeClr val="folHlink"/>
                </a:solidFill>
                <a:latin typeface="Shruti" pitchFamily="2"/>
              </a:rPr>
              <a:t>  </a:t>
            </a:r>
            <a:endParaRPr lang="ru-RU" sz="1800" b="1" i="1" dirty="0">
              <a:solidFill>
                <a:schemeClr val="folHlink"/>
              </a:solidFill>
              <a:latin typeface="Shruti" pitchFamily="2"/>
            </a:endParaRP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3887788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3222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і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endParaRPr lang="uk-U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46588"/>
            <a:ext cx="2736850" cy="2079625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1272" name="Picture 13" descr="142ххххххххххххххххххххх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437063"/>
            <a:ext cx="2592388" cy="2063750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grpSp>
        <p:nvGrpSpPr>
          <p:cNvPr id="11273" name="Group 17"/>
          <p:cNvGrpSpPr>
            <a:grpSpLocks/>
          </p:cNvGrpSpPr>
          <p:nvPr/>
        </p:nvGrpSpPr>
        <p:grpSpPr bwMode="auto">
          <a:xfrm>
            <a:off x="5867400" y="188913"/>
            <a:ext cx="2952750" cy="2376487"/>
            <a:chOff x="3696" y="119"/>
            <a:chExt cx="1860" cy="1497"/>
          </a:xfrm>
        </p:grpSpPr>
        <p:pic>
          <p:nvPicPr>
            <p:cNvPr id="11278" name="Picture 14" descr="жидкость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2" y="164"/>
              <a:ext cx="1769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9" name="Rectangle 14"/>
            <p:cNvSpPr>
              <a:spLocks noChangeArrowheads="1"/>
            </p:cNvSpPr>
            <p:nvPr/>
          </p:nvSpPr>
          <p:spPr bwMode="auto">
            <a:xfrm>
              <a:off x="3696" y="119"/>
              <a:ext cx="1860" cy="1497"/>
            </a:xfrm>
            <a:prstGeom prst="rect">
              <a:avLst/>
            </a:prstGeom>
            <a:noFill/>
            <a:ln w="85725" cmpd="tri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127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437063"/>
            <a:ext cx="2519363" cy="2036762"/>
          </a:xfrm>
          <a:prstGeom prst="rect">
            <a:avLst/>
          </a:prstGeom>
          <a:noFill/>
          <a:ln w="76200" cmpd="tri">
            <a:solidFill>
              <a:srgbClr val="006600"/>
            </a:solidFill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0" y="3141663"/>
            <a:ext cx="2987675" cy="1223962"/>
            <a:chOff x="0" y="3141663"/>
            <a:chExt cx="2987675" cy="1223962"/>
          </a:xfrm>
        </p:grpSpPr>
        <p:sp>
          <p:nvSpPr>
            <p:cNvPr id="11269" name="Rectangle 10"/>
            <p:cNvSpPr>
              <a:spLocks noChangeArrowheads="1"/>
            </p:cNvSpPr>
            <p:nvPr/>
          </p:nvSpPr>
          <p:spPr bwMode="auto">
            <a:xfrm>
              <a:off x="0" y="3213100"/>
              <a:ext cx="29876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562" tIns="46038" rIns="182562" bIns="46038"/>
            <a:lstStyle/>
            <a:p>
              <a:pPr indent="182563" algn="just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uk-UA" i="1" dirty="0">
                  <a:solidFill>
                    <a:srgbClr val="006600"/>
                  </a:solidFill>
                  <a:latin typeface="Shruti" pitchFamily="2"/>
                </a:rPr>
                <a:t>Рідини зберігають об'єм і не мають своєї форми, набуваючи    форму посудини.</a:t>
              </a:r>
              <a:r>
                <a:rPr lang="uk-UA" i="1" dirty="0">
                  <a:solidFill>
                    <a:schemeClr val="folHlink"/>
                  </a:solidFill>
                  <a:latin typeface="Shruti" pitchFamily="2"/>
                </a:rPr>
                <a:t>  </a:t>
              </a:r>
              <a:endParaRPr lang="ru-RU" i="1" dirty="0">
                <a:solidFill>
                  <a:schemeClr val="folHlink"/>
                </a:solidFill>
                <a:latin typeface="Shruti" pitchFamily="2"/>
              </a:endParaRPr>
            </a:p>
          </p:txBody>
        </p:sp>
        <p:sp>
          <p:nvSpPr>
            <p:cNvPr id="11275" name="AutoShape 18"/>
            <p:cNvSpPr>
              <a:spLocks noChangeArrowheads="1"/>
            </p:cNvSpPr>
            <p:nvPr/>
          </p:nvSpPr>
          <p:spPr bwMode="auto">
            <a:xfrm rot="5400000">
              <a:off x="882650" y="2259013"/>
              <a:ext cx="1150937" cy="2916238"/>
            </a:xfrm>
            <a:prstGeom prst="homePlate">
              <a:avLst>
                <a:gd name="adj" fmla="val 18537"/>
              </a:avLst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132137" y="3141664"/>
            <a:ext cx="2797185" cy="1144596"/>
            <a:chOff x="3132137" y="3141664"/>
            <a:chExt cx="2663825" cy="1144596"/>
          </a:xfrm>
        </p:grpSpPr>
        <p:sp>
          <p:nvSpPr>
            <p:cNvPr id="11271" name="Rectangle 12"/>
            <p:cNvSpPr>
              <a:spLocks noChangeArrowheads="1"/>
            </p:cNvSpPr>
            <p:nvPr/>
          </p:nvSpPr>
          <p:spPr bwMode="auto">
            <a:xfrm>
              <a:off x="3132138" y="3213100"/>
              <a:ext cx="2654307" cy="85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562" tIns="46038" rIns="182562" bIns="46038"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uk-UA" i="1" dirty="0">
                  <a:solidFill>
                    <a:srgbClr val="006600"/>
                  </a:solidFill>
                  <a:latin typeface="Shruti" pitchFamily="2"/>
                </a:rPr>
                <a:t>Молекули зміщуються </a:t>
              </a:r>
            </a:p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uk-UA" i="1" dirty="0">
                  <a:solidFill>
                    <a:srgbClr val="006600"/>
                  </a:solidFill>
                  <a:latin typeface="Shruti" pitchFamily="2"/>
                </a:rPr>
                <a:t>одна відносно одної, </a:t>
              </a:r>
            </a:p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uk-UA" i="1" dirty="0">
                  <a:solidFill>
                    <a:srgbClr val="006600"/>
                  </a:solidFill>
                  <a:latin typeface="Shruti" pitchFamily="2"/>
                </a:rPr>
                <a:t>тому рідини текучі</a:t>
              </a:r>
              <a:endParaRPr lang="ru-RU" i="1" dirty="0">
                <a:solidFill>
                  <a:srgbClr val="006600"/>
                </a:solidFill>
                <a:latin typeface="Shruti" pitchFamily="2"/>
              </a:endParaRPr>
            </a:p>
          </p:txBody>
        </p:sp>
        <p:sp>
          <p:nvSpPr>
            <p:cNvPr id="11276" name="AutoShape 19"/>
            <p:cNvSpPr>
              <a:spLocks noChangeArrowheads="1"/>
            </p:cNvSpPr>
            <p:nvPr/>
          </p:nvSpPr>
          <p:spPr bwMode="auto">
            <a:xfrm rot="5400000">
              <a:off x="3891752" y="2382049"/>
              <a:ext cx="1144596" cy="2663825"/>
            </a:xfrm>
            <a:prstGeom prst="homePlate">
              <a:avLst>
                <a:gd name="adj" fmla="val 18537"/>
              </a:avLst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11863" y="3141663"/>
            <a:ext cx="2916237" cy="1077912"/>
            <a:chOff x="6011863" y="3141663"/>
            <a:chExt cx="2916237" cy="1077912"/>
          </a:xfrm>
        </p:grpSpPr>
        <p:sp>
          <p:nvSpPr>
            <p:cNvPr id="11270" name="Rectangle 11"/>
            <p:cNvSpPr>
              <a:spLocks noChangeArrowheads="1"/>
            </p:cNvSpPr>
            <p:nvPr/>
          </p:nvSpPr>
          <p:spPr bwMode="auto">
            <a:xfrm>
              <a:off x="6011863" y="3284538"/>
              <a:ext cx="2916237" cy="93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2562" tIns="46038" rIns="182562" bIns="46038"/>
            <a:lstStyle/>
            <a:p>
              <a:pPr indent="182563" algn="just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uk-UA" i="1" dirty="0">
                  <a:solidFill>
                    <a:srgbClr val="006600"/>
                  </a:solidFill>
                  <a:latin typeface="Shruti" pitchFamily="2"/>
                </a:rPr>
                <a:t>Верхній шар  рідини утворює горизонтальну поверхню.</a:t>
              </a:r>
              <a:r>
                <a:rPr lang="uk-UA" i="1" dirty="0">
                  <a:solidFill>
                    <a:schemeClr val="folHlink"/>
                  </a:solidFill>
                  <a:latin typeface="Shruti" pitchFamily="2"/>
                </a:rPr>
                <a:t>  </a:t>
              </a:r>
              <a:endParaRPr lang="ru-RU" i="1" dirty="0">
                <a:solidFill>
                  <a:schemeClr val="folHlink"/>
                </a:solidFill>
                <a:latin typeface="Shruti" pitchFamily="2"/>
              </a:endParaRPr>
            </a:p>
          </p:txBody>
        </p:sp>
        <p:sp>
          <p:nvSpPr>
            <p:cNvPr id="11277" name="AutoShape 20"/>
            <p:cNvSpPr>
              <a:spLocks noChangeArrowheads="1"/>
            </p:cNvSpPr>
            <p:nvPr/>
          </p:nvSpPr>
          <p:spPr bwMode="auto">
            <a:xfrm rot="5400000">
              <a:off x="6877051" y="2276475"/>
              <a:ext cx="1077912" cy="2808287"/>
            </a:xfrm>
            <a:prstGeom prst="homePlate">
              <a:avLst>
                <a:gd name="adj" fmla="val 18537"/>
              </a:avLst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4643438" cy="2951162"/>
          </a:xfrm>
        </p:spPr>
        <p:txBody>
          <a:bodyPr/>
          <a:lstStyle/>
          <a:p>
            <a:pPr marL="0" indent="274638" algn="just">
              <a:buFont typeface="Wingdings" pitchFamily="2" charset="2"/>
              <a:buNone/>
            </a:pPr>
            <a:r>
              <a:rPr lang="uk-UA" sz="2400" b="1" i="1" dirty="0">
                <a:solidFill>
                  <a:srgbClr val="003399"/>
                </a:solidFill>
                <a:latin typeface="Shruti" pitchFamily="2"/>
              </a:rPr>
              <a:t>  Складаються з кристалів правильної форми, які у своїй основі можуть мати молекули або атоми. Кожен кристал має властиву</a:t>
            </a:r>
            <a:r>
              <a:rPr lang="uk-UA" sz="2400" b="1" i="1" dirty="0">
                <a:solidFill>
                  <a:srgbClr val="003399"/>
                </a:solidFill>
              </a:rPr>
              <a:t> </a:t>
            </a:r>
            <a:r>
              <a:rPr lang="uk-UA" sz="2400" b="1" i="1" dirty="0">
                <a:solidFill>
                  <a:srgbClr val="003399"/>
                </a:solidFill>
                <a:latin typeface="Shruti" pitchFamily="2"/>
              </a:rPr>
              <a:t> тільки йому форму. Між частинками існує сильне взаємне притягання.</a:t>
            </a:r>
            <a:endParaRPr lang="ru-RU" sz="2400" b="1" i="1" dirty="0">
              <a:solidFill>
                <a:srgbClr val="003399"/>
              </a:solidFill>
              <a:latin typeface="Shruti" pitchFamily="2"/>
            </a:endParaRPr>
          </a:p>
        </p:txBody>
      </p:sp>
      <p:sp>
        <p:nvSpPr>
          <p:cNvPr id="12291" name="WordArt 8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4321175" cy="7921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808080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 в е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808080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808080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808080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808080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808080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і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808080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т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808080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і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808080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л а </a:t>
            </a:r>
            <a:endParaRPr lang="uk-UA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50000">
                    <a:srgbClr val="808080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260350"/>
            <a:ext cx="2452687" cy="29543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125538"/>
            <a:ext cx="1949450" cy="244633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4500563" y="3906838"/>
            <a:ext cx="464343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indent="274638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400" i="1" dirty="0">
                <a:solidFill>
                  <a:srgbClr val="003399"/>
                </a:solidFill>
                <a:latin typeface="Shruti" pitchFamily="2"/>
              </a:rPr>
              <a:t>  Атоми і молекули твердого тіла перебувають у коливальному русі. </a:t>
            </a:r>
          </a:p>
          <a:p>
            <a:pPr indent="274638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400" i="1" dirty="0">
                <a:solidFill>
                  <a:srgbClr val="003399"/>
                </a:solidFill>
                <a:latin typeface="Shruti" pitchFamily="2"/>
              </a:rPr>
              <a:t>Відстані між молекулами менші за розміри самих молекул, тому тіла у твердому стані зберігають форму і об'єм. </a:t>
            </a:r>
            <a:endParaRPr lang="ru-RU" sz="2400" i="1" dirty="0">
              <a:solidFill>
                <a:srgbClr val="003399"/>
              </a:solidFill>
              <a:latin typeface="Shruti" pitchFamily="2"/>
            </a:endParaRPr>
          </a:p>
        </p:txBody>
      </p:sp>
      <p:grpSp>
        <p:nvGrpSpPr>
          <p:cNvPr id="12295" name="Group 13"/>
          <p:cNvGrpSpPr>
            <a:grpSpLocks/>
          </p:cNvGrpSpPr>
          <p:nvPr/>
        </p:nvGrpSpPr>
        <p:grpSpPr bwMode="auto">
          <a:xfrm>
            <a:off x="395288" y="4221163"/>
            <a:ext cx="3240087" cy="2376487"/>
            <a:chOff x="249" y="2659"/>
            <a:chExt cx="2041" cy="1497"/>
          </a:xfrm>
        </p:grpSpPr>
        <p:pic>
          <p:nvPicPr>
            <p:cNvPr id="12296" name="Picture 17" descr="твердое тело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" y="2704"/>
              <a:ext cx="1950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Rectangle 12"/>
            <p:cNvSpPr>
              <a:spLocks noChangeArrowheads="1"/>
            </p:cNvSpPr>
            <p:nvPr/>
          </p:nvSpPr>
          <p:spPr bwMode="auto">
            <a:xfrm>
              <a:off x="249" y="2659"/>
              <a:ext cx="2041" cy="1497"/>
            </a:xfrm>
            <a:prstGeom prst="rect">
              <a:avLst/>
            </a:prstGeom>
            <a:noFill/>
            <a:ln w="57150" cmpd="thickThin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1" grpId="0"/>
      <p:bldP spid="12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6626225" cy="765175"/>
          </a:xfrm>
          <a:noFill/>
        </p:spPr>
        <p:txBody>
          <a:bodyPr/>
          <a:lstStyle/>
          <a:p>
            <a:r>
              <a:rPr lang="uk-UA" sz="4000" b="1" dirty="0">
                <a:solidFill>
                  <a:srgbClr val="663300"/>
                </a:solidFill>
                <a:effectLst/>
              </a:rPr>
              <a:t>Властивості твердих тіл</a:t>
            </a:r>
            <a:endParaRPr lang="ru-RU" sz="4000" b="1" dirty="0">
              <a:solidFill>
                <a:srgbClr val="663300"/>
              </a:solidFill>
              <a:effectLst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88913"/>
            <a:ext cx="2073275" cy="2528076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33600"/>
            <a:ext cx="2828925" cy="2348971"/>
          </a:xfrm>
          <a:prstGeom prst="rect">
            <a:avLst/>
          </a:prstGeom>
          <a:noFill/>
          <a:ln w="57150" cmpd="thickThin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860800"/>
            <a:ext cx="2522538" cy="2808288"/>
          </a:xfrm>
          <a:prstGeom prst="rect">
            <a:avLst/>
          </a:prstGeom>
          <a:noFill/>
          <a:ln w="57150" cmpd="thickThin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331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981076"/>
            <a:ext cx="5795962" cy="790916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800" b="1" dirty="0">
                <a:solidFill>
                  <a:srgbClr val="990033"/>
                </a:solidFill>
                <a:latin typeface="Times New Roman" pitchFamily="18" charset="0"/>
              </a:rPr>
              <a:t>    Пружність</a:t>
            </a:r>
            <a:r>
              <a:rPr lang="uk-UA" sz="2800" b="1" dirty="0">
                <a:solidFill>
                  <a:srgbClr val="996600"/>
                </a:solidFill>
                <a:latin typeface="Times New Roman" pitchFamily="18" charset="0"/>
              </a:rPr>
              <a:t> – властивість тіла відновлювати форму після дії на нього сили.</a:t>
            </a:r>
            <a:endParaRPr lang="ru-RU" sz="2800" b="1" dirty="0">
              <a:solidFill>
                <a:srgbClr val="996600"/>
              </a:solidFill>
              <a:latin typeface="Times New Roman" pitchFamily="18" charset="0"/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3286116" y="2571744"/>
            <a:ext cx="4572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indent="268288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800" dirty="0">
                <a:solidFill>
                  <a:srgbClr val="990033"/>
                </a:solidFill>
                <a:latin typeface="Times New Roman" pitchFamily="18" charset="0"/>
              </a:rPr>
              <a:t>Пластичність –</a:t>
            </a:r>
            <a:r>
              <a:rPr lang="uk-UA" sz="2800" dirty="0">
                <a:solidFill>
                  <a:srgbClr val="996600"/>
                </a:solidFill>
                <a:latin typeface="Times New Roman" pitchFamily="18" charset="0"/>
              </a:rPr>
              <a:t> властивість тіла змінювати свою форму під дією сили.</a:t>
            </a:r>
            <a:endParaRPr lang="ru-RU" sz="2800" dirty="0">
              <a:solidFill>
                <a:srgbClr val="996600"/>
              </a:solidFill>
              <a:latin typeface="Times New Roman" pitchFamily="18" charset="0"/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539750" y="4868863"/>
            <a:ext cx="5975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indent="36195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800" dirty="0">
                <a:solidFill>
                  <a:srgbClr val="990033"/>
                </a:solidFill>
                <a:latin typeface="Times New Roman" pitchFamily="18" charset="0"/>
              </a:rPr>
              <a:t>Крихкість</a:t>
            </a:r>
            <a:r>
              <a:rPr lang="uk-UA" sz="2800" dirty="0">
                <a:solidFill>
                  <a:srgbClr val="996600"/>
                </a:solidFill>
                <a:latin typeface="Times New Roman" pitchFamily="18" charset="0"/>
              </a:rPr>
              <a:t> – властивість тіла руйнуватися під дією  сили.</a:t>
            </a:r>
            <a:r>
              <a:rPr lang="uk-UA" sz="2400" b="0" dirty="0">
                <a:solidFill>
                  <a:srgbClr val="996600"/>
                </a:solidFill>
                <a:latin typeface="Times New Roman" pitchFamily="18" charset="0"/>
              </a:rPr>
              <a:t> </a:t>
            </a:r>
            <a:endParaRPr lang="ru-RU" sz="2400" b="0" dirty="0">
              <a:solidFill>
                <a:srgbClr val="996600"/>
              </a:solidFill>
              <a:latin typeface="Times New Roman" pitchFamily="18" charset="0"/>
            </a:endParaRP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323850" y="5849938"/>
            <a:ext cx="6264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indent="36195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800">
                <a:solidFill>
                  <a:srgbClr val="990033"/>
                </a:solidFill>
                <a:latin typeface="Times New Roman" pitchFamily="18" charset="0"/>
              </a:rPr>
              <a:t>Міцність</a:t>
            </a:r>
            <a:r>
              <a:rPr lang="uk-UA" sz="2800">
                <a:solidFill>
                  <a:srgbClr val="996600"/>
                </a:solidFill>
                <a:latin typeface="Times New Roman" pitchFamily="18" charset="0"/>
              </a:rPr>
              <a:t>  – властивість тіла не руйнуватися при дії сили. </a:t>
            </a:r>
            <a:endParaRPr lang="ru-RU" sz="2800">
              <a:solidFill>
                <a:srgbClr val="99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8" grpId="0" build="p"/>
      <p:bldP spid="13319" grpId="0"/>
      <p:bldP spid="13320" grpId="0"/>
      <p:bldP spid="133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341438"/>
            <a:ext cx="5402263" cy="1873250"/>
          </a:xfrm>
          <a:noFill/>
        </p:spPr>
        <p:txBody>
          <a:bodyPr/>
          <a:lstStyle/>
          <a:p>
            <a:pPr marL="1346200" indent="-1346200">
              <a:lnSpc>
                <a:spcPct val="80000"/>
              </a:lnSpc>
              <a:buFont typeface="Wingdings" pitchFamily="2" charset="2"/>
              <a:buNone/>
            </a:pPr>
            <a:r>
              <a:rPr lang="uk-UA" sz="2800" b="1" dirty="0">
                <a:solidFill>
                  <a:srgbClr val="990033"/>
                </a:solidFill>
                <a:latin typeface="Times New Roman" pitchFamily="18" charset="0"/>
              </a:rPr>
              <a:t>Твердість</a:t>
            </a:r>
            <a:r>
              <a:rPr lang="uk-UA" sz="2800" b="1" dirty="0">
                <a:solidFill>
                  <a:srgbClr val="996600"/>
                </a:solidFill>
                <a:latin typeface="Times New Roman" pitchFamily="18" charset="0"/>
              </a:rPr>
              <a:t> – властивість тіла протидіяти проникненню в нього інших тіл</a:t>
            </a:r>
            <a:endParaRPr lang="ru-RU" sz="2800" b="1" dirty="0">
              <a:solidFill>
                <a:srgbClr val="996600"/>
              </a:solidFill>
              <a:latin typeface="Times New Roman" pitchFamily="18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23850" y="3716338"/>
            <a:ext cx="54022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1346200" indent="-1346200" eaLnBrk="0" hangingPunc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800" dirty="0">
                <a:solidFill>
                  <a:srgbClr val="990033"/>
                </a:solidFill>
                <a:latin typeface="Times New Roman" pitchFamily="18" charset="0"/>
              </a:rPr>
              <a:t>М'якість </a:t>
            </a:r>
            <a:r>
              <a:rPr lang="uk-UA" sz="2800" dirty="0">
                <a:solidFill>
                  <a:srgbClr val="996600"/>
                </a:solidFill>
                <a:latin typeface="Times New Roman" pitchFamily="18" charset="0"/>
              </a:rPr>
              <a:t> – властивість тіла, що не  протидіє проникненню в нього інших тіл</a:t>
            </a:r>
            <a:endParaRPr lang="ru-RU" sz="2800" dirty="0">
              <a:solidFill>
                <a:srgbClr val="996600"/>
              </a:solidFill>
              <a:latin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084888" y="908050"/>
            <a:ext cx="2447925" cy="2716213"/>
            <a:chOff x="6084888" y="908050"/>
            <a:chExt cx="2447925" cy="2716213"/>
          </a:xfrm>
        </p:grpSpPr>
        <p:pic>
          <p:nvPicPr>
            <p:cNvPr id="1434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888" y="1125538"/>
              <a:ext cx="2232025" cy="2498725"/>
            </a:xfrm>
            <a:prstGeom prst="rect">
              <a:avLst/>
            </a:prstGeom>
            <a:noFill/>
            <a:ln w="57150" cmpd="thickThin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6877050" y="908050"/>
              <a:ext cx="1655763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sz="2400">
                  <a:solidFill>
                    <a:schemeClr val="folHlink"/>
                  </a:solidFill>
                </a:rPr>
                <a:t>Скло</a:t>
              </a:r>
              <a:r>
                <a:rPr lang="uk-UA">
                  <a:solidFill>
                    <a:srgbClr val="990033"/>
                  </a:solidFill>
                </a:rPr>
                <a:t> </a:t>
              </a:r>
              <a:endParaRPr lang="ru-RU">
                <a:solidFill>
                  <a:srgbClr val="990033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508625" y="3789363"/>
            <a:ext cx="2159000" cy="2744787"/>
            <a:chOff x="5508625" y="3789363"/>
            <a:chExt cx="2159000" cy="2744787"/>
          </a:xfrm>
        </p:grpSpPr>
        <p:pic>
          <p:nvPicPr>
            <p:cNvPr id="1434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625" y="3789363"/>
              <a:ext cx="2122488" cy="2744787"/>
            </a:xfrm>
            <a:prstGeom prst="rect">
              <a:avLst/>
            </a:prstGeom>
            <a:noFill/>
            <a:ln w="57150" cmpd="thickThin">
              <a:solidFill>
                <a:srgbClr val="993300"/>
              </a:solidFill>
              <a:miter lim="800000"/>
              <a:headEnd/>
              <a:tailEnd/>
            </a:ln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6011863" y="3789363"/>
              <a:ext cx="1655762" cy="71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sz="2400" dirty="0"/>
                <a:t>Мідна </a:t>
              </a:r>
            </a:p>
            <a:p>
              <a:pPr algn="ctr"/>
              <a:r>
                <a:rPr lang="uk-UA" sz="2400" dirty="0"/>
                <a:t>пластина</a:t>
              </a:r>
              <a:r>
                <a:rPr lang="uk-UA" sz="2400" dirty="0">
                  <a:solidFill>
                    <a:schemeClr val="folHlink"/>
                  </a:solidFill>
                </a:rPr>
                <a:t> </a:t>
              </a:r>
              <a:r>
                <a:rPr lang="uk-UA" dirty="0">
                  <a:solidFill>
                    <a:srgbClr val="990033"/>
                  </a:solidFill>
                </a:rPr>
                <a:t> </a:t>
              </a:r>
              <a:endParaRPr lang="ru-RU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213" y="1916113"/>
            <a:ext cx="6119812" cy="1584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b="1">
                <a:solidFill>
                  <a:srgbClr val="6699FF"/>
                </a:solidFill>
                <a:latin typeface="Times New Roman" pitchFamily="18" charset="0"/>
              </a:rPr>
              <a:t> Слово “ кристал” походить від грецького “кристалос”, що означає “прозорий лід”</a:t>
            </a:r>
          </a:p>
        </p:txBody>
      </p:sp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4608513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uk-UA" sz="3600" kern="10" dirty="0">
                <a:ln w="254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accent1">
                    <a:alpha val="4196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Кристали 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4932363" y="260350"/>
            <a:ext cx="3816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1325" algn="just"/>
            <a:r>
              <a:rPr lang="uk-UA" sz="2000">
                <a:solidFill>
                  <a:schemeClr val="bg1"/>
                </a:solidFill>
              </a:rPr>
              <a:t>“Майже увесь світ кристалічний. У світі панує кристал і його тверді прямолінійні закони”</a:t>
            </a:r>
          </a:p>
          <a:p>
            <a:pPr indent="441325" algn="just"/>
            <a:r>
              <a:rPr lang="uk-UA" sz="2000">
                <a:solidFill>
                  <a:schemeClr val="bg1"/>
                </a:solidFill>
              </a:rPr>
              <a:t>(академік А.Є. Ферсман )</a:t>
            </a: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323850" y="4149725"/>
            <a:ext cx="504031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uk-UA" sz="2400" dirty="0">
                <a:solidFill>
                  <a:srgbClr val="6699FF"/>
                </a:solidFill>
              </a:rPr>
              <a:t>Кристал – це система впорядковано розміщених частинок, розташування яких повторюється у просторі сотні і тисячі разів.</a:t>
            </a:r>
            <a:endParaRPr lang="ru-RU" sz="2400" dirty="0">
              <a:solidFill>
                <a:srgbClr val="6699FF"/>
              </a:solidFill>
            </a:endParaRPr>
          </a:p>
        </p:txBody>
      </p:sp>
      <p:pic>
        <p:nvPicPr>
          <p:cNvPr id="23558" name="Picture 9" descr="Alm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20939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MuzeyKaminny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860800"/>
            <a:ext cx="2952750" cy="2205038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3555" grpId="0"/>
      <p:bldP spid="23556" grpId="0"/>
      <p:bldP spid="23557" grpId="0"/>
    </p:bldLst>
  </p:timing>
</p:sld>
</file>

<file path=ppt/theme/theme1.xml><?xml version="1.0" encoding="utf-8"?>
<a:theme xmlns:a="http://schemas.openxmlformats.org/drawingml/2006/main" name="2_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2_Marketing Pl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2_Trainin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2_Скругленный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1866</TotalTime>
  <Words>707</Words>
  <Application>Microsoft Office PowerPoint</Application>
  <PresentationFormat>Экран (4:3)</PresentationFormat>
  <Paragraphs>120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Cambria</vt:lpstr>
      <vt:lpstr>Georgia</vt:lpstr>
      <vt:lpstr>Impact</vt:lpstr>
      <vt:lpstr>Shruti</vt:lpstr>
      <vt:lpstr>Times New Roman</vt:lpstr>
      <vt:lpstr>Wingdings</vt:lpstr>
      <vt:lpstr>2_Marketing Plan</vt:lpstr>
      <vt:lpstr>2_Training</vt:lpstr>
      <vt:lpstr>2_Скругленный</vt:lpstr>
      <vt:lpstr>Презентация PowerPoint</vt:lpstr>
      <vt:lpstr>Презентация PowerPoint</vt:lpstr>
      <vt:lpstr>Стани речовини</vt:lpstr>
      <vt:lpstr>Презентация PowerPoint</vt:lpstr>
      <vt:lpstr>Презентация PowerPoint</vt:lpstr>
      <vt:lpstr>Презентация PowerPoint</vt:lpstr>
      <vt:lpstr>Властивості твердих тіл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Застосування  аморфних  речовин</vt:lpstr>
      <vt:lpstr>Презентация PowerPoint</vt:lpstr>
      <vt:lpstr>температура, при якій речовина плавиться. </vt:lpstr>
      <vt:lpstr>Кристалізація - перехід рідини  у твердий стан </vt:lpstr>
      <vt:lpstr>Презентация PowerPoint</vt:lpstr>
      <vt:lpstr>Презентация PowerPoint</vt:lpstr>
      <vt:lpstr>Узагальнення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Тетяна Понурок</cp:lastModifiedBy>
  <cp:revision>71</cp:revision>
  <dcterms:created xsi:type="dcterms:W3CDTF">2003-12-03T06:54:11Z</dcterms:created>
  <dcterms:modified xsi:type="dcterms:W3CDTF">2021-11-12T12:31:40Z</dcterms:modified>
</cp:coreProperties>
</file>