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5E8-967A-4F75-B081-EDB4D9EF867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1E3-E8D7-4E23-992A-C624B62835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5E8-967A-4F75-B081-EDB4D9EF867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1E3-E8D7-4E23-992A-C624B6283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5E8-967A-4F75-B081-EDB4D9EF867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1E3-E8D7-4E23-992A-C624B6283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5E8-967A-4F75-B081-EDB4D9EF867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1E3-E8D7-4E23-992A-C624B6283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5E8-967A-4F75-B081-EDB4D9EF867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1E3-E8D7-4E23-992A-C624B62835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5E8-967A-4F75-B081-EDB4D9EF867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1E3-E8D7-4E23-992A-C624B6283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5E8-967A-4F75-B081-EDB4D9EF867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1E3-E8D7-4E23-992A-C624B628356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5E8-967A-4F75-B081-EDB4D9EF867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1E3-E8D7-4E23-992A-C624B6283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5E8-967A-4F75-B081-EDB4D9EF867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1E3-E8D7-4E23-992A-C624B6283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5E8-967A-4F75-B081-EDB4D9EF867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1E3-E8D7-4E23-992A-C624B628356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F5E8-967A-4F75-B081-EDB4D9EF867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91E3-E8D7-4E23-992A-C624B62835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AC8F5E8-967A-4F75-B081-EDB4D9EF8679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2A491E3-E8D7-4E23-992A-C624B62835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543800" cy="179945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Перша </a:t>
            </a:r>
            <a:r>
              <a:rPr lang="ru-RU" sz="3600" dirty="0" err="1" smtClean="0"/>
              <a:t>світова</a:t>
            </a:r>
            <a:r>
              <a:rPr lang="ru-RU" sz="3600" dirty="0"/>
              <a:t> </a:t>
            </a:r>
            <a:r>
              <a:rPr lang="ru-RU" sz="3600" dirty="0" err="1" smtClean="0"/>
              <a:t>війна:повсякденне</a:t>
            </a:r>
            <a:r>
              <a:rPr lang="ru-RU" sz="3600" dirty="0" smtClean="0"/>
              <a:t>  </a:t>
            </a:r>
            <a:r>
              <a:rPr lang="ru-RU" sz="3600" dirty="0" err="1" smtClean="0"/>
              <a:t>життя</a:t>
            </a:r>
            <a:r>
              <a:rPr lang="ru-RU" sz="3600" dirty="0" smtClean="0"/>
              <a:t> в </a:t>
            </a:r>
            <a:r>
              <a:rPr lang="ru-RU" sz="3600" dirty="0" err="1" smtClean="0"/>
              <a:t>умовах</a:t>
            </a:r>
            <a:r>
              <a:rPr lang="ru-RU" sz="3600" dirty="0" smtClean="0"/>
              <a:t> фронту і </a:t>
            </a:r>
            <a:r>
              <a:rPr lang="ru-RU" sz="3600" dirty="0" err="1" smtClean="0"/>
              <a:t>тилу.Бельг</a:t>
            </a:r>
            <a:r>
              <a:rPr lang="uk-UA" sz="3600" dirty="0" err="1" smtClean="0"/>
              <a:t>ія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560840" cy="1138138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Життя</a:t>
            </a:r>
            <a:r>
              <a:rPr lang="ru-RU" sz="2800" dirty="0" smtClean="0"/>
              <a:t> в </a:t>
            </a:r>
            <a:r>
              <a:rPr lang="ru-RU" sz="2800" dirty="0" err="1" smtClean="0"/>
              <a:t>умовах</a:t>
            </a:r>
            <a:r>
              <a:rPr lang="ru-RU" sz="2800" dirty="0" smtClean="0"/>
              <a:t> </a:t>
            </a:r>
            <a:r>
              <a:rPr lang="ru-RU" sz="2800" dirty="0" err="1" smtClean="0"/>
              <a:t>окупації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err="1"/>
              <a:t>н</a:t>
            </a:r>
            <a:r>
              <a:rPr lang="ru-RU" sz="2800" dirty="0" err="1" smtClean="0"/>
              <a:t>естача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організації</a:t>
            </a:r>
            <a:r>
              <a:rPr lang="ru-RU" sz="2800" dirty="0" smtClean="0"/>
              <a:t> з </a:t>
            </a:r>
            <a:r>
              <a:rPr lang="ru-RU" sz="2800" dirty="0" err="1" smtClean="0"/>
              <a:t>надання</a:t>
            </a:r>
            <a:r>
              <a:rPr lang="ru-RU" sz="2800" dirty="0"/>
              <a:t> </a:t>
            </a:r>
            <a:r>
              <a:rPr lang="ru-RU" sz="2800" dirty="0" err="1" smtClean="0"/>
              <a:t>допомоги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4644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Бельгія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нетто-</a:t>
            </a:r>
            <a:r>
              <a:rPr lang="ru-RU" dirty="0" err="1" smtClean="0"/>
              <a:t>імпортером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. </a:t>
            </a:r>
            <a:r>
              <a:rPr lang="ru-RU" dirty="0" err="1" smtClean="0"/>
              <a:t>Німецьке</a:t>
            </a:r>
            <a:r>
              <a:rPr lang="ru-RU" dirty="0" smtClean="0"/>
              <a:t> </a:t>
            </a:r>
            <a:r>
              <a:rPr lang="ru-RU" dirty="0" err="1" smtClean="0"/>
              <a:t>вторгнення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блокадою </a:t>
            </a:r>
            <a:r>
              <a:rPr lang="ru-RU" dirty="0" err="1" smtClean="0"/>
              <a:t>союзників</a:t>
            </a:r>
            <a:r>
              <a:rPr lang="ru-RU" dirty="0" smtClean="0"/>
              <a:t> означало,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вересні</a:t>
            </a:r>
            <a:r>
              <a:rPr lang="ru-RU" dirty="0" smtClean="0"/>
              <a:t> 1914 року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бельгійські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готувалися</a:t>
            </a:r>
            <a:r>
              <a:rPr lang="ru-RU" dirty="0" smtClean="0"/>
              <a:t> до </a:t>
            </a:r>
            <a:r>
              <a:rPr lang="ru-RU" dirty="0" err="1" smtClean="0"/>
              <a:t>наступу</a:t>
            </a:r>
            <a:r>
              <a:rPr lang="ru-RU" dirty="0" smtClean="0"/>
              <a:t> голоду на </a:t>
            </a:r>
            <a:r>
              <a:rPr lang="ru-RU" dirty="0" err="1" smtClean="0"/>
              <a:t>окупованій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фінансиста</a:t>
            </a:r>
            <a:r>
              <a:rPr lang="ru-RU" dirty="0" smtClean="0"/>
              <a:t> </a:t>
            </a:r>
            <a:r>
              <a:rPr lang="ru-RU" dirty="0" err="1" smtClean="0"/>
              <a:t>Еміля</a:t>
            </a:r>
            <a:r>
              <a:rPr lang="ru-RU" dirty="0" smtClean="0"/>
              <a:t> </a:t>
            </a:r>
            <a:r>
              <a:rPr lang="ru-RU" dirty="0" err="1" smtClean="0"/>
              <a:t>Франкі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філантропів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створено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комітет</a:t>
            </a:r>
            <a:r>
              <a:rPr lang="ru-RU" dirty="0" smtClean="0"/>
              <a:t> з </a:t>
            </a:r>
            <a:r>
              <a:rPr lang="ru-RU" dirty="0" err="1" smtClean="0"/>
              <a:t>безпеки</a:t>
            </a:r>
            <a:r>
              <a:rPr lang="ru-RU" dirty="0" smtClean="0"/>
              <a:t> та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(</a:t>
            </a:r>
            <a:r>
              <a:rPr lang="de-DE" dirty="0" smtClean="0"/>
              <a:t>CNSA </a:t>
            </a:r>
            <a:r>
              <a:rPr lang="ru-RU" dirty="0" err="1" smtClean="0"/>
              <a:t>або</a:t>
            </a:r>
            <a:r>
              <a:rPr lang="ru-RU" dirty="0" smtClean="0"/>
              <a:t> «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комітет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та </a:t>
            </a:r>
            <a:r>
              <a:rPr lang="ru-RU" dirty="0" err="1" smtClean="0"/>
              <a:t>продовольства</a:t>
            </a:r>
            <a:r>
              <a:rPr lang="ru-RU" dirty="0" smtClean="0"/>
              <a:t>»)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та </a:t>
            </a:r>
            <a:r>
              <a:rPr lang="ru-RU" dirty="0" err="1" smtClean="0"/>
              <a:t>перевозити</a:t>
            </a:r>
            <a:r>
              <a:rPr lang="ru-RU" dirty="0" smtClean="0"/>
              <a:t> </a:t>
            </a:r>
            <a:r>
              <a:rPr lang="ru-RU" dirty="0" err="1" smtClean="0"/>
              <a:t>їжу</a:t>
            </a:r>
            <a:r>
              <a:rPr lang="ru-RU" dirty="0" smtClean="0"/>
              <a:t> до </a:t>
            </a:r>
            <a:r>
              <a:rPr lang="ru-RU" dirty="0" err="1" smtClean="0"/>
              <a:t>Бельгії</a:t>
            </a:r>
            <a:r>
              <a:rPr lang="ru-RU" dirty="0" smtClean="0"/>
              <a:t>, де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продати</a:t>
            </a:r>
            <a:r>
              <a:rPr lang="ru-RU" dirty="0" smtClean="0"/>
              <a:t> </a:t>
            </a:r>
            <a:r>
              <a:rPr lang="ru-RU" dirty="0" err="1" smtClean="0"/>
              <a:t>бельгійським</a:t>
            </a:r>
            <a:r>
              <a:rPr lang="ru-RU" dirty="0" smtClean="0"/>
              <a:t> </a:t>
            </a:r>
            <a:r>
              <a:rPr lang="ru-RU" dirty="0" err="1" smtClean="0"/>
              <a:t>громадянам</a:t>
            </a:r>
            <a:r>
              <a:rPr lang="ru-RU" dirty="0" smtClean="0"/>
              <a:t>. </a:t>
            </a:r>
            <a:r>
              <a:rPr lang="ru-RU" dirty="0" err="1" smtClean="0"/>
              <a:t>Прибуток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використаний</a:t>
            </a:r>
            <a:r>
              <a:rPr lang="ru-RU" dirty="0" smtClean="0"/>
              <a:t> для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 як </a:t>
            </a:r>
            <a:r>
              <a:rPr lang="ru-RU" dirty="0" err="1" smtClean="0"/>
              <a:t>із</a:t>
            </a:r>
            <a:r>
              <a:rPr lang="ru-RU" dirty="0" smtClean="0"/>
              <a:t> союзниками, так і з </a:t>
            </a:r>
            <a:r>
              <a:rPr lang="ru-RU" dirty="0" err="1" smtClean="0"/>
              <a:t>центральними</a:t>
            </a:r>
            <a:r>
              <a:rPr lang="ru-RU" dirty="0" smtClean="0"/>
              <a:t> державами </a:t>
            </a:r>
            <a:r>
              <a:rPr lang="de-DE" dirty="0" smtClean="0"/>
              <a:t>CNSA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дозвіл</a:t>
            </a:r>
            <a:r>
              <a:rPr lang="ru-RU" dirty="0" smtClean="0"/>
              <a:t> на </a:t>
            </a:r>
            <a:r>
              <a:rPr lang="ru-RU" dirty="0" err="1" smtClean="0"/>
              <a:t>імпорт</a:t>
            </a:r>
            <a:r>
              <a:rPr lang="ru-RU" dirty="0" smtClean="0"/>
              <a:t> </a:t>
            </a:r>
            <a:r>
              <a:rPr lang="ru-RU" dirty="0" err="1" smtClean="0"/>
              <a:t>продовольства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нейтральних</a:t>
            </a:r>
            <a:r>
              <a:rPr lang="ru-RU" dirty="0" smtClean="0"/>
              <a:t> </a:t>
            </a:r>
            <a:r>
              <a:rPr lang="ru-RU" dirty="0" err="1" smtClean="0"/>
              <a:t>Сполучених</a:t>
            </a:r>
            <a:r>
              <a:rPr lang="ru-RU" dirty="0" smtClean="0"/>
              <a:t> </a:t>
            </a:r>
            <a:r>
              <a:rPr lang="ru-RU" dirty="0" err="1" smtClean="0"/>
              <a:t>Штатів</a:t>
            </a:r>
            <a:r>
              <a:rPr lang="ru-RU" dirty="0" smtClean="0"/>
              <a:t>. </a:t>
            </a:r>
            <a:r>
              <a:rPr lang="ru-RU" dirty="0" err="1" smtClean="0"/>
              <a:t>Франкі</a:t>
            </a:r>
            <a:r>
              <a:rPr lang="ru-RU" dirty="0" smtClean="0"/>
              <a:t> </a:t>
            </a:r>
            <a:r>
              <a:rPr lang="ru-RU" dirty="0" err="1" smtClean="0"/>
              <a:t>використав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знайомство</a:t>
            </a:r>
            <a:r>
              <a:rPr lang="ru-RU" dirty="0" smtClean="0"/>
              <a:t> з Гербертом Гувером, </a:t>
            </a:r>
            <a:r>
              <a:rPr lang="ru-RU" dirty="0" err="1" smtClean="0"/>
              <a:t>майбутнім</a:t>
            </a:r>
            <a:r>
              <a:rPr lang="ru-RU" dirty="0" smtClean="0"/>
              <a:t> </a:t>
            </a:r>
            <a:r>
              <a:rPr lang="ru-RU" dirty="0" err="1" smtClean="0"/>
              <a:t>американським</a:t>
            </a:r>
            <a:r>
              <a:rPr lang="ru-RU" dirty="0" smtClean="0"/>
              <a:t> президентом,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збирати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та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через </a:t>
            </a:r>
            <a:r>
              <a:rPr lang="ru-RU" dirty="0" err="1" smtClean="0"/>
              <a:t>американську</a:t>
            </a:r>
            <a:r>
              <a:rPr lang="ru-RU" dirty="0" smtClean="0"/>
              <a:t> </a:t>
            </a:r>
            <a:r>
              <a:rPr lang="ru-RU" dirty="0" err="1" smtClean="0"/>
              <a:t>організацію</a:t>
            </a:r>
            <a:r>
              <a:rPr lang="ru-RU" dirty="0" smtClean="0"/>
              <a:t> </a:t>
            </a:r>
            <a:r>
              <a:rPr lang="ru-RU" dirty="0" err="1" smtClean="0"/>
              <a:t>Комісія</a:t>
            </a:r>
            <a:r>
              <a:rPr lang="ru-RU" dirty="0" smtClean="0"/>
              <a:t> з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 (</a:t>
            </a:r>
            <a:r>
              <a:rPr lang="de-DE" dirty="0" smtClean="0"/>
              <a:t>CRB), </a:t>
            </a:r>
            <a:r>
              <a:rPr lang="ru-RU" dirty="0" smtClean="0"/>
              <a:t>яка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поширювалася</a:t>
            </a:r>
            <a:r>
              <a:rPr lang="ru-RU" dirty="0" smtClean="0"/>
              <a:t> в межах </a:t>
            </a:r>
            <a:r>
              <a:rPr lang="ru-RU" dirty="0" err="1" smtClean="0"/>
              <a:t>Бельгії</a:t>
            </a:r>
            <a:r>
              <a:rPr lang="ru-RU" dirty="0" smtClean="0"/>
              <a:t> </a:t>
            </a:r>
            <a:r>
              <a:rPr lang="de-DE" dirty="0" smtClean="0"/>
              <a:t>CNSA. </a:t>
            </a:r>
            <a:r>
              <a:rPr lang="ru-RU" dirty="0" smtClean="0"/>
              <a:t>Ряд </a:t>
            </a:r>
            <a:r>
              <a:rPr lang="ru-RU" dirty="0" err="1" smtClean="0"/>
              <a:t>дрібніших</a:t>
            </a:r>
            <a:r>
              <a:rPr lang="ru-RU" dirty="0" smtClean="0"/>
              <a:t> </a:t>
            </a:r>
            <a:r>
              <a:rPr lang="ru-RU" dirty="0" err="1" smtClean="0"/>
              <a:t>гуманітарних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, </a:t>
            </a:r>
            <a:r>
              <a:rPr lang="ru-RU" dirty="0" err="1" smtClean="0"/>
              <a:t>пов'язаних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нейтральними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в </a:t>
            </a:r>
            <a:r>
              <a:rPr lang="ru-RU" dirty="0" err="1" smtClean="0"/>
              <a:t>окупованій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954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4797151"/>
            <a:ext cx="5616624" cy="864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Комітет</a:t>
            </a:r>
            <a:r>
              <a:rPr lang="ru-RU" dirty="0" smtClean="0"/>
              <a:t> з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в </a:t>
            </a:r>
            <a:r>
              <a:rPr lang="ru-RU" dirty="0" err="1" smtClean="0"/>
              <a:t>Бельгії</a:t>
            </a:r>
            <a:r>
              <a:rPr lang="ru-RU" dirty="0" smtClean="0"/>
              <a:t> в </a:t>
            </a:r>
            <a:r>
              <a:rPr lang="ru-RU" dirty="0" err="1" smtClean="0"/>
              <a:t>Ліллі</a:t>
            </a:r>
            <a:r>
              <a:rPr lang="ru-RU" dirty="0" smtClean="0"/>
              <a:t>, </a:t>
            </a:r>
            <a:r>
              <a:rPr lang="ru-RU" dirty="0" err="1" smtClean="0"/>
              <a:t>Франція</a:t>
            </a:r>
            <a:r>
              <a:rPr lang="ru-RU" dirty="0" smtClean="0"/>
              <a:t>, </a:t>
            </a:r>
            <a:r>
              <a:rPr lang="ru-RU" dirty="0" err="1" smtClean="0"/>
              <a:t>місцева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1" y="528957"/>
            <a:ext cx="2304256" cy="232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8347" y="285293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Еміль</a:t>
            </a:r>
            <a:r>
              <a:rPr lang="ru-RU" dirty="0" smtClean="0"/>
              <a:t> </a:t>
            </a:r>
            <a:r>
              <a:rPr lang="ru-RU" dirty="0" err="1" smtClean="0"/>
              <a:t>Франкі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1" y="3254721"/>
            <a:ext cx="2304256" cy="232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1505" y="5578701"/>
            <a:ext cx="168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Герберт Гувер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8956"/>
            <a:ext cx="5688632" cy="426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83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352928" cy="5976664"/>
          </a:xfrm>
        </p:spPr>
        <p:txBody>
          <a:bodyPr>
            <a:normAutofit/>
          </a:bodyPr>
          <a:lstStyle/>
          <a:p>
            <a:r>
              <a:rPr lang="de-DE" dirty="0" smtClean="0"/>
              <a:t>CNSA </a:t>
            </a:r>
            <a:r>
              <a:rPr lang="ru-RU" dirty="0" smtClean="0"/>
              <a:t>стала </a:t>
            </a:r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повсякденного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та </a:t>
            </a:r>
            <a:r>
              <a:rPr lang="ru-RU" dirty="0" err="1" smtClean="0"/>
              <a:t>культури</a:t>
            </a:r>
            <a:r>
              <a:rPr lang="ru-RU" dirty="0" smtClean="0"/>
              <a:t> в </a:t>
            </a:r>
            <a:r>
              <a:rPr lang="ru-RU" dirty="0" err="1" smtClean="0"/>
              <a:t>окупованій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.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виконувала</a:t>
            </a:r>
            <a:r>
              <a:rPr lang="ru-RU" dirty="0" smtClean="0"/>
              <a:t>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повсякденної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за системою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і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запобігала</a:t>
            </a:r>
            <a:r>
              <a:rPr lang="ru-RU" dirty="0" smtClean="0"/>
              <a:t> голоду, </a:t>
            </a:r>
            <a:r>
              <a:rPr lang="ru-RU" dirty="0" err="1" smtClean="0"/>
              <a:t>хоча</a:t>
            </a:r>
            <a:r>
              <a:rPr lang="ru-RU" dirty="0" smtClean="0"/>
              <a:t> брак </a:t>
            </a:r>
            <a:r>
              <a:rPr lang="ru-RU" dirty="0" err="1" smtClean="0"/>
              <a:t>продовольства</a:t>
            </a:r>
            <a:r>
              <a:rPr lang="ru-RU" dirty="0" smtClean="0"/>
              <a:t> та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поширений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окупації</a:t>
            </a:r>
            <a:r>
              <a:rPr lang="ru-RU" dirty="0" smtClean="0"/>
              <a:t>. На </a:t>
            </a:r>
            <a:r>
              <a:rPr lang="ru-RU" dirty="0" err="1" smtClean="0"/>
              <a:t>піку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у </a:t>
            </a:r>
            <a:r>
              <a:rPr lang="de-DE" dirty="0" smtClean="0"/>
              <a:t>CNSA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125 000 </a:t>
            </a:r>
            <a:r>
              <a:rPr lang="ru-RU" dirty="0" err="1" smtClean="0"/>
              <a:t>агентів</a:t>
            </a:r>
            <a:r>
              <a:rPr lang="ru-RU" dirty="0" smtClean="0"/>
              <a:t> та </a:t>
            </a:r>
            <a:r>
              <a:rPr lang="ru-RU" dirty="0" err="1" smtClean="0"/>
              <a:t>дистриб'юторів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. </a:t>
            </a:r>
            <a:r>
              <a:rPr lang="ru-RU" dirty="0" err="1" smtClean="0"/>
              <a:t>Історики</a:t>
            </a:r>
            <a:r>
              <a:rPr lang="ru-RU" dirty="0" smtClean="0"/>
              <a:t> описали саму </a:t>
            </a:r>
            <a:r>
              <a:rPr lang="de-DE" dirty="0" smtClean="0"/>
              <a:t>CNSA </a:t>
            </a:r>
            <a:r>
              <a:rPr lang="ru-RU" dirty="0" smtClean="0"/>
              <a:t>з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центральним</a:t>
            </a:r>
            <a:r>
              <a:rPr lang="ru-RU" dirty="0" smtClean="0"/>
              <a:t> </a:t>
            </a:r>
            <a:r>
              <a:rPr lang="ru-RU" dirty="0" err="1" smtClean="0"/>
              <a:t>комітетом</a:t>
            </a:r>
            <a:r>
              <a:rPr lang="ru-RU" dirty="0" smtClean="0"/>
              <a:t> та </a:t>
            </a:r>
            <a:r>
              <a:rPr lang="ru-RU" dirty="0" err="1" smtClean="0"/>
              <a:t>місцевими</a:t>
            </a:r>
            <a:r>
              <a:rPr lang="ru-RU" dirty="0" smtClean="0"/>
              <a:t> мережами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як </a:t>
            </a:r>
            <a:r>
              <a:rPr lang="ru-RU" dirty="0" err="1" smtClean="0"/>
              <a:t>паралель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діями</a:t>
            </a:r>
            <a:r>
              <a:rPr lang="ru-RU" dirty="0" smtClean="0"/>
              <a:t> </a:t>
            </a:r>
            <a:r>
              <a:rPr lang="ru-RU" dirty="0" err="1" smtClean="0"/>
              <a:t>офіційного</a:t>
            </a:r>
            <a:r>
              <a:rPr lang="ru-RU" dirty="0" smtClean="0"/>
              <a:t> </a:t>
            </a:r>
            <a:r>
              <a:rPr lang="ru-RU" dirty="0" err="1" smtClean="0"/>
              <a:t>бельгійського</a:t>
            </a:r>
            <a:r>
              <a:rPr lang="ru-RU" dirty="0" smtClean="0"/>
              <a:t> уряду у </a:t>
            </a:r>
            <a:r>
              <a:rPr lang="ru-RU" dirty="0" err="1" smtClean="0"/>
              <a:t>мирний</a:t>
            </a:r>
            <a:r>
              <a:rPr lang="ru-RU" dirty="0" smtClean="0"/>
              <a:t> час. В очах </a:t>
            </a:r>
            <a:r>
              <a:rPr lang="ru-RU" dirty="0" err="1" smtClean="0"/>
              <a:t>сучасників</a:t>
            </a:r>
            <a:r>
              <a:rPr lang="ru-RU" dirty="0" smtClean="0"/>
              <a:t> </a:t>
            </a:r>
            <a:r>
              <a:rPr lang="de-DE" dirty="0" smtClean="0"/>
              <a:t>CNSA </a:t>
            </a:r>
            <a:r>
              <a:rPr lang="ru-RU" dirty="0" smtClean="0"/>
              <a:t>стала символом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єдності</a:t>
            </a:r>
            <a:r>
              <a:rPr lang="ru-RU" dirty="0" smtClean="0"/>
              <a:t> та </a:t>
            </a:r>
            <a:r>
              <a:rPr lang="ru-RU" dirty="0" err="1" smtClean="0"/>
              <a:t>пасивного</a:t>
            </a:r>
            <a:r>
              <a:rPr lang="ru-RU" dirty="0" smtClean="0"/>
              <a:t> опору.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9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5205264"/>
            <a:ext cx="6192688" cy="57606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Збитки</a:t>
            </a:r>
            <a:r>
              <a:rPr lang="ru-RU" dirty="0" smtClean="0"/>
              <a:t>, </a:t>
            </a:r>
            <a:r>
              <a:rPr lang="ru-RU" dirty="0" err="1" smtClean="0"/>
              <a:t>завдані</a:t>
            </a:r>
            <a:r>
              <a:rPr lang="ru-RU" dirty="0" smtClean="0"/>
              <a:t> </a:t>
            </a:r>
            <a:r>
              <a:rPr lang="ru-RU" dirty="0" err="1" smtClean="0"/>
              <a:t>війною</a:t>
            </a:r>
            <a:r>
              <a:rPr lang="ru-RU" dirty="0" smtClean="0"/>
              <a:t> у </a:t>
            </a:r>
            <a:r>
              <a:rPr lang="ru-RU" dirty="0" err="1" smtClean="0"/>
              <a:t>Фландрії</a:t>
            </a:r>
            <a:r>
              <a:rPr lang="ru-RU" dirty="0" smtClean="0"/>
              <a:t> 1914 року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60840" cy="47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88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7554416" cy="100811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Життя</a:t>
            </a:r>
            <a:r>
              <a:rPr lang="ru-RU" sz="2800" dirty="0" smtClean="0"/>
              <a:t> в </a:t>
            </a:r>
            <a:r>
              <a:rPr lang="ru-RU" sz="2800" dirty="0" err="1" smtClean="0"/>
              <a:t>умовах</a:t>
            </a:r>
            <a:r>
              <a:rPr lang="ru-RU" sz="2800" dirty="0" smtClean="0"/>
              <a:t> </a:t>
            </a:r>
            <a:r>
              <a:rPr lang="ru-RU" sz="2800" dirty="0" err="1" smtClean="0"/>
              <a:t>окупації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err="1" smtClean="0"/>
              <a:t>економічне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50224" cy="46805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початку </a:t>
            </a:r>
            <a:r>
              <a:rPr lang="ru-RU" dirty="0" err="1" smtClean="0"/>
              <a:t>війни</a:t>
            </a:r>
            <a:r>
              <a:rPr lang="ru-RU" dirty="0" smtClean="0"/>
              <a:t> уряд </a:t>
            </a:r>
            <a:r>
              <a:rPr lang="ru-RU" dirty="0" err="1" smtClean="0"/>
              <a:t>Бельгії</a:t>
            </a:r>
            <a:r>
              <a:rPr lang="ru-RU" dirty="0" smtClean="0"/>
              <a:t> </a:t>
            </a:r>
            <a:r>
              <a:rPr lang="ru-RU" dirty="0" err="1" smtClean="0"/>
              <a:t>поспішно</a:t>
            </a:r>
            <a:r>
              <a:rPr lang="ru-RU" dirty="0" smtClean="0"/>
              <a:t> </a:t>
            </a:r>
            <a:r>
              <a:rPr lang="ru-RU" dirty="0" err="1" smtClean="0"/>
              <a:t>вилучив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обігу</a:t>
            </a:r>
            <a:r>
              <a:rPr lang="ru-RU" dirty="0" smtClean="0"/>
              <a:t> </a:t>
            </a:r>
            <a:r>
              <a:rPr lang="ru-RU" dirty="0" err="1" smtClean="0"/>
              <a:t>срібні</a:t>
            </a:r>
            <a:r>
              <a:rPr lang="ru-RU" dirty="0" smtClean="0"/>
              <a:t> </a:t>
            </a:r>
            <a:r>
              <a:rPr lang="ru-RU" dirty="0" err="1" smtClean="0"/>
              <a:t>монети</a:t>
            </a:r>
            <a:r>
              <a:rPr lang="ru-RU" dirty="0" smtClean="0"/>
              <a:t> та </a:t>
            </a:r>
            <a:r>
              <a:rPr lang="ru-RU" dirty="0" err="1" smtClean="0"/>
              <a:t>замінив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банкнотами. З </a:t>
            </a:r>
            <a:r>
              <a:rPr lang="ru-RU" dirty="0" err="1" smtClean="0"/>
              <a:t>німецькою</a:t>
            </a:r>
            <a:r>
              <a:rPr lang="ru-RU" dirty="0" smtClean="0"/>
              <a:t> </a:t>
            </a:r>
            <a:r>
              <a:rPr lang="ru-RU" dirty="0" err="1" smtClean="0"/>
              <a:t>окупацією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банкноти</a:t>
            </a:r>
            <a:r>
              <a:rPr lang="ru-RU" dirty="0" smtClean="0"/>
              <a:t> </a:t>
            </a:r>
            <a:r>
              <a:rPr lang="ru-RU" dirty="0" err="1" smtClean="0"/>
              <a:t>залишалися</a:t>
            </a:r>
            <a:r>
              <a:rPr lang="ru-RU" dirty="0" smtClean="0"/>
              <a:t> </a:t>
            </a:r>
            <a:r>
              <a:rPr lang="ru-RU" dirty="0" err="1" smtClean="0"/>
              <a:t>легальними</a:t>
            </a:r>
            <a:r>
              <a:rPr lang="ru-RU" dirty="0" smtClean="0"/>
              <a:t>, і </a:t>
            </a:r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тривало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компенсувати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окупацію</a:t>
            </a:r>
            <a:r>
              <a:rPr lang="ru-RU" dirty="0" smtClean="0"/>
              <a:t>, </a:t>
            </a:r>
            <a:r>
              <a:rPr lang="ru-RU" dirty="0" err="1" smtClean="0"/>
              <a:t>німецька</a:t>
            </a:r>
            <a:r>
              <a:rPr lang="ru-RU" dirty="0" smtClean="0"/>
              <a:t> </a:t>
            </a:r>
            <a:r>
              <a:rPr lang="ru-RU" dirty="0" err="1" smtClean="0"/>
              <a:t>адміністрація</a:t>
            </a:r>
            <a:r>
              <a:rPr lang="ru-RU" dirty="0" smtClean="0"/>
              <a:t> </a:t>
            </a:r>
            <a:r>
              <a:rPr lang="ru-RU" dirty="0" err="1" smtClean="0"/>
              <a:t>вимагала</a:t>
            </a:r>
            <a:r>
              <a:rPr lang="ru-RU" dirty="0" smtClean="0"/>
              <a:t> </a:t>
            </a:r>
            <a:r>
              <a:rPr lang="ru-RU" dirty="0" err="1" smtClean="0"/>
              <a:t>регулярних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внесків</a:t>
            </a:r>
            <a:r>
              <a:rPr lang="ru-RU" dirty="0" smtClean="0"/>
              <a:t> у </a:t>
            </a:r>
            <a:r>
              <a:rPr lang="ru-RU" dirty="0" err="1" smtClean="0"/>
              <a:t>розмірі</a:t>
            </a:r>
            <a:r>
              <a:rPr lang="ru-RU" dirty="0" smtClean="0"/>
              <a:t> 35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бельгійських</a:t>
            </a:r>
            <a:r>
              <a:rPr lang="ru-RU" dirty="0" smtClean="0"/>
              <a:t> </a:t>
            </a:r>
            <a:r>
              <a:rPr lang="ru-RU" dirty="0" err="1" smtClean="0"/>
              <a:t>франків</a:t>
            </a:r>
            <a:r>
              <a:rPr lang="ru-RU" dirty="0" smtClean="0"/>
              <a:t> </a:t>
            </a:r>
            <a:r>
              <a:rPr lang="ru-RU" dirty="0" err="1" smtClean="0"/>
              <a:t>щомісяця</a:t>
            </a:r>
            <a:r>
              <a:rPr lang="ru-RU" dirty="0" smtClean="0"/>
              <a:t>. </a:t>
            </a:r>
            <a:r>
              <a:rPr lang="ru-RU" dirty="0" err="1" smtClean="0"/>
              <a:t>Внесок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перевищував</a:t>
            </a:r>
            <a:r>
              <a:rPr lang="ru-RU" dirty="0" smtClean="0"/>
              <a:t> </a:t>
            </a:r>
            <a:r>
              <a:rPr lang="ru-RU" dirty="0" err="1" smtClean="0"/>
              <a:t>довоєнний</a:t>
            </a:r>
            <a:r>
              <a:rPr lang="ru-RU" dirty="0" smtClean="0"/>
              <a:t> </a:t>
            </a:r>
            <a:r>
              <a:rPr lang="ru-RU" dirty="0" err="1" smtClean="0"/>
              <a:t>податковий</a:t>
            </a:r>
            <a:r>
              <a:rPr lang="ru-RU" dirty="0" smtClean="0"/>
              <a:t> </a:t>
            </a:r>
            <a:r>
              <a:rPr lang="ru-RU" dirty="0" err="1" smtClean="0"/>
              <a:t>прибуток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, тому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виплати</a:t>
            </a:r>
            <a:r>
              <a:rPr lang="ru-RU" dirty="0" smtClean="0"/>
              <a:t> </a:t>
            </a:r>
            <a:r>
              <a:rPr lang="ru-RU" dirty="0" err="1" smtClean="0"/>
              <a:t>бельгійські</a:t>
            </a:r>
            <a:r>
              <a:rPr lang="ru-RU" dirty="0" smtClean="0"/>
              <a:t> банки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паперові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для </a:t>
            </a:r>
            <a:r>
              <a:rPr lang="ru-RU" dirty="0" err="1" smtClean="0"/>
              <a:t>купівлі</a:t>
            </a:r>
            <a:r>
              <a:rPr lang="ru-RU" dirty="0" smtClean="0"/>
              <a:t> </a:t>
            </a:r>
            <a:r>
              <a:rPr lang="ru-RU" dirty="0" err="1" smtClean="0"/>
              <a:t>облігацій</a:t>
            </a:r>
            <a:r>
              <a:rPr lang="ru-RU" dirty="0" smtClean="0"/>
              <a:t>. </a:t>
            </a:r>
            <a:r>
              <a:rPr lang="ru-RU" dirty="0" err="1" smtClean="0"/>
              <a:t>Надмірне</a:t>
            </a:r>
            <a:r>
              <a:rPr lang="ru-RU" dirty="0" smtClean="0"/>
              <a:t> </a:t>
            </a:r>
            <a:r>
              <a:rPr lang="ru-RU" dirty="0" err="1" smtClean="0"/>
              <a:t>друкування</a:t>
            </a:r>
            <a:r>
              <a:rPr lang="ru-RU" dirty="0" smtClean="0"/>
              <a:t> грошей у </a:t>
            </a:r>
            <a:r>
              <a:rPr lang="ru-RU" dirty="0" err="1" smtClean="0"/>
              <a:t>поєднанні</a:t>
            </a:r>
            <a:r>
              <a:rPr lang="ru-RU" dirty="0" smtClean="0"/>
              <a:t> з великими сумами </a:t>
            </a:r>
            <a:r>
              <a:rPr lang="ru-RU" dirty="0" err="1" smtClean="0"/>
              <a:t>німецьких</a:t>
            </a:r>
            <a:r>
              <a:rPr lang="ru-RU" dirty="0" smtClean="0"/>
              <a:t> грошей, </a:t>
            </a:r>
            <a:r>
              <a:rPr lang="ru-RU" dirty="0" err="1" smtClean="0"/>
              <a:t>ввезених</a:t>
            </a:r>
            <a:r>
              <a:rPr lang="ru-RU" dirty="0" smtClean="0"/>
              <a:t> у </a:t>
            </a:r>
            <a:r>
              <a:rPr lang="ru-RU" dirty="0" err="1" smtClean="0"/>
              <a:t>країну</a:t>
            </a:r>
            <a:r>
              <a:rPr lang="ru-RU" dirty="0" smtClean="0"/>
              <a:t> солдатами, </a:t>
            </a:r>
            <a:r>
              <a:rPr lang="ru-RU" dirty="0" err="1" smtClean="0"/>
              <a:t>спричинило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інфляцію</a:t>
            </a:r>
            <a:r>
              <a:rPr lang="ru-RU" dirty="0" smtClean="0"/>
              <a:t>. </a:t>
            </a:r>
            <a:r>
              <a:rPr lang="ru-RU" dirty="0" err="1" smtClean="0"/>
              <a:t>Німці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штучно </a:t>
            </a:r>
            <a:r>
              <a:rPr lang="ru-RU" dirty="0" err="1" smtClean="0"/>
              <a:t>встановили</a:t>
            </a:r>
            <a:r>
              <a:rPr lang="ru-RU" dirty="0" smtClean="0"/>
              <a:t> </a:t>
            </a:r>
            <a:r>
              <a:rPr lang="ru-RU" dirty="0" err="1" smtClean="0"/>
              <a:t>обмінний</a:t>
            </a:r>
            <a:r>
              <a:rPr lang="ru-RU" dirty="0" smtClean="0"/>
              <a:t> курс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німецькою</a:t>
            </a:r>
            <a:r>
              <a:rPr lang="ru-RU" dirty="0" smtClean="0"/>
              <a:t> маркою та </a:t>
            </a:r>
            <a:r>
              <a:rPr lang="ru-RU" dirty="0" err="1" smtClean="0"/>
              <a:t>бельгійським</a:t>
            </a:r>
            <a:r>
              <a:rPr lang="ru-RU" dirty="0" smtClean="0"/>
              <a:t> франком, </a:t>
            </a:r>
            <a:r>
              <a:rPr lang="ru-RU" dirty="0" err="1" smtClean="0"/>
              <a:t>щоб</a:t>
            </a:r>
            <a:r>
              <a:rPr lang="ru-RU" dirty="0" smtClean="0"/>
              <a:t> принести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економіці</a:t>
            </a:r>
            <a:r>
              <a:rPr lang="ru-RU" dirty="0" smtClean="0"/>
              <a:t> у </a:t>
            </a:r>
            <a:r>
              <a:rPr lang="ru-RU" dirty="0" err="1" smtClean="0"/>
              <a:t>співвідношенні</a:t>
            </a:r>
            <a:r>
              <a:rPr lang="ru-RU" dirty="0" smtClean="0"/>
              <a:t> 1:1,25.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впоратися</a:t>
            </a:r>
            <a:r>
              <a:rPr lang="ru-RU" dirty="0" smtClean="0"/>
              <a:t> з </a:t>
            </a:r>
            <a:r>
              <a:rPr lang="ru-RU" dirty="0" err="1" smtClean="0"/>
              <a:t>економічними</a:t>
            </a:r>
            <a:r>
              <a:rPr lang="ru-RU" dirty="0" smtClean="0"/>
              <a:t> </a:t>
            </a:r>
            <a:r>
              <a:rPr lang="ru-RU" dirty="0" err="1" smtClean="0"/>
              <a:t>умовами</a:t>
            </a:r>
            <a:r>
              <a:rPr lang="ru-RU" dirty="0" smtClean="0"/>
              <a:t>,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комун</a:t>
            </a:r>
            <a:r>
              <a:rPr lang="ru-RU" dirty="0" smtClean="0"/>
              <a:t> та </a:t>
            </a:r>
            <a:r>
              <a:rPr lang="ru-RU" dirty="0" err="1" smtClean="0"/>
              <a:t>регіонів</a:t>
            </a:r>
            <a:r>
              <a:rPr lang="ru-RU" dirty="0" smtClean="0"/>
              <a:t> почали </a:t>
            </a:r>
            <a:r>
              <a:rPr lang="ru-RU" dirty="0" err="1" smtClean="0"/>
              <a:t>друкувати</a:t>
            </a:r>
            <a:r>
              <a:rPr lang="ru-RU" dirty="0" smtClean="0"/>
              <a:t> та </a:t>
            </a:r>
            <a:r>
              <a:rPr lang="ru-RU" dirty="0" err="1" smtClean="0"/>
              <a:t>випускати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r>
              <a:rPr lang="ru-RU" dirty="0" smtClean="0"/>
              <a:t>, </a:t>
            </a:r>
            <a:r>
              <a:rPr lang="ru-RU" dirty="0" err="1" smtClean="0"/>
              <a:t>відомі</a:t>
            </a:r>
            <a:r>
              <a:rPr lang="ru-RU" dirty="0" smtClean="0"/>
              <a:t> як </a:t>
            </a:r>
            <a:r>
              <a:rPr lang="de-DE" dirty="0" err="1" smtClean="0"/>
              <a:t>Necessity</a:t>
            </a:r>
            <a:r>
              <a:rPr lang="de-DE" dirty="0" smtClean="0"/>
              <a:t> Money (</a:t>
            </a:r>
            <a:r>
              <a:rPr lang="de-DE" dirty="0" err="1" smtClean="0"/>
              <a:t>monnaie</a:t>
            </a:r>
            <a:r>
              <a:rPr lang="de-DE" dirty="0" smtClean="0"/>
              <a:t> de </a:t>
            </a:r>
            <a:r>
              <a:rPr lang="de-DE" dirty="0" err="1" smtClean="0"/>
              <a:t>nécessité</a:t>
            </a:r>
            <a:r>
              <a:rPr lang="de-DE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на </a:t>
            </a:r>
            <a:r>
              <a:rPr lang="ru-RU" dirty="0" err="1" smtClean="0"/>
              <a:t>місцевому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51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29716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 </a:t>
            </a:r>
            <a:r>
              <a:rPr lang="ru-RU" dirty="0" err="1" smtClean="0"/>
              <a:t>бельгійських</a:t>
            </a:r>
            <a:r>
              <a:rPr lang="ru-RU" dirty="0" smtClean="0"/>
              <a:t> </a:t>
            </a:r>
            <a:r>
              <a:rPr lang="ru-RU" dirty="0" err="1" smtClean="0"/>
              <a:t>франків</a:t>
            </a:r>
            <a:r>
              <a:rPr lang="ru-RU" dirty="0" smtClean="0"/>
              <a:t> (1835)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4" y="3068960"/>
            <a:ext cx="2592288" cy="165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864" y="486916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100 </a:t>
            </a:r>
            <a:r>
              <a:rPr lang="ru-RU" dirty="0" err="1" smtClean="0"/>
              <a:t>трильйонів</a:t>
            </a:r>
            <a:r>
              <a:rPr lang="ru-RU" dirty="0" smtClean="0"/>
              <a:t> </a:t>
            </a:r>
            <a:r>
              <a:rPr lang="ru-RU" dirty="0" err="1"/>
              <a:t>м</a:t>
            </a:r>
            <a:r>
              <a:rPr lang="ru-RU" dirty="0" err="1" smtClean="0"/>
              <a:t>арка.Це</a:t>
            </a:r>
            <a:r>
              <a:rPr lang="ru-RU" dirty="0" smtClean="0"/>
              <a:t> </a:t>
            </a:r>
            <a:r>
              <a:rPr lang="ru-RU" dirty="0" err="1" smtClean="0"/>
              <a:t>наслідкі</a:t>
            </a:r>
            <a:r>
              <a:rPr lang="ru-RU" dirty="0" smtClean="0"/>
              <a:t> </a:t>
            </a:r>
            <a:r>
              <a:rPr lang="ru-RU" dirty="0" err="1" smtClean="0"/>
              <a:t>інфляції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ПСВ</a:t>
            </a:r>
            <a:endParaRPr lang="ru-RU" dirty="0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628"/>
            <a:ext cx="2520280" cy="168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62" y="548681"/>
            <a:ext cx="5058809" cy="304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61661" y="3789040"/>
            <a:ext cx="5058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Нотгельди</a:t>
            </a:r>
            <a:r>
              <a:rPr lang="ru-RU" dirty="0" smtClean="0"/>
              <a:t> (</a:t>
            </a:r>
            <a:r>
              <a:rPr lang="ru-RU" dirty="0" err="1" smtClean="0"/>
              <a:t>нім</a:t>
            </a:r>
            <a:r>
              <a:rPr lang="ru-RU" dirty="0" smtClean="0"/>
              <a:t>. </a:t>
            </a:r>
            <a:r>
              <a:rPr lang="de-DE" dirty="0" smtClean="0"/>
              <a:t>Notgeld</a:t>
            </a:r>
            <a:r>
              <a:rPr lang="uk-UA" dirty="0" smtClean="0"/>
              <a:t>) -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, </a:t>
            </a:r>
            <a:r>
              <a:rPr lang="ru-RU" dirty="0" err="1" smtClean="0"/>
              <a:t>випущені</a:t>
            </a:r>
            <a:r>
              <a:rPr lang="ru-RU" dirty="0" smtClean="0"/>
              <a:t> в </a:t>
            </a:r>
            <a:r>
              <a:rPr lang="ru-RU" dirty="0" err="1" smtClean="0"/>
              <a:t>обіг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органами </a:t>
            </a:r>
            <a:r>
              <a:rPr lang="ru-RU" dirty="0" err="1" smtClean="0"/>
              <a:t>місцевої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неурядовими</a:t>
            </a:r>
            <a:r>
              <a:rPr lang="ru-RU" dirty="0" smtClean="0"/>
              <a:t> </a:t>
            </a:r>
            <a:r>
              <a:rPr lang="ru-RU" dirty="0" err="1" smtClean="0"/>
              <a:t>організаціями</a:t>
            </a:r>
            <a:r>
              <a:rPr lang="ru-RU" dirty="0" smtClean="0"/>
              <a:t> в </a:t>
            </a:r>
            <a:r>
              <a:rPr lang="ru-RU" dirty="0" err="1" smtClean="0"/>
              <a:t>період</a:t>
            </a:r>
            <a:r>
              <a:rPr lang="ru-RU" dirty="0" smtClean="0"/>
              <a:t> з 1914 по 1924 роки в </a:t>
            </a:r>
            <a:r>
              <a:rPr lang="ru-RU" dirty="0" err="1" smtClean="0"/>
              <a:t>Німеччині</a:t>
            </a:r>
            <a:r>
              <a:rPr lang="ru-RU" dirty="0" smtClean="0"/>
              <a:t>, Австро-</a:t>
            </a:r>
            <a:r>
              <a:rPr lang="ru-RU" dirty="0" err="1" smtClean="0"/>
              <a:t>Угорщині</a:t>
            </a:r>
            <a:r>
              <a:rPr lang="ru-RU" dirty="0" smtClean="0"/>
              <a:t>, </a:t>
            </a:r>
            <a:r>
              <a:rPr lang="ru-RU" dirty="0" err="1" smtClean="0"/>
              <a:t>Франції</a:t>
            </a:r>
            <a:r>
              <a:rPr lang="ru-RU" dirty="0" smtClean="0"/>
              <a:t>, </a:t>
            </a:r>
            <a:r>
              <a:rPr lang="ru-RU" dirty="0" err="1" smtClean="0"/>
              <a:t>Бельгії</a:t>
            </a:r>
            <a:r>
              <a:rPr lang="ru-RU" dirty="0" smtClean="0"/>
              <a:t> і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у </a:t>
            </a:r>
            <a:r>
              <a:rPr lang="ru-RU" dirty="0" err="1" smtClean="0"/>
              <a:t>зв'язку</a:t>
            </a:r>
            <a:r>
              <a:rPr lang="ru-RU" dirty="0" smtClean="0"/>
              <a:t> з </a:t>
            </a:r>
            <a:r>
              <a:rPr lang="ru-RU" dirty="0" err="1" smtClean="0"/>
              <a:t>кризою</a:t>
            </a:r>
            <a:r>
              <a:rPr lang="ru-RU" dirty="0" smtClean="0"/>
              <a:t>, </a:t>
            </a:r>
            <a:r>
              <a:rPr lang="ru-RU" dirty="0" err="1" smtClean="0"/>
              <a:t>нестачею</a:t>
            </a:r>
            <a:r>
              <a:rPr lang="ru-RU" dirty="0" smtClean="0"/>
              <a:t> </a:t>
            </a:r>
            <a:r>
              <a:rPr lang="ru-RU" dirty="0" err="1" smtClean="0"/>
              <a:t>готівки</a:t>
            </a:r>
            <a:r>
              <a:rPr lang="ru-RU" dirty="0" smtClean="0"/>
              <a:t> і </a:t>
            </a:r>
            <a:r>
              <a:rPr lang="ru-RU" dirty="0" err="1" smtClean="0"/>
              <a:t>гіперінфляцією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13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5616624" cy="561662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Фінансовий</a:t>
            </a:r>
            <a:r>
              <a:rPr lang="ru-RU" dirty="0" smtClean="0"/>
              <a:t> хаос у </a:t>
            </a:r>
            <a:r>
              <a:rPr lang="ru-RU" dirty="0" err="1" smtClean="0"/>
              <a:t>поєднанні</a:t>
            </a:r>
            <a:r>
              <a:rPr lang="ru-RU" dirty="0" smtClean="0"/>
              <a:t> з проблемами </a:t>
            </a:r>
            <a:r>
              <a:rPr lang="ru-RU" dirty="0" err="1" smtClean="0"/>
              <a:t>транспортування</a:t>
            </a:r>
            <a:r>
              <a:rPr lang="ru-RU" dirty="0" smtClean="0"/>
              <a:t> та </a:t>
            </a:r>
            <a:r>
              <a:rPr lang="ru-RU" dirty="0" err="1" smtClean="0"/>
              <a:t>реквізиції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 </a:t>
            </a:r>
            <a:r>
              <a:rPr lang="ru-RU" dirty="0" err="1" smtClean="0"/>
              <a:t>призвів</a:t>
            </a:r>
            <a:r>
              <a:rPr lang="ru-RU" dirty="0" smtClean="0"/>
              <a:t> до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колапсу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на заводах </a:t>
            </a:r>
            <a:r>
              <a:rPr lang="ru-RU" dirty="0" err="1" smtClean="0"/>
              <a:t>закінчилася</a:t>
            </a:r>
            <a:r>
              <a:rPr lang="ru-RU" dirty="0" smtClean="0"/>
              <a:t> </a:t>
            </a:r>
            <a:r>
              <a:rPr lang="ru-RU" dirty="0" err="1" smtClean="0"/>
              <a:t>сировина</a:t>
            </a:r>
            <a:r>
              <a:rPr lang="ru-RU" dirty="0" smtClean="0"/>
              <a:t> та </a:t>
            </a:r>
            <a:r>
              <a:rPr lang="ru-RU" dirty="0" err="1" smtClean="0"/>
              <a:t>звільнили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. Криза особливо </a:t>
            </a:r>
            <a:r>
              <a:rPr lang="ru-RU" dirty="0" err="1" smtClean="0"/>
              <a:t>вразила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обробні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сировина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імпортується</a:t>
            </a:r>
            <a:r>
              <a:rPr lang="ru-RU" dirty="0" smtClean="0"/>
              <a:t> з-за кордону, </a:t>
            </a:r>
            <a:r>
              <a:rPr lang="ru-RU" dirty="0" err="1" smtClean="0"/>
              <a:t>вичерпалася</a:t>
            </a:r>
            <a:r>
              <a:rPr lang="ru-RU" dirty="0" smtClean="0"/>
              <a:t>,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фірм</a:t>
            </a:r>
            <a:r>
              <a:rPr lang="ru-RU" dirty="0" smtClean="0"/>
              <a:t> </a:t>
            </a:r>
            <a:r>
              <a:rPr lang="ru-RU" dirty="0" err="1" smtClean="0"/>
              <a:t>звільняли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. </a:t>
            </a:r>
            <a:r>
              <a:rPr lang="ru-RU" dirty="0" err="1" smtClean="0"/>
              <a:t>Безробіття</a:t>
            </a:r>
            <a:r>
              <a:rPr lang="ru-RU" dirty="0" smtClean="0"/>
              <a:t> стало </a:t>
            </a:r>
            <a:r>
              <a:rPr lang="ru-RU" dirty="0" err="1" smtClean="0"/>
              <a:t>серйозною</a:t>
            </a:r>
            <a:r>
              <a:rPr lang="ru-RU" dirty="0" smtClean="0"/>
              <a:t> проблемою і </a:t>
            </a:r>
            <a:r>
              <a:rPr lang="ru-RU" dirty="0" err="1" smtClean="0"/>
              <a:t>збільшило</a:t>
            </a:r>
            <a:r>
              <a:rPr lang="ru-RU" dirty="0" smtClean="0"/>
              <a:t>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благодійності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розподіляється</a:t>
            </a:r>
            <a:r>
              <a:rPr lang="ru-RU" dirty="0" smtClean="0"/>
              <a:t> </a:t>
            </a:r>
            <a:r>
              <a:rPr lang="ru-RU" dirty="0" err="1" smtClean="0"/>
              <a:t>цивільними</a:t>
            </a:r>
            <a:r>
              <a:rPr lang="ru-RU" dirty="0" smtClean="0"/>
              <a:t> </a:t>
            </a:r>
            <a:r>
              <a:rPr lang="ru-RU" dirty="0" err="1" smtClean="0"/>
              <a:t>установами</a:t>
            </a:r>
            <a:r>
              <a:rPr lang="ru-RU" dirty="0" smtClean="0"/>
              <a:t> та </a:t>
            </a:r>
            <a:r>
              <a:rPr lang="ru-RU" dirty="0" err="1" smtClean="0"/>
              <a:t>організаціями</a:t>
            </a:r>
            <a:r>
              <a:rPr lang="ru-RU" dirty="0" smtClean="0"/>
              <a:t>. У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1915 по 1918 </a:t>
            </a:r>
            <a:r>
              <a:rPr lang="ru-RU" dirty="0" err="1" smtClean="0"/>
              <a:t>рік</a:t>
            </a:r>
            <a:r>
              <a:rPr lang="ru-RU" dirty="0" smtClean="0"/>
              <a:t> без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залишилося</a:t>
            </a:r>
            <a:r>
              <a:rPr lang="ru-RU" dirty="0" smtClean="0"/>
              <a:t> 650 000 </a:t>
            </a:r>
            <a:r>
              <a:rPr lang="ru-RU" dirty="0" err="1" smtClean="0"/>
              <a:t>людина</a:t>
            </a:r>
            <a:r>
              <a:rPr lang="ru-RU" dirty="0" smtClean="0"/>
              <a:t>. Влада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використовувала</a:t>
            </a:r>
            <a:r>
              <a:rPr lang="ru-RU" dirty="0" smtClean="0"/>
              <a:t> кризу для </a:t>
            </a:r>
            <a:r>
              <a:rPr lang="ru-RU" dirty="0" err="1" smtClean="0"/>
              <a:t>розграбування</a:t>
            </a:r>
            <a:r>
              <a:rPr lang="ru-RU" dirty="0" smtClean="0"/>
              <a:t>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з </a:t>
            </a:r>
            <a:r>
              <a:rPr lang="ru-RU" dirty="0" err="1" smtClean="0"/>
              <a:t>бельгійських</a:t>
            </a:r>
            <a:r>
              <a:rPr lang="ru-RU" dirty="0" smtClean="0"/>
              <a:t> </a:t>
            </a:r>
            <a:r>
              <a:rPr lang="ru-RU" dirty="0" err="1" smtClean="0"/>
              <a:t>заводів</a:t>
            </a:r>
            <a:r>
              <a:rPr lang="ru-RU" dirty="0" smtClean="0"/>
              <a:t>, яке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відправлено</a:t>
            </a:r>
            <a:r>
              <a:rPr lang="ru-RU" dirty="0" smtClean="0"/>
              <a:t> до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цілим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переплавленим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загострилася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депортації</a:t>
            </a:r>
            <a:r>
              <a:rPr lang="ru-RU" dirty="0" smtClean="0"/>
              <a:t> у 1917 </a:t>
            </a:r>
            <a:r>
              <a:rPr lang="ru-RU" dirty="0" err="1" smtClean="0"/>
              <a:t>році</a:t>
            </a:r>
            <a:r>
              <a:rPr lang="ru-RU" dirty="0" smtClean="0"/>
              <a:t>, яка </a:t>
            </a:r>
            <a:r>
              <a:rPr lang="ru-RU" dirty="0" err="1" smtClean="0"/>
              <a:t>пізніше</a:t>
            </a:r>
            <a:r>
              <a:rPr lang="ru-RU" dirty="0" smtClean="0"/>
              <a:t> створила </a:t>
            </a:r>
            <a:r>
              <a:rPr lang="ru-RU" dirty="0" err="1" smtClean="0"/>
              <a:t>серйозні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для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302433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47971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Німецька</a:t>
            </a:r>
            <a:r>
              <a:rPr lang="ru-RU" dirty="0" smtClean="0"/>
              <a:t> </a:t>
            </a:r>
            <a:r>
              <a:rPr lang="ru-RU" dirty="0" err="1" smtClean="0"/>
              <a:t>поштова</a:t>
            </a:r>
            <a:r>
              <a:rPr lang="ru-RU" dirty="0" smtClean="0"/>
              <a:t> марка з </a:t>
            </a:r>
            <a:r>
              <a:rPr lang="ru-RU" dirty="0" err="1" smtClean="0"/>
              <a:t>написом</a:t>
            </a:r>
            <a:r>
              <a:rPr lang="ru-RU" dirty="0" smtClean="0"/>
              <a:t> "</a:t>
            </a:r>
            <a:r>
              <a:rPr lang="ru-RU" dirty="0" err="1" smtClean="0"/>
              <a:t>Бельгія</a:t>
            </a:r>
            <a:r>
              <a:rPr lang="ru-RU" dirty="0" smtClean="0"/>
              <a:t>"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окупації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30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Фінансовий</a:t>
            </a:r>
            <a:r>
              <a:rPr lang="ru-RU" dirty="0" smtClean="0"/>
              <a:t> хаос у </a:t>
            </a:r>
            <a:r>
              <a:rPr lang="ru-RU" dirty="0" err="1" smtClean="0"/>
              <a:t>поєднанні</a:t>
            </a:r>
            <a:r>
              <a:rPr lang="ru-RU" dirty="0" smtClean="0"/>
              <a:t> з проблемами </a:t>
            </a:r>
            <a:r>
              <a:rPr lang="ru-RU" dirty="0" err="1" smtClean="0"/>
              <a:t>транспортування</a:t>
            </a:r>
            <a:r>
              <a:rPr lang="ru-RU" dirty="0" smtClean="0"/>
              <a:t> та </a:t>
            </a:r>
            <a:r>
              <a:rPr lang="ru-RU" dirty="0" err="1" smtClean="0"/>
              <a:t>реквізиції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 </a:t>
            </a:r>
            <a:r>
              <a:rPr lang="ru-RU" dirty="0" err="1" smtClean="0"/>
              <a:t>призвів</a:t>
            </a:r>
            <a:r>
              <a:rPr lang="ru-RU" dirty="0" smtClean="0"/>
              <a:t> до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колапсу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на заводах </a:t>
            </a:r>
            <a:r>
              <a:rPr lang="ru-RU" dirty="0" err="1" smtClean="0"/>
              <a:t>закінчилася</a:t>
            </a:r>
            <a:r>
              <a:rPr lang="ru-RU" dirty="0" smtClean="0"/>
              <a:t> </a:t>
            </a:r>
            <a:r>
              <a:rPr lang="ru-RU" dirty="0" err="1" smtClean="0"/>
              <a:t>сировина</a:t>
            </a:r>
            <a:r>
              <a:rPr lang="ru-RU" dirty="0" smtClean="0"/>
              <a:t> та </a:t>
            </a:r>
            <a:r>
              <a:rPr lang="ru-RU" dirty="0" err="1" smtClean="0"/>
              <a:t>звільнили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. Криза особливо </a:t>
            </a:r>
            <a:r>
              <a:rPr lang="ru-RU" dirty="0" err="1" smtClean="0"/>
              <a:t>вразила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обробні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сировина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імпортується</a:t>
            </a:r>
            <a:r>
              <a:rPr lang="ru-RU" dirty="0" smtClean="0"/>
              <a:t> з-за кордону, </a:t>
            </a:r>
            <a:r>
              <a:rPr lang="ru-RU" dirty="0" err="1" smtClean="0"/>
              <a:t>вичерпалася</a:t>
            </a:r>
            <a:r>
              <a:rPr lang="ru-RU" dirty="0" smtClean="0"/>
              <a:t>,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фірм</a:t>
            </a:r>
            <a:r>
              <a:rPr lang="ru-RU" dirty="0" smtClean="0"/>
              <a:t> </a:t>
            </a:r>
            <a:r>
              <a:rPr lang="ru-RU" dirty="0" err="1" smtClean="0"/>
              <a:t>звільняли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. </a:t>
            </a:r>
            <a:r>
              <a:rPr lang="ru-RU" dirty="0" err="1" smtClean="0"/>
              <a:t>Безробіття</a:t>
            </a:r>
            <a:r>
              <a:rPr lang="ru-RU" dirty="0" smtClean="0"/>
              <a:t> стало </a:t>
            </a:r>
            <a:r>
              <a:rPr lang="ru-RU" dirty="0" err="1" smtClean="0"/>
              <a:t>серйозною</a:t>
            </a:r>
            <a:r>
              <a:rPr lang="ru-RU" dirty="0" smtClean="0"/>
              <a:t> проблемою і </a:t>
            </a:r>
            <a:r>
              <a:rPr lang="ru-RU" dirty="0" err="1" smtClean="0"/>
              <a:t>збільшило</a:t>
            </a:r>
            <a:r>
              <a:rPr lang="ru-RU" dirty="0" smtClean="0"/>
              <a:t>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благодійності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розподіляється</a:t>
            </a:r>
            <a:r>
              <a:rPr lang="ru-RU" dirty="0" smtClean="0"/>
              <a:t> </a:t>
            </a:r>
            <a:r>
              <a:rPr lang="ru-RU" dirty="0" err="1" smtClean="0"/>
              <a:t>цивільними</a:t>
            </a:r>
            <a:r>
              <a:rPr lang="ru-RU" dirty="0" smtClean="0"/>
              <a:t> </a:t>
            </a:r>
            <a:r>
              <a:rPr lang="ru-RU" dirty="0" err="1" smtClean="0"/>
              <a:t>установами</a:t>
            </a:r>
            <a:r>
              <a:rPr lang="ru-RU" dirty="0" smtClean="0"/>
              <a:t> та </a:t>
            </a:r>
            <a:r>
              <a:rPr lang="ru-RU" dirty="0" err="1" smtClean="0"/>
              <a:t>організаціями</a:t>
            </a:r>
            <a:r>
              <a:rPr lang="ru-RU" dirty="0" smtClean="0"/>
              <a:t>. У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1915 по 1918 </a:t>
            </a:r>
            <a:r>
              <a:rPr lang="ru-RU" dirty="0" err="1" smtClean="0"/>
              <a:t>рік</a:t>
            </a:r>
            <a:r>
              <a:rPr lang="ru-RU" dirty="0" smtClean="0"/>
              <a:t> без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залишилося</a:t>
            </a:r>
            <a:r>
              <a:rPr lang="ru-RU" dirty="0" smtClean="0"/>
              <a:t> 650 000 </a:t>
            </a:r>
            <a:r>
              <a:rPr lang="ru-RU" dirty="0" err="1" smtClean="0"/>
              <a:t>людина</a:t>
            </a:r>
            <a:r>
              <a:rPr lang="ru-RU" dirty="0" smtClean="0"/>
              <a:t>. Влада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використовувала</a:t>
            </a:r>
            <a:r>
              <a:rPr lang="ru-RU" dirty="0" smtClean="0"/>
              <a:t> кризу для </a:t>
            </a:r>
            <a:r>
              <a:rPr lang="ru-RU" dirty="0" err="1" smtClean="0"/>
              <a:t>розграбування</a:t>
            </a:r>
            <a:r>
              <a:rPr lang="ru-RU" dirty="0" smtClean="0"/>
              <a:t>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з </a:t>
            </a:r>
            <a:r>
              <a:rPr lang="ru-RU" dirty="0" err="1" smtClean="0"/>
              <a:t>бельгійських</a:t>
            </a:r>
            <a:r>
              <a:rPr lang="ru-RU" dirty="0" smtClean="0"/>
              <a:t> </a:t>
            </a:r>
            <a:r>
              <a:rPr lang="ru-RU" dirty="0" err="1" smtClean="0"/>
              <a:t>заводів</a:t>
            </a:r>
            <a:r>
              <a:rPr lang="ru-RU" dirty="0" smtClean="0"/>
              <a:t>, яке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відправлено</a:t>
            </a:r>
            <a:r>
              <a:rPr lang="ru-RU" dirty="0" smtClean="0"/>
              <a:t> до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цілим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переплавленим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загострилася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депортації</a:t>
            </a:r>
            <a:r>
              <a:rPr lang="ru-RU" dirty="0" smtClean="0"/>
              <a:t> у 1917 </a:t>
            </a:r>
            <a:r>
              <a:rPr lang="ru-RU" dirty="0" err="1" smtClean="0"/>
              <a:t>році</a:t>
            </a:r>
            <a:r>
              <a:rPr lang="ru-RU" dirty="0" smtClean="0"/>
              <a:t>, яка </a:t>
            </a:r>
            <a:r>
              <a:rPr lang="ru-RU" dirty="0" err="1" smtClean="0"/>
              <a:t>пізніше</a:t>
            </a:r>
            <a:r>
              <a:rPr lang="ru-RU" dirty="0" smtClean="0"/>
              <a:t> створила </a:t>
            </a:r>
            <a:r>
              <a:rPr lang="ru-RU" dirty="0" err="1" smtClean="0"/>
              <a:t>серйозні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для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695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554416" cy="864096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Життя</a:t>
            </a:r>
            <a:r>
              <a:rPr lang="ru-RU" sz="2800" dirty="0" smtClean="0"/>
              <a:t> в </a:t>
            </a:r>
            <a:r>
              <a:rPr lang="ru-RU" sz="2800" dirty="0" err="1" smtClean="0"/>
              <a:t>умовах</a:t>
            </a:r>
            <a:r>
              <a:rPr lang="ru-RU" sz="2800" dirty="0" smtClean="0"/>
              <a:t> </a:t>
            </a:r>
            <a:r>
              <a:rPr lang="ru-RU" sz="2800" dirty="0" err="1" smtClean="0"/>
              <a:t>окупації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err="1" smtClean="0"/>
              <a:t>релігійне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5544616" cy="485740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Окупація</a:t>
            </a:r>
            <a:r>
              <a:rPr lang="ru-RU" dirty="0" smtClean="0"/>
              <a:t> </a:t>
            </a:r>
            <a:r>
              <a:rPr lang="ru-RU" dirty="0" err="1" smtClean="0"/>
              <a:t>збіглася</a:t>
            </a:r>
            <a:r>
              <a:rPr lang="ru-RU" dirty="0" smtClean="0"/>
              <a:t> з </a:t>
            </a:r>
            <a:r>
              <a:rPr lang="ru-RU" dirty="0" err="1" smtClean="0"/>
              <a:t>релігійним</a:t>
            </a:r>
            <a:r>
              <a:rPr lang="ru-RU" dirty="0" smtClean="0"/>
              <a:t> </a:t>
            </a:r>
            <a:r>
              <a:rPr lang="ru-RU" dirty="0" err="1" smtClean="0"/>
              <a:t>відродженням</a:t>
            </a:r>
            <a:r>
              <a:rPr lang="ru-RU" dirty="0" smtClean="0"/>
              <a:t> у </a:t>
            </a:r>
            <a:r>
              <a:rPr lang="ru-RU" dirty="0" err="1" smtClean="0"/>
              <a:t>Бельгії</a:t>
            </a:r>
            <a:r>
              <a:rPr lang="ru-RU" dirty="0" smtClean="0"/>
              <a:t>, яка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католицькою</a:t>
            </a:r>
            <a:r>
              <a:rPr lang="ru-RU" dirty="0" smtClean="0"/>
              <a:t>. примас </a:t>
            </a:r>
            <a:r>
              <a:rPr lang="ru-RU" dirty="0" err="1" smtClean="0"/>
              <a:t>Бельгії</a:t>
            </a:r>
            <a:r>
              <a:rPr lang="ru-RU" dirty="0" smtClean="0"/>
              <a:t> кардинал </a:t>
            </a:r>
            <a:r>
              <a:rPr lang="ru-RU" dirty="0" err="1" smtClean="0"/>
              <a:t>Дезіре</a:t>
            </a:r>
            <a:r>
              <a:rPr lang="ru-RU" dirty="0" smtClean="0"/>
              <a:t>-Жозеф </a:t>
            </a:r>
            <a:r>
              <a:rPr lang="ru-RU" dirty="0" err="1" smtClean="0"/>
              <a:t>Мерсьє</a:t>
            </a:r>
            <a:r>
              <a:rPr lang="ru-RU" dirty="0" smtClean="0"/>
              <a:t> став </a:t>
            </a:r>
            <a:r>
              <a:rPr lang="ru-RU" dirty="0" err="1" smtClean="0"/>
              <a:t>відвертим</a:t>
            </a:r>
            <a:r>
              <a:rPr lang="ru-RU" dirty="0" smtClean="0"/>
              <a:t> критиком </a:t>
            </a:r>
            <a:r>
              <a:rPr lang="ru-RU" dirty="0" err="1" smtClean="0"/>
              <a:t>німецького</a:t>
            </a:r>
            <a:r>
              <a:rPr lang="ru-RU" dirty="0" smtClean="0"/>
              <a:t> </a:t>
            </a:r>
            <a:r>
              <a:rPr lang="ru-RU" dirty="0" err="1" smtClean="0"/>
              <a:t>окупаційного</a:t>
            </a:r>
            <a:r>
              <a:rPr lang="ru-RU" dirty="0" smtClean="0"/>
              <a:t> режиму. </a:t>
            </a:r>
            <a:r>
              <a:rPr lang="ru-RU" dirty="0" err="1" smtClean="0"/>
              <a:t>Мерсьє</a:t>
            </a:r>
            <a:r>
              <a:rPr lang="ru-RU" dirty="0" smtClean="0"/>
              <a:t> </a:t>
            </a:r>
            <a:r>
              <a:rPr lang="ru-RU" dirty="0" err="1" smtClean="0"/>
              <a:t>опублікував</a:t>
            </a:r>
            <a:r>
              <a:rPr lang="ru-RU" dirty="0" smtClean="0"/>
              <a:t> </a:t>
            </a:r>
            <a:r>
              <a:rPr lang="ru-RU" dirty="0" err="1" smtClean="0"/>
              <a:t>знамениту</a:t>
            </a:r>
            <a:r>
              <a:rPr lang="ru-RU" dirty="0" smtClean="0"/>
              <a:t> </a:t>
            </a:r>
            <a:r>
              <a:rPr lang="ru-RU" dirty="0" err="1" smtClean="0"/>
              <a:t>брошуру</a:t>
            </a:r>
            <a:r>
              <a:rPr lang="ru-RU" dirty="0" smtClean="0"/>
              <a:t> </a:t>
            </a:r>
            <a:r>
              <a:rPr lang="de-DE" dirty="0" err="1" smtClean="0"/>
              <a:t>Patriotisme</a:t>
            </a:r>
            <a:r>
              <a:rPr lang="de-DE" dirty="0" smtClean="0"/>
              <a:t> et </a:t>
            </a:r>
            <a:r>
              <a:rPr lang="de-DE" dirty="0" err="1" smtClean="0"/>
              <a:t>Endurance</a:t>
            </a:r>
            <a:r>
              <a:rPr lang="de-DE" dirty="0" smtClean="0"/>
              <a:t> (</a:t>
            </a:r>
            <a:r>
              <a:rPr lang="ru-RU" dirty="0" err="1" smtClean="0"/>
              <a:t>Патріотизм</a:t>
            </a:r>
            <a:r>
              <a:rPr lang="ru-RU" dirty="0" smtClean="0"/>
              <a:t> і </a:t>
            </a:r>
            <a:r>
              <a:rPr lang="ru-RU" dirty="0" err="1" smtClean="0"/>
              <a:t>стійкість</a:t>
            </a:r>
            <a:r>
              <a:rPr lang="ru-RU" dirty="0" smtClean="0"/>
              <a:t>) у </a:t>
            </a:r>
            <a:r>
              <a:rPr lang="ru-RU" dirty="0" err="1" smtClean="0"/>
              <a:t>Різдво</a:t>
            </a:r>
            <a:r>
              <a:rPr lang="ru-RU" dirty="0" smtClean="0"/>
              <a:t> 1914 року, в </a:t>
            </a:r>
            <a:r>
              <a:rPr lang="ru-RU" dirty="0" err="1" smtClean="0"/>
              <a:t>якій</a:t>
            </a:r>
            <a:r>
              <a:rPr lang="ru-RU" dirty="0" smtClean="0"/>
              <a:t> закликав </a:t>
            </a:r>
            <a:r>
              <a:rPr lang="ru-RU" dirty="0" err="1" smtClean="0"/>
              <a:t>цивільних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дотримуватися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про </a:t>
            </a:r>
            <a:r>
              <a:rPr lang="ru-RU" dirty="0" err="1" smtClean="0"/>
              <a:t>окупацію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вони </a:t>
            </a:r>
            <a:r>
              <a:rPr lang="ru-RU" dirty="0" err="1" smtClean="0"/>
              <a:t>відповідають</a:t>
            </a:r>
            <a:r>
              <a:rPr lang="ru-RU" dirty="0" smtClean="0"/>
              <a:t> </a:t>
            </a:r>
            <a:r>
              <a:rPr lang="ru-RU" dirty="0" err="1" smtClean="0"/>
              <a:t>бельгійському</a:t>
            </a:r>
            <a:r>
              <a:rPr lang="ru-RU" dirty="0" smtClean="0"/>
              <a:t> </a:t>
            </a:r>
            <a:r>
              <a:rPr lang="ru-RU" dirty="0" err="1" smtClean="0"/>
              <a:t>патріотизму</a:t>
            </a:r>
            <a:r>
              <a:rPr lang="ru-RU" dirty="0" smtClean="0"/>
              <a:t> та </a:t>
            </a:r>
            <a:r>
              <a:rPr lang="ru-RU" dirty="0" err="1" smtClean="0"/>
              <a:t>християнським</a:t>
            </a:r>
            <a:r>
              <a:rPr lang="ru-RU" dirty="0" smtClean="0"/>
              <a:t> </a:t>
            </a:r>
            <a:r>
              <a:rPr lang="ru-RU" dirty="0" err="1" smtClean="0"/>
              <a:t>цінностям</a:t>
            </a:r>
            <a:r>
              <a:rPr lang="ru-RU" dirty="0" smtClean="0"/>
              <a:t>. </a:t>
            </a:r>
            <a:r>
              <a:rPr lang="ru-RU" dirty="0" err="1" smtClean="0"/>
              <a:t>Брошура</a:t>
            </a:r>
            <a:r>
              <a:rPr lang="ru-RU" dirty="0" smtClean="0"/>
              <a:t> </a:t>
            </a:r>
            <a:r>
              <a:rPr lang="ru-RU" dirty="0" err="1" smtClean="0"/>
              <a:t>піддавала</a:t>
            </a:r>
            <a:r>
              <a:rPr lang="ru-RU" dirty="0" smtClean="0"/>
              <a:t> нападкам авторитет </a:t>
            </a:r>
            <a:r>
              <a:rPr lang="ru-RU" dirty="0" err="1" smtClean="0"/>
              <a:t>німецького</a:t>
            </a:r>
            <a:r>
              <a:rPr lang="ru-RU" dirty="0" smtClean="0"/>
              <a:t> </a:t>
            </a:r>
            <a:r>
              <a:rPr lang="ru-RU" dirty="0" err="1" smtClean="0"/>
              <a:t>окупаційного</a:t>
            </a:r>
            <a:r>
              <a:rPr lang="ru-RU" dirty="0" smtClean="0"/>
              <a:t> уряду, </a:t>
            </a:r>
            <a:r>
              <a:rPr lang="ru-RU" dirty="0" err="1" smtClean="0"/>
              <a:t>заявляючи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будь-яке правило, </a:t>
            </a:r>
            <a:r>
              <a:rPr lang="ru-RU" dirty="0" err="1" smtClean="0"/>
              <a:t>узаконене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силою, не повинно </a:t>
            </a:r>
            <a:r>
              <a:rPr lang="ru-RU" dirty="0" err="1" smtClean="0"/>
              <a:t>дотримуватися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7"/>
            <a:ext cx="2520280" cy="337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869158"/>
            <a:ext cx="2652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Дезіре</a:t>
            </a:r>
            <a:r>
              <a:rPr lang="ru-RU" dirty="0" smtClean="0"/>
              <a:t>-Жозеф </a:t>
            </a:r>
            <a:r>
              <a:rPr lang="ru-RU" dirty="0" err="1" smtClean="0"/>
              <a:t>Мерсьє</a:t>
            </a:r>
            <a:r>
              <a:rPr lang="ru-RU" dirty="0" smtClean="0"/>
              <a:t>: кардинал, </a:t>
            </a:r>
            <a:r>
              <a:rPr lang="ru-RU" dirty="0" err="1" smtClean="0"/>
              <a:t>архієпископ</a:t>
            </a:r>
            <a:r>
              <a:rPr lang="ru-RU" dirty="0" smtClean="0"/>
              <a:t> </a:t>
            </a:r>
            <a:r>
              <a:rPr lang="ru-RU" dirty="0" err="1" smtClean="0"/>
              <a:t>Мехеленського</a:t>
            </a:r>
            <a:r>
              <a:rPr lang="ru-RU" dirty="0" smtClean="0"/>
              <a:t>. Примат </a:t>
            </a:r>
            <a:r>
              <a:rPr lang="ru-RU" dirty="0" err="1" smtClean="0"/>
              <a:t>Бельгії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619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00645"/>
            <a:ext cx="5832648" cy="55926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відсутності</a:t>
            </a:r>
            <a:r>
              <a:rPr lang="ru-RU" dirty="0" smtClean="0"/>
              <a:t> короля </a:t>
            </a:r>
            <a:r>
              <a:rPr lang="ru-RU" dirty="0" err="1" smtClean="0"/>
              <a:t>чи</a:t>
            </a:r>
            <a:r>
              <a:rPr lang="ru-RU" dirty="0" smtClean="0"/>
              <a:t> уряду в </a:t>
            </a:r>
            <a:r>
              <a:rPr lang="ru-RU" dirty="0" err="1" smtClean="0"/>
              <a:t>окупованій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 </a:t>
            </a:r>
            <a:r>
              <a:rPr lang="ru-RU" dirty="0" err="1" smtClean="0"/>
              <a:t>Мерсьє</a:t>
            </a:r>
            <a:r>
              <a:rPr lang="ru-RU" dirty="0" smtClean="0"/>
              <a:t> став </a:t>
            </a:r>
            <a:r>
              <a:rPr lang="ru-RU" dirty="0" err="1" smtClean="0"/>
              <a:t>домінуючою</a:t>
            </a:r>
            <a:r>
              <a:rPr lang="ru-RU" dirty="0" smtClean="0"/>
              <a:t> </a:t>
            </a:r>
            <a:r>
              <a:rPr lang="ru-RU" dirty="0" err="1" smtClean="0"/>
              <a:t>фігурою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та символ </a:t>
            </a:r>
            <a:r>
              <a:rPr lang="ru-RU" dirty="0" err="1" smtClean="0"/>
              <a:t>стійкості</a:t>
            </a:r>
            <a:r>
              <a:rPr lang="ru-RU" dirty="0" smtClean="0"/>
              <a:t>. Через </a:t>
            </a:r>
            <a:r>
              <a:rPr lang="ru-RU" dirty="0" err="1" smtClean="0"/>
              <a:t>його</a:t>
            </a:r>
            <a:r>
              <a:rPr lang="ru-RU" dirty="0" smtClean="0"/>
              <a:t> статус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міг</a:t>
            </a:r>
            <a:r>
              <a:rPr lang="ru-RU" dirty="0" smtClean="0"/>
              <a:t> бути </a:t>
            </a:r>
            <a:r>
              <a:rPr lang="ru-RU" dirty="0" err="1" smtClean="0"/>
              <a:t>заарештований</a:t>
            </a:r>
            <a:r>
              <a:rPr lang="ru-RU" dirty="0" smtClean="0"/>
              <a:t> без протесту, і </a:t>
            </a:r>
            <a:r>
              <a:rPr lang="ru-RU" dirty="0" err="1" smtClean="0"/>
              <a:t>хоча</a:t>
            </a:r>
            <a:r>
              <a:rPr lang="ru-RU" dirty="0" smtClean="0"/>
              <a:t> в 1915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заманили назад до Ватикану,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вислати</a:t>
            </a:r>
            <a:r>
              <a:rPr lang="ru-RU" dirty="0" smtClean="0"/>
              <a:t> з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повернувся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твори </a:t>
            </a:r>
            <a:r>
              <a:rPr lang="ru-RU" dirty="0" err="1" smtClean="0"/>
              <a:t>було</a:t>
            </a:r>
            <a:r>
              <a:rPr lang="ru-RU" dirty="0" smtClean="0"/>
              <a:t> заборонено, а </a:t>
            </a:r>
            <a:r>
              <a:rPr lang="ru-RU" dirty="0" err="1" smtClean="0"/>
              <a:t>копії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конфісковано</a:t>
            </a:r>
            <a:r>
              <a:rPr lang="ru-RU" dirty="0" smtClean="0"/>
              <a:t>. 1916 року </a:t>
            </a:r>
            <a:r>
              <a:rPr lang="ru-RU" dirty="0" err="1" smtClean="0"/>
              <a:t>Мерсьє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 заборонено </a:t>
            </a:r>
            <a:r>
              <a:rPr lang="ru-RU" dirty="0" err="1" smtClean="0"/>
              <a:t>публікувати</a:t>
            </a:r>
            <a:r>
              <a:rPr lang="ru-RU" dirty="0" smtClean="0"/>
              <a:t> </a:t>
            </a:r>
            <a:r>
              <a:rPr lang="ru-RU" dirty="0" err="1" smtClean="0"/>
              <a:t>брошури</a:t>
            </a:r>
            <a:r>
              <a:rPr lang="ru-RU" dirty="0" smtClean="0"/>
              <a:t>, але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продовжував</a:t>
            </a:r>
            <a:r>
              <a:rPr lang="ru-RU" dirty="0" smtClean="0"/>
              <a:t> </a:t>
            </a:r>
            <a:r>
              <a:rPr lang="ru-RU" dirty="0" err="1" smtClean="0"/>
              <a:t>кампанію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депортації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та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. </a:t>
            </a:r>
            <a:r>
              <a:rPr lang="ru-RU" dirty="0" err="1" smtClean="0"/>
              <a:t>Спочатку</a:t>
            </a:r>
            <a:r>
              <a:rPr lang="ru-RU" dirty="0" smtClean="0"/>
              <a:t> противник </a:t>
            </a:r>
            <a:r>
              <a:rPr lang="ru-RU" dirty="0" err="1" smtClean="0"/>
              <a:t>Папи</a:t>
            </a:r>
            <a:r>
              <a:rPr lang="ru-RU" dirty="0" smtClean="0"/>
              <a:t> Бенедикта </a:t>
            </a:r>
            <a:r>
              <a:rPr lang="de-DE" dirty="0" smtClean="0"/>
              <a:t>XV,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прагнув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нейтралітет</a:t>
            </a:r>
            <a:r>
              <a:rPr lang="ru-RU" dirty="0" smtClean="0"/>
              <a:t>, Папа </a:t>
            </a:r>
            <a:r>
              <a:rPr lang="ru-RU" dirty="0" err="1" smtClean="0"/>
              <a:t>підтримував</a:t>
            </a:r>
            <a:r>
              <a:rPr lang="ru-RU" dirty="0" smtClean="0"/>
              <a:t> </a:t>
            </a:r>
            <a:r>
              <a:rPr lang="ru-RU" dirty="0" err="1" smtClean="0"/>
              <a:t>бельгійську</a:t>
            </a:r>
            <a:r>
              <a:rPr lang="ru-RU" dirty="0" smtClean="0"/>
              <a:t> </a:t>
            </a:r>
            <a:r>
              <a:rPr lang="ru-RU" dirty="0" err="1" smtClean="0"/>
              <a:t>церкву</a:t>
            </a:r>
            <a:r>
              <a:rPr lang="ru-RU" dirty="0" smtClean="0"/>
              <a:t>, але закликав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пом'якшити</a:t>
            </a:r>
            <a:r>
              <a:rPr lang="ru-RU" dirty="0" smtClean="0"/>
              <a:t> свою </a:t>
            </a:r>
            <a:r>
              <a:rPr lang="ru-RU" dirty="0" err="1" smtClean="0"/>
              <a:t>позицію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уникнути</a:t>
            </a:r>
            <a:r>
              <a:rPr lang="ru-RU" dirty="0" smtClean="0"/>
              <a:t> </a:t>
            </a:r>
            <a:r>
              <a:rPr lang="ru-RU" dirty="0" err="1" smtClean="0"/>
              <a:t>конфронтації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2095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8224" y="4413011"/>
            <a:ext cx="209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Бенедикт </a:t>
            </a:r>
            <a:r>
              <a:rPr lang="de-DE" dirty="0" smtClean="0"/>
              <a:t>XV</a:t>
            </a:r>
            <a:r>
              <a:rPr lang="uk-UA" dirty="0"/>
              <a:t>:</a:t>
            </a:r>
            <a:endParaRPr lang="ru-RU" dirty="0" smtClean="0"/>
          </a:p>
          <a:p>
            <a:r>
              <a:rPr lang="ru-RU" dirty="0" smtClean="0"/>
              <a:t>глава </a:t>
            </a:r>
            <a:r>
              <a:rPr lang="ru-RU" dirty="0" err="1" smtClean="0"/>
              <a:t>католицької</a:t>
            </a:r>
            <a:r>
              <a:rPr lang="ru-RU" dirty="0" smtClean="0"/>
              <a:t> церкви з 1914 по 1922 </a:t>
            </a:r>
            <a:r>
              <a:rPr lang="ru-RU" dirty="0" err="1" smtClean="0"/>
              <a:t>рік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5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13576" cy="1301006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Німецька</a:t>
            </a:r>
            <a:r>
              <a:rPr lang="ru-RU" sz="4400" dirty="0" smtClean="0"/>
              <a:t> </a:t>
            </a:r>
            <a:r>
              <a:rPr lang="ru-RU" sz="4400" dirty="0" err="1" smtClean="0"/>
              <a:t>агресія</a:t>
            </a:r>
            <a:r>
              <a:rPr lang="ru-RU" sz="4400" dirty="0" smtClean="0"/>
              <a:t> </a:t>
            </a:r>
            <a:r>
              <a:rPr lang="ru-RU" sz="4400" dirty="0" err="1" smtClean="0"/>
              <a:t>проти</a:t>
            </a:r>
            <a:r>
              <a:rPr lang="ru-RU" sz="4400" dirty="0" smtClean="0"/>
              <a:t> </a:t>
            </a:r>
            <a:r>
              <a:rPr lang="ru-RU" sz="4400" dirty="0" err="1" smtClean="0"/>
              <a:t>Бельгії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88740"/>
            <a:ext cx="4824536" cy="468052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проголошення</a:t>
            </a:r>
            <a:r>
              <a:rPr lang="ru-RU" dirty="0" smtClean="0"/>
              <a:t> </a:t>
            </a:r>
            <a:r>
              <a:rPr lang="ru-RU" dirty="0" err="1" smtClean="0"/>
              <a:t>війни,силами</a:t>
            </a:r>
            <a:r>
              <a:rPr lang="ru-RU" dirty="0" smtClean="0"/>
              <a:t>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почали </a:t>
            </a:r>
            <a:r>
              <a:rPr lang="ru-RU" dirty="0" err="1" smtClean="0"/>
              <a:t>наступ</a:t>
            </a:r>
            <a:r>
              <a:rPr lang="ru-RU" dirty="0" smtClean="0"/>
              <a:t> на </a:t>
            </a:r>
            <a:r>
              <a:rPr lang="ru-RU" dirty="0" err="1" smtClean="0"/>
              <a:t>Бельгію</a:t>
            </a:r>
            <a:r>
              <a:rPr lang="ru-RU" dirty="0" smtClean="0"/>
              <a:t>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1914 по 1918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  <a:r>
              <a:rPr lang="ru-RU" dirty="0" err="1" smtClean="0"/>
              <a:t>Починаючи</a:t>
            </a:r>
            <a:r>
              <a:rPr lang="ru-RU" dirty="0" smtClean="0"/>
              <a:t> з </a:t>
            </a:r>
            <a:r>
              <a:rPr lang="ru-RU" dirty="0" err="1" smtClean="0"/>
              <a:t>серпня</a:t>
            </a:r>
            <a:r>
              <a:rPr lang="ru-RU" dirty="0" smtClean="0"/>
              <a:t> 1914 року з </a:t>
            </a:r>
            <a:r>
              <a:rPr lang="ru-RU" dirty="0" err="1" smtClean="0"/>
              <a:t>вторгненням</a:t>
            </a:r>
            <a:r>
              <a:rPr lang="ru-RU" dirty="0" smtClean="0"/>
              <a:t> до </a:t>
            </a:r>
            <a:r>
              <a:rPr lang="ru-RU" dirty="0" err="1" smtClean="0"/>
              <a:t>нейтральної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,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захоплена</a:t>
            </a:r>
            <a:r>
              <a:rPr lang="ru-RU" dirty="0" smtClean="0"/>
              <a:t>. </a:t>
            </a:r>
            <a:r>
              <a:rPr lang="ru-RU" dirty="0" err="1" smtClean="0"/>
              <a:t>Німецькі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перед зимою того ж року, </a:t>
            </a:r>
            <a:r>
              <a:rPr lang="ru-RU" dirty="0" err="1" smtClean="0"/>
              <a:t>що</a:t>
            </a:r>
            <a:r>
              <a:rPr lang="ru-RU" dirty="0" smtClean="0"/>
              <a:t> й </a:t>
            </a:r>
            <a:r>
              <a:rPr lang="ru-RU" dirty="0" err="1" smtClean="0"/>
              <a:t>союзні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, </a:t>
            </a:r>
            <a:r>
              <a:rPr lang="ru-RU" dirty="0" err="1" smtClean="0"/>
              <a:t>відійшли</a:t>
            </a:r>
            <a:r>
              <a:rPr lang="ru-RU" dirty="0" smtClean="0"/>
              <a:t> на </a:t>
            </a:r>
            <a:r>
              <a:rPr lang="ru-RU" dirty="0" err="1" smtClean="0"/>
              <a:t>захід</a:t>
            </a:r>
            <a:r>
              <a:rPr lang="ru-RU" dirty="0" smtClean="0"/>
              <a:t>. </a:t>
            </a:r>
            <a:r>
              <a:rPr lang="ru-RU" dirty="0" err="1" smtClean="0"/>
              <a:t>Бельгійський</a:t>
            </a:r>
            <a:r>
              <a:rPr lang="ru-RU" dirty="0" smtClean="0"/>
              <a:t> уряд </a:t>
            </a:r>
            <a:r>
              <a:rPr lang="ru-RU" dirty="0" err="1" smtClean="0"/>
              <a:t>вирушив</a:t>
            </a:r>
            <a:r>
              <a:rPr lang="ru-RU" dirty="0" smtClean="0"/>
              <a:t> у </a:t>
            </a:r>
            <a:r>
              <a:rPr lang="ru-RU" dirty="0" err="1" smtClean="0"/>
              <a:t>вигнання,а</a:t>
            </a:r>
            <a:r>
              <a:rPr lang="ru-RU" dirty="0" smtClean="0"/>
              <a:t> король Альберт </a:t>
            </a:r>
            <a:r>
              <a:rPr lang="de-DE" dirty="0" smtClean="0"/>
              <a:t>I </a:t>
            </a:r>
            <a:r>
              <a:rPr lang="ru-RU" dirty="0" smtClean="0"/>
              <a:t>та </a:t>
            </a:r>
            <a:r>
              <a:rPr lang="ru-RU" dirty="0" err="1" smtClean="0"/>
              <a:t>бельгійська</a:t>
            </a:r>
            <a:r>
              <a:rPr lang="ru-RU" dirty="0" smtClean="0"/>
              <a:t> </a:t>
            </a:r>
            <a:r>
              <a:rPr lang="ru-RU" dirty="0" err="1" smtClean="0"/>
              <a:t>армія</a:t>
            </a:r>
            <a:r>
              <a:rPr lang="ru-RU" dirty="0" smtClean="0"/>
              <a:t> </a:t>
            </a:r>
            <a:r>
              <a:rPr lang="ru-RU" dirty="0" err="1" smtClean="0"/>
              <a:t>продовжували</a:t>
            </a:r>
            <a:r>
              <a:rPr lang="ru-RU" dirty="0" smtClean="0"/>
              <a:t> </a:t>
            </a:r>
            <a:r>
              <a:rPr lang="ru-RU" dirty="0" err="1" smtClean="0"/>
              <a:t>битися</a:t>
            </a:r>
            <a:r>
              <a:rPr lang="ru-RU" dirty="0" smtClean="0"/>
              <a:t> на </a:t>
            </a:r>
            <a:r>
              <a:rPr lang="ru-RU" dirty="0" err="1" smtClean="0"/>
              <a:t>ділянці</a:t>
            </a:r>
            <a:r>
              <a:rPr lang="ru-RU" dirty="0" smtClean="0"/>
              <a:t> </a:t>
            </a:r>
            <a:r>
              <a:rPr lang="ru-RU" dirty="0" err="1" smtClean="0"/>
              <a:t>Західного</a:t>
            </a:r>
            <a:r>
              <a:rPr lang="ru-RU" dirty="0" smtClean="0"/>
              <a:t> фронту. За </a:t>
            </a:r>
            <a:r>
              <a:rPr lang="ru-RU" dirty="0" err="1" smtClean="0"/>
              <a:t>німецьких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 </a:t>
            </a:r>
            <a:r>
              <a:rPr lang="ru-RU" dirty="0" err="1" smtClean="0"/>
              <a:t>Бельгія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поділена</a:t>
            </a:r>
            <a:r>
              <a:rPr lang="ru-RU" dirty="0" smtClean="0"/>
              <a:t> на три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адміністративні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входила в Генерал-губернаторство, </a:t>
            </a:r>
            <a:r>
              <a:rPr lang="ru-RU" dirty="0" err="1" smtClean="0"/>
              <a:t>формальну</a:t>
            </a:r>
            <a:r>
              <a:rPr lang="ru-RU" dirty="0" smtClean="0"/>
              <a:t> </a:t>
            </a:r>
            <a:r>
              <a:rPr lang="ru-RU" dirty="0" err="1" smtClean="0"/>
              <a:t>окупаційну</a:t>
            </a:r>
            <a:r>
              <a:rPr lang="ru-RU" dirty="0" smtClean="0"/>
              <a:t> </a:t>
            </a:r>
            <a:r>
              <a:rPr lang="ru-RU" dirty="0" err="1" smtClean="0"/>
              <a:t>адміністрацію</a:t>
            </a:r>
            <a:r>
              <a:rPr lang="ru-RU" dirty="0" smtClean="0"/>
              <a:t>, </a:t>
            </a:r>
            <a:r>
              <a:rPr lang="ru-RU" dirty="0" err="1" smtClean="0"/>
              <a:t>керовану</a:t>
            </a:r>
            <a:r>
              <a:rPr lang="ru-RU" dirty="0" smtClean="0"/>
              <a:t> </a:t>
            </a:r>
            <a:r>
              <a:rPr lang="ru-RU" dirty="0" err="1" smtClean="0"/>
              <a:t>німецьким</a:t>
            </a:r>
            <a:r>
              <a:rPr lang="ru-RU" dirty="0" smtClean="0"/>
              <a:t> генералом, </a:t>
            </a:r>
            <a:r>
              <a:rPr lang="ru-RU" dirty="0" err="1" smtClean="0"/>
              <a:t>тоді</a:t>
            </a:r>
            <a:r>
              <a:rPr lang="ru-RU" dirty="0" smtClean="0"/>
              <a:t> як </a:t>
            </a:r>
            <a:r>
              <a:rPr lang="ru-RU" dirty="0" err="1" smtClean="0"/>
              <a:t>інші</a:t>
            </a:r>
            <a:r>
              <a:rPr lang="ru-RU" dirty="0" smtClean="0"/>
              <a:t>,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ближче</a:t>
            </a:r>
            <a:r>
              <a:rPr lang="ru-RU" dirty="0" smtClean="0"/>
              <a:t> до </a:t>
            </a:r>
            <a:r>
              <a:rPr lang="ru-RU" dirty="0" err="1" smtClean="0"/>
              <a:t>лінії</a:t>
            </a:r>
            <a:r>
              <a:rPr lang="ru-RU" dirty="0" smtClean="0"/>
              <a:t> фронту, </a:t>
            </a:r>
            <a:r>
              <a:rPr lang="ru-RU" dirty="0" err="1" smtClean="0"/>
              <a:t>підпадали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репресивніше</a:t>
            </a:r>
            <a:r>
              <a:rPr lang="ru-RU" dirty="0" smtClean="0"/>
              <a:t> </a:t>
            </a:r>
            <a:r>
              <a:rPr lang="ru-RU" dirty="0" err="1" smtClean="0"/>
              <a:t>пряме</a:t>
            </a:r>
            <a:r>
              <a:rPr lang="ru-RU" dirty="0" smtClean="0"/>
              <a:t> </a:t>
            </a:r>
            <a:r>
              <a:rPr lang="ru-RU" dirty="0" err="1" smtClean="0"/>
              <a:t>військове</a:t>
            </a:r>
            <a:r>
              <a:rPr lang="ru-RU" dirty="0" smtClean="0"/>
              <a:t> </a:t>
            </a:r>
            <a:r>
              <a:rPr lang="ru-RU" dirty="0" err="1" smtClean="0"/>
              <a:t>правління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5283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23411" y="522920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Король Бельгії та Бельгійського Конго Альберт І:</a:t>
            </a:r>
            <a:r>
              <a:rPr lang="ru-RU" dirty="0" smtClean="0"/>
              <a:t>23 </a:t>
            </a:r>
            <a:r>
              <a:rPr lang="ru-RU" dirty="0" err="1" smtClean="0"/>
              <a:t>грудня</a:t>
            </a:r>
            <a:r>
              <a:rPr lang="ru-RU" dirty="0" smtClean="0"/>
              <a:t> 1909 року - 17 лютого 1934 року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389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81800" cy="792088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Кінець німецької окупації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550224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До 1918 р. </a:t>
            </a:r>
            <a:r>
              <a:rPr lang="ru-RU" dirty="0" err="1" smtClean="0"/>
              <a:t>моральний</a:t>
            </a:r>
            <a:r>
              <a:rPr lang="ru-RU" dirty="0" smtClean="0"/>
              <a:t> дух </a:t>
            </a:r>
            <a:r>
              <a:rPr lang="ru-RU" dirty="0" err="1" smtClean="0"/>
              <a:t>цивільного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в </a:t>
            </a:r>
            <a:r>
              <a:rPr lang="ru-RU" dirty="0" err="1" smtClean="0"/>
              <a:t>окупованій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 </a:t>
            </a:r>
            <a:r>
              <a:rPr lang="ru-RU" dirty="0" err="1" smtClean="0"/>
              <a:t>досяг</a:t>
            </a:r>
            <a:r>
              <a:rPr lang="ru-RU" dirty="0" smtClean="0"/>
              <a:t> рекордно </a:t>
            </a:r>
            <a:r>
              <a:rPr lang="ru-RU" dirty="0" err="1" smtClean="0"/>
              <a:t>низького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. </a:t>
            </a:r>
            <a:r>
              <a:rPr lang="ru-RU" dirty="0" err="1" smtClean="0"/>
              <a:t>Вважалося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успіхи</a:t>
            </a:r>
            <a:r>
              <a:rPr lang="ru-RU" dirty="0" smtClean="0"/>
              <a:t> </a:t>
            </a:r>
            <a:r>
              <a:rPr lang="ru-RU" dirty="0" err="1" smtClean="0"/>
              <a:t>Людендорфського</a:t>
            </a:r>
            <a:r>
              <a:rPr lang="ru-RU" dirty="0" smtClean="0"/>
              <a:t> </a:t>
            </a:r>
            <a:r>
              <a:rPr lang="ru-RU" dirty="0" err="1" smtClean="0"/>
              <a:t>наступу</a:t>
            </a:r>
            <a:r>
              <a:rPr lang="ru-RU" dirty="0" smtClean="0"/>
              <a:t> (21 </a:t>
            </a:r>
            <a:r>
              <a:rPr lang="ru-RU" dirty="0" err="1" smtClean="0"/>
              <a:t>березня</a:t>
            </a:r>
            <a:r>
              <a:rPr lang="ru-RU" dirty="0" smtClean="0"/>
              <a:t> – 18 </a:t>
            </a:r>
            <a:r>
              <a:rPr lang="ru-RU" dirty="0" err="1" smtClean="0"/>
              <a:t>липня</a:t>
            </a:r>
            <a:r>
              <a:rPr lang="ru-RU" dirty="0" smtClean="0"/>
              <a:t> 1918 р.) 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звільнення</a:t>
            </a:r>
            <a:r>
              <a:rPr lang="ru-RU" dirty="0" smtClean="0"/>
              <a:t> практично </a:t>
            </a:r>
            <a:r>
              <a:rPr lang="ru-RU" dirty="0" err="1" smtClean="0"/>
              <a:t>неможливим</a:t>
            </a:r>
            <a:r>
              <a:rPr lang="ru-RU" dirty="0" smtClean="0"/>
              <a:t> у </a:t>
            </a:r>
            <a:r>
              <a:rPr lang="ru-RU" dirty="0" err="1" smtClean="0"/>
              <a:t>найближчому</a:t>
            </a:r>
            <a:r>
              <a:rPr lang="ru-RU" dirty="0" smtClean="0"/>
              <a:t> </a:t>
            </a:r>
            <a:r>
              <a:rPr lang="ru-RU" dirty="0" err="1" smtClean="0"/>
              <a:t>майбутньому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Стоденного</a:t>
            </a:r>
            <a:r>
              <a:rPr lang="ru-RU" dirty="0" smtClean="0"/>
              <a:t> </a:t>
            </a:r>
            <a:r>
              <a:rPr lang="ru-RU" dirty="0" err="1" smtClean="0"/>
              <a:t>наступу</a:t>
            </a:r>
            <a:r>
              <a:rPr lang="ru-RU" dirty="0" smtClean="0"/>
              <a:t> (з 8 </a:t>
            </a:r>
            <a:r>
              <a:rPr lang="ru-RU" dirty="0" err="1" smtClean="0"/>
              <a:t>серпня</a:t>
            </a:r>
            <a:r>
              <a:rPr lang="ru-RU" dirty="0" smtClean="0"/>
              <a:t> по 11 листопада 1918 р.) </a:t>
            </a:r>
            <a:r>
              <a:rPr lang="ru-RU" dirty="0" err="1" smtClean="0"/>
              <a:t>союзні</a:t>
            </a:r>
            <a:r>
              <a:rPr lang="ru-RU" dirty="0" smtClean="0"/>
              <a:t> та </a:t>
            </a:r>
            <a:r>
              <a:rPr lang="ru-RU" dirty="0" err="1" smtClean="0"/>
              <a:t>бельгійські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 </a:t>
            </a:r>
            <a:r>
              <a:rPr lang="ru-RU" dirty="0" err="1" smtClean="0"/>
              <a:t>розпочали</a:t>
            </a:r>
            <a:r>
              <a:rPr lang="ru-RU" dirty="0" smtClean="0"/>
              <a:t> </a:t>
            </a:r>
            <a:r>
              <a:rPr lang="ru-RU" dirty="0" err="1" smtClean="0"/>
              <a:t>серію</a:t>
            </a:r>
            <a:r>
              <a:rPr lang="ru-RU" dirty="0" smtClean="0"/>
              <a:t> </a:t>
            </a:r>
            <a:r>
              <a:rPr lang="ru-RU" dirty="0" err="1" smtClean="0"/>
              <a:t>успішних</a:t>
            </a:r>
            <a:r>
              <a:rPr lang="ru-RU" dirty="0" smtClean="0"/>
              <a:t> </a:t>
            </a:r>
            <a:r>
              <a:rPr lang="ru-RU" dirty="0" err="1" smtClean="0"/>
              <a:t>наступів</a:t>
            </a:r>
            <a:r>
              <a:rPr lang="ru-RU" dirty="0" smtClean="0"/>
              <a:t> на </a:t>
            </a:r>
            <a:r>
              <a:rPr lang="ru-RU" dirty="0" err="1" smtClean="0"/>
              <a:t>Західному</a:t>
            </a:r>
            <a:r>
              <a:rPr lang="ru-RU" dirty="0" smtClean="0"/>
              <a:t> </a:t>
            </a:r>
            <a:r>
              <a:rPr lang="ru-RU" dirty="0" err="1" smtClean="0"/>
              <a:t>фронті</a:t>
            </a:r>
            <a:r>
              <a:rPr lang="ru-RU" dirty="0" smtClean="0"/>
              <a:t>. </a:t>
            </a:r>
            <a:r>
              <a:rPr lang="ru-RU" dirty="0" err="1" smtClean="0"/>
              <a:t>Бельгійська</a:t>
            </a:r>
            <a:r>
              <a:rPr lang="ru-RU" dirty="0" smtClean="0"/>
              <a:t> </a:t>
            </a:r>
            <a:r>
              <a:rPr lang="ru-RU" dirty="0" err="1" smtClean="0"/>
              <a:t>армія</a:t>
            </a:r>
            <a:r>
              <a:rPr lang="ru-RU" dirty="0" smtClean="0"/>
              <a:t>, </a:t>
            </a:r>
            <a:r>
              <a:rPr lang="ru-RU" dirty="0" err="1" smtClean="0"/>
              <a:t>обмежена</a:t>
            </a:r>
            <a:r>
              <a:rPr lang="ru-RU" dirty="0" smtClean="0"/>
              <a:t> </a:t>
            </a:r>
            <a:r>
              <a:rPr lang="ru-RU" dirty="0" err="1" smtClean="0"/>
              <a:t>виступом</a:t>
            </a:r>
            <a:r>
              <a:rPr lang="ru-RU" dirty="0" smtClean="0"/>
              <a:t> </a:t>
            </a:r>
            <a:r>
              <a:rPr lang="ru-RU" dirty="0" err="1" smtClean="0"/>
              <a:t>Ізер</a:t>
            </a:r>
            <a:r>
              <a:rPr lang="ru-RU" dirty="0" smtClean="0"/>
              <a:t> з 1914 р., просунулась до Брюгге. </a:t>
            </a:r>
            <a:r>
              <a:rPr lang="ru-RU" dirty="0" err="1" smtClean="0"/>
              <a:t>Німецькі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на </a:t>
            </a:r>
            <a:r>
              <a:rPr lang="ru-RU" dirty="0" err="1" smtClean="0"/>
              <a:t>фронті</a:t>
            </a:r>
            <a:r>
              <a:rPr lang="ru-RU" dirty="0" smtClean="0"/>
              <a:t> у </a:t>
            </a:r>
            <a:r>
              <a:rPr lang="ru-RU" dirty="0" err="1" smtClean="0"/>
              <a:t>Бельгії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змушені</a:t>
            </a:r>
            <a:r>
              <a:rPr lang="ru-RU" dirty="0" smtClean="0"/>
              <a:t> </a:t>
            </a:r>
            <a:r>
              <a:rPr lang="ru-RU" dirty="0" err="1" smtClean="0"/>
              <a:t>відступити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811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1823" y="332656"/>
            <a:ext cx="4648449" cy="882827"/>
          </a:xfrm>
        </p:spPr>
        <p:txBody>
          <a:bodyPr>
            <a:normAutofit/>
          </a:bodyPr>
          <a:lstStyle/>
          <a:p>
            <a:r>
              <a:rPr lang="uk-UA" sz="4400" dirty="0" smtClean="0"/>
              <a:t>Солдатська рада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5"/>
            <a:ext cx="4896544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заколоту</a:t>
            </a:r>
            <a:r>
              <a:rPr lang="ru-RU" dirty="0" smtClean="0"/>
              <a:t> в </a:t>
            </a:r>
            <a:r>
              <a:rPr lang="ru-RU" dirty="0" err="1" smtClean="0"/>
              <a:t>Кілі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err="1" smtClean="0"/>
              <a:t>жовтня</a:t>
            </a:r>
            <a:r>
              <a:rPr lang="ru-RU" dirty="0" smtClean="0"/>
              <a:t> </a:t>
            </a:r>
            <a:r>
              <a:rPr lang="ru-RU" dirty="0" err="1" smtClean="0"/>
              <a:t>хвиля</a:t>
            </a:r>
            <a:r>
              <a:rPr lang="ru-RU" dirty="0" smtClean="0"/>
              <a:t> </a:t>
            </a:r>
            <a:r>
              <a:rPr lang="ru-RU" dirty="0" err="1" smtClean="0"/>
              <a:t>революцій</a:t>
            </a:r>
            <a:r>
              <a:rPr lang="ru-RU" dirty="0" smtClean="0"/>
              <a:t> </a:t>
            </a:r>
            <a:r>
              <a:rPr lang="ru-RU" dirty="0" err="1" smtClean="0"/>
              <a:t>вибухнула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. В </a:t>
            </a:r>
            <a:r>
              <a:rPr lang="ru-RU" dirty="0" err="1" smtClean="0"/>
              <a:t>окупованій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 </a:t>
            </a:r>
            <a:r>
              <a:rPr lang="ru-RU" dirty="0" err="1" smtClean="0"/>
              <a:t>солдати</a:t>
            </a:r>
            <a:r>
              <a:rPr lang="ru-RU" dirty="0" smtClean="0"/>
              <a:t> </a:t>
            </a:r>
            <a:r>
              <a:rPr lang="ru-RU" dirty="0" err="1" smtClean="0"/>
              <a:t>брюссельського</a:t>
            </a:r>
            <a:r>
              <a:rPr lang="ru-RU" dirty="0" smtClean="0"/>
              <a:t> </a:t>
            </a:r>
            <a:r>
              <a:rPr lang="ru-RU" dirty="0" err="1" smtClean="0"/>
              <a:t>гарнізону</a:t>
            </a:r>
            <a:r>
              <a:rPr lang="ru-RU" dirty="0" smtClean="0"/>
              <a:t> </a:t>
            </a:r>
            <a:r>
              <a:rPr lang="ru-RU" dirty="0" err="1" smtClean="0"/>
              <a:t>підняли</a:t>
            </a:r>
            <a:r>
              <a:rPr lang="ru-RU" dirty="0" smtClean="0"/>
              <a:t> заколот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офіцерів</a:t>
            </a:r>
            <a:r>
              <a:rPr lang="ru-RU" dirty="0" smtClean="0"/>
              <a:t> 9 листопада 1918 року. </a:t>
            </a:r>
            <a:r>
              <a:rPr lang="ru-RU" dirty="0" err="1" smtClean="0"/>
              <a:t>Революціонери</a:t>
            </a:r>
            <a:r>
              <a:rPr lang="ru-RU" dirty="0" smtClean="0"/>
              <a:t> </a:t>
            </a:r>
            <a:r>
              <a:rPr lang="ru-RU" dirty="0" err="1" smtClean="0"/>
              <a:t>сформували</a:t>
            </a:r>
            <a:r>
              <a:rPr lang="ru-RU" dirty="0" smtClean="0"/>
              <a:t> </a:t>
            </a:r>
            <a:r>
              <a:rPr lang="ru-RU" dirty="0" err="1" smtClean="0"/>
              <a:t>Солдатську</a:t>
            </a:r>
            <a:r>
              <a:rPr lang="ru-RU" dirty="0" smtClean="0"/>
              <a:t> раду (</a:t>
            </a:r>
            <a:r>
              <a:rPr lang="de-DE" dirty="0" smtClean="0"/>
              <a:t>Soldatenrat) </a:t>
            </a:r>
            <a:r>
              <a:rPr lang="ru-RU" dirty="0" smtClean="0"/>
              <a:t>і </a:t>
            </a:r>
            <a:r>
              <a:rPr lang="ru-RU" dirty="0" err="1" smtClean="0"/>
              <a:t>підняли</a:t>
            </a:r>
            <a:r>
              <a:rPr lang="ru-RU" dirty="0" smtClean="0"/>
              <a:t> </a:t>
            </a:r>
            <a:r>
              <a:rPr lang="ru-RU" dirty="0" err="1" smtClean="0"/>
              <a:t>червоний</a:t>
            </a:r>
            <a:r>
              <a:rPr lang="ru-RU" dirty="0" smtClean="0"/>
              <a:t> прапор над </a:t>
            </a:r>
            <a:r>
              <a:rPr lang="ru-RU" dirty="0" err="1" smtClean="0"/>
              <a:t>Брюссельським</a:t>
            </a:r>
            <a:r>
              <a:rPr lang="ru-RU" dirty="0" smtClean="0"/>
              <a:t> </a:t>
            </a:r>
            <a:r>
              <a:rPr lang="ru-RU" dirty="0" err="1" smtClean="0"/>
              <a:t>Комендантуром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офіцерів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генерал-губернатора, </a:t>
            </a:r>
            <a:r>
              <a:rPr lang="ru-RU" dirty="0" err="1" smtClean="0"/>
              <a:t>поїхали</a:t>
            </a:r>
            <a:r>
              <a:rPr lang="ru-RU" dirty="0" smtClean="0"/>
              <a:t> з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Німеччину</a:t>
            </a:r>
            <a:r>
              <a:rPr lang="ru-RU" dirty="0" smtClean="0"/>
              <a:t>. </a:t>
            </a:r>
            <a:r>
              <a:rPr lang="ru-RU" dirty="0" err="1" smtClean="0"/>
              <a:t>Невдовзі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німецькими</a:t>
            </a:r>
            <a:r>
              <a:rPr lang="ru-RU" dirty="0" smtClean="0"/>
              <a:t> </a:t>
            </a:r>
            <a:r>
              <a:rPr lang="ru-RU" dirty="0" err="1" smtClean="0"/>
              <a:t>лоялістами</a:t>
            </a:r>
            <a:r>
              <a:rPr lang="ru-RU" dirty="0" smtClean="0"/>
              <a:t> та </a:t>
            </a:r>
            <a:r>
              <a:rPr lang="ru-RU" dirty="0" err="1" smtClean="0"/>
              <a:t>революціонерами</a:t>
            </a:r>
            <a:r>
              <a:rPr lang="ru-RU" dirty="0" smtClean="0"/>
              <a:t> </a:t>
            </a:r>
            <a:r>
              <a:rPr lang="ru-RU" dirty="0" err="1" smtClean="0"/>
              <a:t>спалахнула</a:t>
            </a:r>
            <a:r>
              <a:rPr lang="ru-RU" dirty="0" smtClean="0"/>
              <a:t> </a:t>
            </a:r>
            <a:r>
              <a:rPr lang="ru-RU" dirty="0" err="1" smtClean="0"/>
              <a:t>вулична</a:t>
            </a:r>
            <a:r>
              <a:rPr lang="ru-RU" dirty="0" smtClean="0"/>
              <a:t> </a:t>
            </a:r>
            <a:r>
              <a:rPr lang="ru-RU" dirty="0" err="1" smtClean="0"/>
              <a:t>бійка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німецька</a:t>
            </a:r>
            <a:r>
              <a:rPr lang="ru-RU" dirty="0" smtClean="0"/>
              <a:t> </a:t>
            </a:r>
            <a:r>
              <a:rPr lang="ru-RU" dirty="0" err="1" smtClean="0"/>
              <a:t>поліція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не </a:t>
            </a:r>
            <a:r>
              <a:rPr lang="ru-RU" dirty="0" err="1" smtClean="0"/>
              <a:t>стежила</a:t>
            </a:r>
            <a:r>
              <a:rPr lang="ru-RU" dirty="0" smtClean="0"/>
              <a:t> за порядком, 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спалахнула</a:t>
            </a:r>
            <a:r>
              <a:rPr lang="ru-RU" dirty="0" smtClean="0"/>
              <a:t> </a:t>
            </a:r>
            <a:r>
              <a:rPr lang="ru-RU" dirty="0" err="1" smtClean="0"/>
              <a:t>анархія</a:t>
            </a:r>
            <a:r>
              <a:rPr lang="ru-RU" dirty="0" smtClean="0"/>
              <a:t>, яка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відновлена</a:t>
            </a:r>
            <a:r>
              <a:rPr lang="ru-RU" dirty="0" smtClean="0"/>
              <a:t> ​​</a:t>
            </a:r>
            <a:r>
              <a:rPr lang="ru-RU" dirty="0" err="1" smtClean="0"/>
              <a:t>лише</a:t>
            </a:r>
            <a:r>
              <a:rPr lang="ru-RU" dirty="0" smtClean="0"/>
              <a:t> з </a:t>
            </a:r>
            <a:r>
              <a:rPr lang="ru-RU" dirty="0" err="1" smtClean="0"/>
              <a:t>прибуттям</a:t>
            </a:r>
            <a:r>
              <a:rPr lang="ru-RU" dirty="0" smtClean="0"/>
              <a:t> </a:t>
            </a:r>
            <a:r>
              <a:rPr lang="ru-RU" dirty="0" err="1" smtClean="0"/>
              <a:t>бельгійських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672408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486916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Солдати</a:t>
            </a:r>
            <a:r>
              <a:rPr lang="ru-RU" dirty="0" smtClean="0"/>
              <a:t> на </a:t>
            </a:r>
            <a:r>
              <a:rPr lang="ru-RU" dirty="0" err="1" smtClean="0"/>
              <a:t>вулицях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Брюссельської</a:t>
            </a:r>
            <a:r>
              <a:rPr lang="ru-RU" dirty="0" smtClean="0"/>
              <a:t> </a:t>
            </a:r>
            <a:r>
              <a:rPr lang="ru-RU" dirty="0" err="1" smtClean="0"/>
              <a:t>солдатської</a:t>
            </a:r>
            <a:r>
              <a:rPr lang="ru-RU" dirty="0" smtClean="0"/>
              <a:t> ради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376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524" y="4941168"/>
            <a:ext cx="7915275" cy="1184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Кільський</a:t>
            </a:r>
            <a:r>
              <a:rPr lang="ru-RU" dirty="0" smtClean="0"/>
              <a:t> заколот -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повстання</a:t>
            </a:r>
            <a:r>
              <a:rPr lang="ru-RU" dirty="0" smtClean="0"/>
              <a:t> </a:t>
            </a:r>
            <a:r>
              <a:rPr lang="ru-RU" dirty="0" err="1" smtClean="0"/>
              <a:t>моряків</a:t>
            </a:r>
            <a:r>
              <a:rPr lang="ru-RU" dirty="0" smtClean="0"/>
              <a:t> </a:t>
            </a:r>
            <a:r>
              <a:rPr lang="ru-RU" dirty="0" err="1" smtClean="0"/>
              <a:t>німецького</a:t>
            </a:r>
            <a:r>
              <a:rPr lang="ru-RU" dirty="0" smtClean="0"/>
              <a:t> </a:t>
            </a:r>
            <a:r>
              <a:rPr lang="ru-RU" dirty="0" err="1" smtClean="0"/>
              <a:t>морського</a:t>
            </a:r>
            <a:r>
              <a:rPr lang="ru-RU" dirty="0" smtClean="0"/>
              <a:t> флоту 3 листопада 1918 року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692696"/>
            <a:ext cx="7600950" cy="411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4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11 листопада 1918 року </a:t>
            </a:r>
            <a:r>
              <a:rPr lang="ru-RU" dirty="0" err="1" smtClean="0"/>
              <a:t>німецька</a:t>
            </a:r>
            <a:r>
              <a:rPr lang="ru-RU" dirty="0" smtClean="0"/>
              <a:t> </a:t>
            </a:r>
            <a:r>
              <a:rPr lang="ru-RU" dirty="0" err="1" smtClean="0"/>
              <a:t>армія</a:t>
            </a:r>
            <a:r>
              <a:rPr lang="ru-RU" dirty="0" smtClean="0"/>
              <a:t> </a:t>
            </a:r>
            <a:r>
              <a:rPr lang="ru-RU" dirty="0" err="1" smtClean="0"/>
              <a:t>підписала</a:t>
            </a:r>
            <a:r>
              <a:rPr lang="ru-RU" dirty="0" smtClean="0"/>
              <a:t> </a:t>
            </a:r>
            <a:r>
              <a:rPr lang="ru-RU" dirty="0" err="1" smtClean="0"/>
              <a:t>перемир'я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вогню</a:t>
            </a:r>
            <a:r>
              <a:rPr lang="ru-RU" dirty="0" smtClean="0"/>
              <a:t> не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негайного</a:t>
            </a:r>
            <a:r>
              <a:rPr lang="ru-RU" dirty="0" smtClean="0"/>
              <a:t> </a:t>
            </a:r>
            <a:r>
              <a:rPr lang="ru-RU" dirty="0" err="1" smtClean="0"/>
              <a:t>звільнення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: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перемир'я</a:t>
            </a:r>
            <a:r>
              <a:rPr lang="ru-RU" dirty="0" smtClean="0"/>
              <a:t> </a:t>
            </a:r>
            <a:r>
              <a:rPr lang="ru-RU" dirty="0" err="1" smtClean="0"/>
              <a:t>встановлювали</a:t>
            </a:r>
            <a:r>
              <a:rPr lang="ru-RU" dirty="0" smtClean="0"/>
              <a:t> </a:t>
            </a:r>
            <a:r>
              <a:rPr lang="ru-RU" dirty="0" err="1" smtClean="0"/>
              <a:t>тимчасові</a:t>
            </a:r>
            <a:r>
              <a:rPr lang="ru-RU" dirty="0" smtClean="0"/>
              <a:t> рамки для </a:t>
            </a:r>
            <a:r>
              <a:rPr lang="ru-RU" dirty="0" err="1" smtClean="0"/>
              <a:t>виведення</a:t>
            </a:r>
            <a:r>
              <a:rPr lang="ru-RU" dirty="0" smtClean="0"/>
              <a:t> </a:t>
            </a:r>
            <a:r>
              <a:rPr lang="ru-RU" dirty="0" err="1" smtClean="0"/>
              <a:t>німецьких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уникнути</a:t>
            </a:r>
            <a:r>
              <a:rPr lang="ru-RU" dirty="0" smtClean="0"/>
              <a:t> </a:t>
            </a:r>
            <a:r>
              <a:rPr lang="ru-RU" dirty="0" err="1" smtClean="0"/>
              <a:t>зіткнень</a:t>
            </a:r>
            <a:r>
              <a:rPr lang="ru-RU" dirty="0" smtClean="0"/>
              <a:t> з </a:t>
            </a:r>
            <a:r>
              <a:rPr lang="ru-RU" dirty="0" err="1" smtClean="0"/>
              <a:t>армією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відступала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спорадичні</a:t>
            </a:r>
            <a:r>
              <a:rPr lang="ru-RU" dirty="0" smtClean="0"/>
              <a:t> </a:t>
            </a:r>
            <a:r>
              <a:rPr lang="ru-RU" dirty="0" err="1" smtClean="0"/>
              <a:t>бої</a:t>
            </a:r>
            <a:r>
              <a:rPr lang="ru-RU" dirty="0" smtClean="0"/>
              <a:t> </a:t>
            </a:r>
            <a:r>
              <a:rPr lang="ru-RU" dirty="0" err="1" smtClean="0"/>
              <a:t>тривали</a:t>
            </a:r>
            <a:r>
              <a:rPr lang="ru-RU" dirty="0" smtClean="0"/>
              <a:t>. </a:t>
            </a:r>
            <a:r>
              <a:rPr lang="ru-RU" dirty="0" err="1" smtClean="0"/>
              <a:t>Бельгійська</a:t>
            </a:r>
            <a:r>
              <a:rPr lang="ru-RU" dirty="0" smtClean="0"/>
              <a:t> </a:t>
            </a:r>
            <a:r>
              <a:rPr lang="ru-RU" dirty="0" err="1" smtClean="0"/>
              <a:t>армія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просувалася</a:t>
            </a:r>
            <a:r>
              <a:rPr lang="ru-RU" dirty="0" smtClean="0"/>
              <a:t> в </a:t>
            </a:r>
            <a:r>
              <a:rPr lang="ru-RU" dirty="0" err="1" smtClean="0"/>
              <a:t>країну</a:t>
            </a:r>
            <a:r>
              <a:rPr lang="ru-RU" dirty="0" smtClean="0"/>
              <a:t>, за </a:t>
            </a:r>
            <a:r>
              <a:rPr lang="ru-RU" dirty="0" err="1" smtClean="0"/>
              <a:t>евакуйованими</a:t>
            </a:r>
            <a:r>
              <a:rPr lang="ru-RU" dirty="0" smtClean="0"/>
              <a:t> </a:t>
            </a:r>
            <a:r>
              <a:rPr lang="ru-RU" dirty="0" err="1" smtClean="0"/>
              <a:t>німецькими</a:t>
            </a:r>
            <a:r>
              <a:rPr lang="ru-RU" dirty="0" smtClean="0"/>
              <a:t> </a:t>
            </a:r>
            <a:r>
              <a:rPr lang="ru-RU" dirty="0" err="1" smtClean="0"/>
              <a:t>окупаційними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. </a:t>
            </a:r>
            <a:r>
              <a:rPr lang="ru-RU" dirty="0" err="1" smtClean="0"/>
              <a:t>Німецькі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залишилися</a:t>
            </a:r>
            <a:r>
              <a:rPr lang="ru-RU" dirty="0" smtClean="0"/>
              <a:t> в </a:t>
            </a:r>
            <a:r>
              <a:rPr lang="ru-RU" dirty="0" err="1" smtClean="0"/>
              <a:t>Бельгії</a:t>
            </a:r>
            <a:r>
              <a:rPr lang="ru-RU" dirty="0" smtClean="0"/>
              <a:t>, рушили на </a:t>
            </a:r>
            <a:r>
              <a:rPr lang="ru-RU" dirty="0" err="1" smtClean="0"/>
              <a:t>схід</a:t>
            </a:r>
            <a:r>
              <a:rPr lang="ru-RU" dirty="0" smtClean="0"/>
              <a:t> до кордону з </a:t>
            </a:r>
            <a:r>
              <a:rPr lang="ru-RU" dirty="0" err="1" smtClean="0"/>
              <a:t>Німеччиною</a:t>
            </a:r>
            <a:r>
              <a:rPr lang="ru-RU" dirty="0" smtClean="0"/>
              <a:t>,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евакуюючи</a:t>
            </a:r>
            <a:r>
              <a:rPr lang="ru-RU" dirty="0" smtClean="0"/>
              <a:t>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.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німецькі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залишили</a:t>
            </a:r>
            <a:r>
              <a:rPr lang="ru-RU" dirty="0" smtClean="0"/>
              <a:t> </a:t>
            </a:r>
            <a:r>
              <a:rPr lang="ru-RU" dirty="0" err="1" smtClean="0"/>
              <a:t>країну</a:t>
            </a:r>
            <a:r>
              <a:rPr lang="ru-RU" dirty="0" smtClean="0"/>
              <a:t> 23 листопада.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432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543800" cy="53354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22 листопада Альберт </a:t>
            </a:r>
            <a:r>
              <a:rPr lang="de-DE" dirty="0" smtClean="0"/>
              <a:t>I </a:t>
            </a:r>
            <a:r>
              <a:rPr lang="ru-RU" dirty="0" smtClean="0"/>
              <a:t>вступив до Брюсселя з </a:t>
            </a:r>
            <a:r>
              <a:rPr lang="ru-RU" dirty="0" err="1" smtClean="0"/>
              <a:t>бельгійською</a:t>
            </a:r>
            <a:r>
              <a:rPr lang="ru-RU" dirty="0" smtClean="0"/>
              <a:t> </a:t>
            </a:r>
            <a:r>
              <a:rPr lang="ru-RU" dirty="0" err="1" smtClean="0"/>
              <a:t>армією</a:t>
            </a:r>
            <a:r>
              <a:rPr lang="ru-RU" dirty="0" smtClean="0"/>
              <a:t> </a:t>
            </a:r>
            <a:r>
              <a:rPr lang="ru-RU" dirty="0" err="1" smtClean="0"/>
              <a:t>Ізера</a:t>
            </a:r>
            <a:r>
              <a:rPr lang="ru-RU" dirty="0" smtClean="0"/>
              <a:t> у </a:t>
            </a:r>
            <a:r>
              <a:rPr lang="ru-RU" dirty="0" err="1" smtClean="0"/>
              <a:t>Радісному</a:t>
            </a:r>
            <a:r>
              <a:rPr lang="ru-RU" dirty="0" smtClean="0"/>
              <a:t> </a:t>
            </a:r>
            <a:r>
              <a:rPr lang="ru-RU" dirty="0" err="1" smtClean="0"/>
              <a:t>вході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здобув</a:t>
            </a:r>
            <a:r>
              <a:rPr lang="ru-RU" dirty="0" smtClean="0"/>
              <a:t>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цивільного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з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активістів</a:t>
            </a:r>
            <a:r>
              <a:rPr lang="ru-RU" dirty="0" smtClean="0"/>
              <a:t> </a:t>
            </a:r>
            <a:r>
              <a:rPr lang="de-DE" dirty="0" smtClean="0"/>
              <a:t>RVV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віддані</a:t>
            </a:r>
            <a:r>
              <a:rPr lang="ru-RU" dirty="0" smtClean="0"/>
              <a:t> суду, але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заявило про 15 000 </a:t>
            </a:r>
            <a:r>
              <a:rPr lang="ru-RU" dirty="0" err="1" smtClean="0"/>
              <a:t>послідовників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312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визнані</a:t>
            </a:r>
            <a:r>
              <a:rPr lang="ru-RU" dirty="0" smtClean="0"/>
              <a:t> </a:t>
            </a:r>
            <a:r>
              <a:rPr lang="ru-RU" dirty="0" err="1" smtClean="0"/>
              <a:t>винними</a:t>
            </a:r>
            <a:r>
              <a:rPr lang="ru-RU" dirty="0" smtClean="0"/>
              <a:t> у </a:t>
            </a:r>
            <a:r>
              <a:rPr lang="ru-RU" dirty="0" err="1" smtClean="0"/>
              <a:t>співпраці</a:t>
            </a:r>
            <a:r>
              <a:rPr lang="ru-RU" dirty="0" smtClean="0"/>
              <a:t> з противником.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Бормс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в'язниці</a:t>
            </a:r>
            <a:r>
              <a:rPr lang="ru-RU" dirty="0" smtClean="0"/>
              <a:t> </a:t>
            </a:r>
            <a:r>
              <a:rPr lang="ru-RU" dirty="0" err="1" smtClean="0"/>
              <a:t>продовжував</a:t>
            </a:r>
            <a:r>
              <a:rPr lang="ru-RU" dirty="0" smtClean="0"/>
              <a:t> </a:t>
            </a:r>
            <a:r>
              <a:rPr lang="ru-RU" dirty="0" err="1" smtClean="0"/>
              <a:t>відігравати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у </a:t>
            </a:r>
            <a:r>
              <a:rPr lang="ru-RU" dirty="0" err="1" smtClean="0"/>
              <a:t>фламандському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у 1920-х роках.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вбито 40 000 </a:t>
            </a:r>
            <a:r>
              <a:rPr lang="ru-RU" dirty="0" err="1" smtClean="0"/>
              <a:t>бельгійських</a:t>
            </a:r>
            <a:r>
              <a:rPr lang="ru-RU" dirty="0" smtClean="0"/>
              <a:t> </a:t>
            </a:r>
            <a:r>
              <a:rPr lang="ru-RU" dirty="0" err="1" smtClean="0"/>
              <a:t>солдатів</a:t>
            </a:r>
            <a:r>
              <a:rPr lang="ru-RU" dirty="0" smtClean="0"/>
              <a:t> та </a:t>
            </a:r>
            <a:r>
              <a:rPr lang="ru-RU" dirty="0" err="1" smtClean="0"/>
              <a:t>мирних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та 77 500 поранено.</a:t>
            </a:r>
          </a:p>
          <a:p>
            <a:r>
              <a:rPr lang="ru-RU" dirty="0" err="1"/>
              <a:t>Головним</a:t>
            </a:r>
            <a:r>
              <a:rPr lang="ru-RU" dirty="0"/>
              <a:t> же </a:t>
            </a:r>
            <a:r>
              <a:rPr lang="ru-RU" dirty="0" err="1"/>
              <a:t>здобутком</a:t>
            </a:r>
            <a:r>
              <a:rPr lang="ru-RU" dirty="0"/>
              <a:t> </a:t>
            </a:r>
            <a:r>
              <a:rPr lang="ru-RU" dirty="0" err="1"/>
              <a:t>Бельгії</a:t>
            </a:r>
            <a:r>
              <a:rPr lang="ru-RU" dirty="0"/>
              <a:t> за </a:t>
            </a:r>
            <a:r>
              <a:rPr lang="ru-RU" dirty="0" err="1"/>
              <a:t>підсумками</a:t>
            </a:r>
            <a:r>
              <a:rPr lang="ru-RU" dirty="0"/>
              <a:t> </a:t>
            </a:r>
            <a:r>
              <a:rPr lang="ru-RU" dirty="0" smtClean="0"/>
              <a:t>ПСВ </a:t>
            </a:r>
            <a:r>
              <a:rPr lang="ru-RU" dirty="0"/>
              <a:t>стало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густонаселених</a:t>
            </a:r>
            <a:r>
              <a:rPr lang="ru-RU" dirty="0"/>
              <a:t> областей,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колоній</a:t>
            </a:r>
            <a:r>
              <a:rPr lang="ru-RU" dirty="0"/>
              <a:t> у </a:t>
            </a:r>
            <a:r>
              <a:rPr lang="ru-RU" dirty="0" err="1"/>
              <a:t>Східній</a:t>
            </a:r>
            <a:r>
              <a:rPr lang="ru-RU" dirty="0"/>
              <a:t> </a:t>
            </a:r>
            <a:r>
              <a:rPr lang="ru-RU" dirty="0" err="1"/>
              <a:t>Африці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Руанди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Урунді</a:t>
            </a:r>
            <a:r>
              <a:rPr lang="ru-RU" dirty="0"/>
              <a:t>,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оцінювалося</a:t>
            </a:r>
            <a:r>
              <a:rPr lang="ru-RU" dirty="0"/>
              <a:t> в 1 млн </a:t>
            </a:r>
            <a:r>
              <a:rPr lang="ru-RU" dirty="0" err="1" smtClean="0"/>
              <a:t>чоловіків</a:t>
            </a:r>
            <a:r>
              <a:rPr lang="ru-RU" dirty="0" smtClean="0"/>
              <a:t>. </a:t>
            </a:r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до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Бельгії</a:t>
            </a:r>
            <a:r>
              <a:rPr lang="ru-RU" dirty="0"/>
              <a:t>, дозволивши </a:t>
            </a:r>
            <a:r>
              <a:rPr lang="ru-RU" dirty="0" err="1"/>
              <a:t>поповнити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в </a:t>
            </a:r>
            <a:r>
              <a:rPr lang="ru-RU" dirty="0" err="1"/>
              <a:t>Бельгійському</a:t>
            </a:r>
            <a:r>
              <a:rPr lang="ru-RU" dirty="0"/>
              <a:t> </a:t>
            </a:r>
            <a:r>
              <a:rPr lang="ru-RU" dirty="0" smtClean="0"/>
              <a:t>Конго. </a:t>
            </a:r>
            <a:r>
              <a:rPr lang="ru-RU" dirty="0"/>
              <a:t>Разом з </a:t>
            </a:r>
            <a:r>
              <a:rPr lang="ru-RU" dirty="0" err="1"/>
              <a:t>Францією</a:t>
            </a:r>
            <a:r>
              <a:rPr lang="ru-RU" dirty="0"/>
              <a:t> </a:t>
            </a:r>
            <a:r>
              <a:rPr lang="ru-RU" dirty="0" err="1"/>
              <a:t>Бельгія</a:t>
            </a:r>
            <a:r>
              <a:rPr lang="ru-RU" dirty="0"/>
              <a:t> стала партнером в </a:t>
            </a:r>
            <a:r>
              <a:rPr lang="ru-RU" dirty="0" err="1"/>
              <a:t>окупації</a:t>
            </a:r>
            <a:r>
              <a:rPr lang="ru-RU" dirty="0"/>
              <a:t> </a:t>
            </a:r>
            <a:r>
              <a:rPr lang="ru-RU" dirty="0" err="1"/>
              <a:t>німецького</a:t>
            </a:r>
            <a:r>
              <a:rPr lang="ru-RU" dirty="0"/>
              <a:t> Рура </a:t>
            </a:r>
            <a:r>
              <a:rPr lang="ru-RU" dirty="0" err="1"/>
              <a:t>відповідно</a:t>
            </a:r>
            <a:r>
              <a:rPr lang="ru-RU" dirty="0"/>
              <a:t> до Договору 1919 року. </a:t>
            </a:r>
          </a:p>
        </p:txBody>
      </p:sp>
    </p:spTree>
    <p:extLst>
      <p:ext uri="{BB962C8B-B14F-4D97-AF65-F5344CB8AC3E}">
        <p14:creationId xmlns:p14="http://schemas.microsoft.com/office/powerpoint/2010/main" val="288723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3"/>
            <a:ext cx="4896544" cy="568863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Бельгійське Конго(1908-1960) – найбільша та єдина колонія королівства Бельгії за історію країни. Цікавий факт:Леопольд ІІ(попередник Альберта І) створив в Вільній державі Конго величезний бізнес с багатьма робочими силами,що призвело до масового геноциду корінного </a:t>
            </a:r>
            <a:r>
              <a:rPr lang="uk-UA" dirty="0" err="1" smtClean="0"/>
              <a:t>народу.Населення</a:t>
            </a:r>
            <a:r>
              <a:rPr lang="uk-UA" dirty="0" smtClean="0"/>
              <a:t> Конго скоротилося в два рази.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король </a:t>
            </a:r>
            <a:r>
              <a:rPr lang="ru-RU" dirty="0" err="1" smtClean="0"/>
              <a:t>під</a:t>
            </a:r>
            <a:r>
              <a:rPr lang="ru-RU" dirty="0" smtClean="0"/>
              <a:t> натиском уряду все таки </a:t>
            </a:r>
            <a:r>
              <a:rPr lang="ru-RU" dirty="0" err="1" smtClean="0"/>
              <a:t>віддав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контроль </a:t>
            </a:r>
            <a:r>
              <a:rPr lang="ru-RU" dirty="0" err="1" smtClean="0"/>
              <a:t>державі</a:t>
            </a:r>
            <a:r>
              <a:rPr lang="ru-RU" dirty="0" smtClean="0"/>
              <a:t>.</a:t>
            </a:r>
            <a:r>
              <a:rPr lang="uk-UA" dirty="0"/>
              <a:t>Ц</a:t>
            </a:r>
            <a:r>
              <a:rPr lang="uk-UA" dirty="0" smtClean="0"/>
              <a:t>я територія до цього була під особистим контролем Леопольда.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24036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24036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741118" cy="648072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>Економічний колапс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4968552" cy="4968552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Німецька</a:t>
            </a:r>
            <a:r>
              <a:rPr lang="ru-RU" dirty="0" smtClean="0"/>
              <a:t> </a:t>
            </a:r>
            <a:r>
              <a:rPr lang="ru-RU" dirty="0" err="1" smtClean="0"/>
              <a:t>окупація</a:t>
            </a:r>
            <a:r>
              <a:rPr lang="ru-RU" dirty="0" smtClean="0"/>
              <a:t> </a:t>
            </a:r>
            <a:r>
              <a:rPr lang="ru-RU" dirty="0" err="1" smtClean="0"/>
              <a:t>збіглася</a:t>
            </a:r>
            <a:r>
              <a:rPr lang="ru-RU" dirty="0" smtClean="0"/>
              <a:t> з </a:t>
            </a:r>
            <a:r>
              <a:rPr lang="ru-RU" dirty="0" err="1" smtClean="0"/>
              <a:t>масштабним</a:t>
            </a:r>
            <a:r>
              <a:rPr lang="ru-RU" dirty="0" smtClean="0"/>
              <a:t> </a:t>
            </a:r>
            <a:r>
              <a:rPr lang="ru-RU" dirty="0" err="1" smtClean="0"/>
              <a:t>економічним</a:t>
            </a:r>
            <a:r>
              <a:rPr lang="ru-RU" dirty="0" smtClean="0"/>
              <a:t> </a:t>
            </a:r>
            <a:r>
              <a:rPr lang="ru-RU" dirty="0" err="1" smtClean="0"/>
              <a:t>колапсом</a:t>
            </a:r>
            <a:r>
              <a:rPr lang="ru-RU" dirty="0" smtClean="0"/>
              <a:t> у </a:t>
            </a:r>
            <a:r>
              <a:rPr lang="ru-RU" dirty="0" err="1" smtClean="0"/>
              <a:t>Бельгії</a:t>
            </a:r>
            <a:r>
              <a:rPr lang="ru-RU" dirty="0" smtClean="0"/>
              <a:t> з </a:t>
            </a:r>
            <a:r>
              <a:rPr lang="ru-RU" dirty="0" err="1" smtClean="0"/>
              <a:t>нестачею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та </a:t>
            </a:r>
            <a:r>
              <a:rPr lang="ru-RU" dirty="0" err="1" smtClean="0"/>
              <a:t>повсюдним</a:t>
            </a:r>
            <a:r>
              <a:rPr lang="ru-RU" dirty="0" smtClean="0"/>
              <a:t> </a:t>
            </a:r>
            <a:r>
              <a:rPr lang="ru-RU" dirty="0" err="1" smtClean="0"/>
              <a:t>безробіттям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релігійним</a:t>
            </a:r>
            <a:r>
              <a:rPr lang="ru-RU" dirty="0" smtClean="0"/>
              <a:t> </a:t>
            </a:r>
            <a:r>
              <a:rPr lang="ru-RU" dirty="0" err="1" smtClean="0"/>
              <a:t>відродженням</a:t>
            </a:r>
            <a:r>
              <a:rPr lang="ru-RU" dirty="0" smtClean="0"/>
              <a:t>. </a:t>
            </a:r>
            <a:r>
              <a:rPr lang="ru-RU" dirty="0" err="1" smtClean="0"/>
              <a:t>Організації</a:t>
            </a:r>
            <a:r>
              <a:rPr lang="ru-RU" dirty="0" smtClean="0"/>
              <a:t> з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покладалися</a:t>
            </a:r>
            <a:r>
              <a:rPr lang="ru-RU" dirty="0" smtClean="0"/>
              <a:t> на </a:t>
            </a:r>
            <a:r>
              <a:rPr lang="ru-RU" dirty="0" err="1" smtClean="0"/>
              <a:t>іноземну</a:t>
            </a:r>
            <a:r>
              <a:rPr lang="ru-RU" dirty="0" smtClean="0"/>
              <a:t> </a:t>
            </a:r>
            <a:r>
              <a:rPr lang="ru-RU" dirty="0" err="1" smtClean="0"/>
              <a:t>підтримку</a:t>
            </a:r>
            <a:r>
              <a:rPr lang="ru-RU" dirty="0" smtClean="0"/>
              <a:t> у </a:t>
            </a:r>
            <a:r>
              <a:rPr lang="ru-RU" dirty="0" err="1" smtClean="0"/>
              <a:t>доставці</a:t>
            </a:r>
            <a:r>
              <a:rPr lang="ru-RU" dirty="0" smtClean="0"/>
              <a:t> </a:t>
            </a:r>
            <a:r>
              <a:rPr lang="ru-RU" dirty="0" err="1" smtClean="0"/>
              <a:t>продовольства</a:t>
            </a:r>
            <a:r>
              <a:rPr lang="ru-RU" dirty="0" smtClean="0"/>
              <a:t> та </a:t>
            </a:r>
            <a:r>
              <a:rPr lang="ru-RU" dirty="0" err="1" smtClean="0"/>
              <a:t>одягу</a:t>
            </a:r>
            <a:r>
              <a:rPr lang="ru-RU" dirty="0" smtClean="0"/>
              <a:t> </a:t>
            </a:r>
            <a:r>
              <a:rPr lang="ru-RU" dirty="0" err="1" smtClean="0"/>
              <a:t>бельгійським</a:t>
            </a:r>
            <a:r>
              <a:rPr lang="ru-RU" dirty="0" smtClean="0"/>
              <a:t> </a:t>
            </a:r>
            <a:r>
              <a:rPr lang="ru-RU" dirty="0" err="1" smtClean="0"/>
              <a:t>громадянам</a:t>
            </a:r>
            <a:r>
              <a:rPr lang="ru-RU" dirty="0" smtClean="0"/>
              <a:t>, </a:t>
            </a:r>
            <a:r>
              <a:rPr lang="ru-RU" dirty="0" err="1" smtClean="0"/>
              <a:t>відрізаним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 </a:t>
            </a:r>
            <a:r>
              <a:rPr lang="ru-RU" dirty="0" err="1" smtClean="0"/>
              <a:t>морською</a:t>
            </a:r>
            <a:r>
              <a:rPr lang="ru-RU" dirty="0" smtClean="0"/>
              <a:t> блокадою </a:t>
            </a:r>
            <a:r>
              <a:rPr lang="ru-RU" dirty="0" err="1" smtClean="0"/>
              <a:t>союзників</a:t>
            </a:r>
            <a:r>
              <a:rPr lang="ru-RU" dirty="0" smtClean="0"/>
              <a:t> та </a:t>
            </a:r>
            <a:r>
              <a:rPr lang="ru-RU" dirty="0" err="1" smtClean="0"/>
              <a:t>бойовими</a:t>
            </a:r>
            <a:r>
              <a:rPr lang="ru-RU" dirty="0" smtClean="0"/>
              <a:t> </a:t>
            </a:r>
            <a:r>
              <a:rPr lang="ru-RU" dirty="0" err="1" smtClean="0"/>
              <a:t>діями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стали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важливими</a:t>
            </a:r>
            <a:r>
              <a:rPr lang="ru-RU" dirty="0" smtClean="0"/>
              <a:t> для </a:t>
            </a:r>
            <a:r>
              <a:rPr lang="ru-RU" dirty="0" err="1" smtClean="0"/>
              <a:t>соціального</a:t>
            </a:r>
            <a:r>
              <a:rPr lang="ru-RU" dirty="0" smtClean="0"/>
              <a:t> та культурного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8575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5157192"/>
            <a:ext cx="285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Хліб</a:t>
            </a:r>
            <a:r>
              <a:rPr lang="ru-RU" dirty="0" smtClean="0"/>
              <a:t> </a:t>
            </a:r>
            <a:r>
              <a:rPr lang="ru-RU" dirty="0" err="1" smtClean="0"/>
              <a:t>унормував</a:t>
            </a:r>
            <a:r>
              <a:rPr lang="ru-RU" dirty="0" smtClean="0"/>
              <a:t> </a:t>
            </a:r>
            <a:r>
              <a:rPr lang="ru-RU" dirty="0" err="1" smtClean="0"/>
              <a:t>купони</a:t>
            </a:r>
            <a:r>
              <a:rPr lang="ru-RU" dirty="0" smtClean="0"/>
              <a:t>, </a:t>
            </a:r>
            <a:r>
              <a:rPr lang="ru-RU" dirty="0" err="1" smtClean="0"/>
              <a:t>видані</a:t>
            </a:r>
            <a:r>
              <a:rPr lang="ru-RU" dirty="0" smtClean="0"/>
              <a:t> в </a:t>
            </a:r>
            <a:r>
              <a:rPr lang="ru-RU" dirty="0" err="1" smtClean="0"/>
              <a:t>Ельзас-Лотарінгія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ПСВ.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41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4824536" cy="720080"/>
          </a:xfrm>
        </p:spPr>
        <p:txBody>
          <a:bodyPr>
            <a:noAutofit/>
          </a:bodyPr>
          <a:lstStyle/>
          <a:p>
            <a:r>
              <a:rPr lang="uk-UA" sz="4400" dirty="0" smtClean="0"/>
              <a:t>Політика окупанта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2453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Німецька</a:t>
            </a:r>
            <a:r>
              <a:rPr lang="ru-RU" dirty="0" smtClean="0"/>
              <a:t> </a:t>
            </a:r>
            <a:r>
              <a:rPr lang="ru-RU" dirty="0" err="1" smtClean="0"/>
              <a:t>окупаційна</a:t>
            </a:r>
            <a:r>
              <a:rPr lang="ru-RU" dirty="0" smtClean="0"/>
              <a:t> </a:t>
            </a:r>
            <a:r>
              <a:rPr lang="ru-RU" dirty="0" err="1" smtClean="0"/>
              <a:t>адміністрація</a:t>
            </a:r>
            <a:r>
              <a:rPr lang="ru-RU" dirty="0" smtClean="0"/>
              <a:t> придушила </a:t>
            </a:r>
            <a:r>
              <a:rPr lang="ru-RU" dirty="0" err="1" smtClean="0"/>
              <a:t>політичне</a:t>
            </a:r>
            <a:r>
              <a:rPr lang="ru-RU" dirty="0" smtClean="0"/>
              <a:t> </a:t>
            </a:r>
            <a:r>
              <a:rPr lang="ru-RU" dirty="0" err="1" smtClean="0"/>
              <a:t>інакомислення</a:t>
            </a:r>
            <a:r>
              <a:rPr lang="ru-RU" dirty="0" smtClean="0"/>
              <a:t> та </a:t>
            </a:r>
            <a:r>
              <a:rPr lang="ru-RU" dirty="0" err="1" smtClean="0"/>
              <a:t>зробила</a:t>
            </a:r>
            <a:r>
              <a:rPr lang="ru-RU" dirty="0" smtClean="0"/>
              <a:t> низку </a:t>
            </a:r>
            <a:r>
              <a:rPr lang="ru-RU" dirty="0" err="1" smtClean="0"/>
              <a:t>непопулярних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депортацію</a:t>
            </a:r>
            <a:r>
              <a:rPr lang="ru-RU" dirty="0" smtClean="0"/>
              <a:t> </a:t>
            </a:r>
            <a:r>
              <a:rPr lang="ru-RU" dirty="0" err="1" smtClean="0"/>
              <a:t>бельгійських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до </a:t>
            </a:r>
            <a:r>
              <a:rPr lang="ru-RU" dirty="0" err="1" smtClean="0"/>
              <a:t>Німеччини</a:t>
            </a:r>
            <a:r>
              <a:rPr lang="ru-RU" dirty="0" smtClean="0"/>
              <a:t> та </a:t>
            </a:r>
            <a:r>
              <a:rPr lang="ru-RU" dirty="0" err="1" smtClean="0"/>
              <a:t>примусову</a:t>
            </a:r>
            <a:r>
              <a:rPr lang="ru-RU" dirty="0" smtClean="0"/>
              <a:t> </a:t>
            </a:r>
            <a:r>
              <a:rPr lang="ru-RU" dirty="0" err="1" smtClean="0"/>
              <a:t>працю</a:t>
            </a:r>
            <a:r>
              <a:rPr lang="ru-RU" dirty="0" smtClean="0"/>
              <a:t> на </a:t>
            </a:r>
            <a:r>
              <a:rPr lang="ru-RU" dirty="0" err="1" smtClean="0"/>
              <a:t>військових</a:t>
            </a:r>
            <a:r>
              <a:rPr lang="ru-RU" dirty="0" smtClean="0"/>
              <a:t> проектах.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підтримував</a:t>
            </a:r>
            <a:r>
              <a:rPr lang="ru-RU" dirty="0" smtClean="0"/>
              <a:t> </a:t>
            </a:r>
            <a:r>
              <a:rPr lang="ru-RU" dirty="0" err="1" smtClean="0"/>
              <a:t>радикальний</a:t>
            </a:r>
            <a:r>
              <a:rPr lang="ru-RU" dirty="0" smtClean="0"/>
              <a:t> </a:t>
            </a:r>
            <a:r>
              <a:rPr lang="ru-RU" dirty="0" err="1" smtClean="0"/>
              <a:t>фламандський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, </a:t>
            </a:r>
            <a:r>
              <a:rPr lang="ru-RU" dirty="0" err="1" smtClean="0"/>
              <a:t>роблячи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поступки у рамках </a:t>
            </a:r>
            <a:r>
              <a:rPr lang="de-DE" dirty="0" err="1" smtClean="0"/>
              <a:t>Flamenpolitik</a:t>
            </a:r>
            <a:r>
              <a:rPr lang="de-DE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спробі</a:t>
            </a:r>
            <a:r>
              <a:rPr lang="ru-RU" dirty="0" smtClean="0"/>
              <a:t> </a:t>
            </a:r>
            <a:r>
              <a:rPr lang="ru-RU" dirty="0" err="1" smtClean="0"/>
              <a:t>заручитися</a:t>
            </a:r>
            <a:r>
              <a:rPr lang="ru-RU" dirty="0" smtClean="0"/>
              <a:t> </a:t>
            </a:r>
            <a:r>
              <a:rPr lang="ru-RU" dirty="0" err="1" smtClean="0"/>
              <a:t>підтримкою</a:t>
            </a:r>
            <a:r>
              <a:rPr lang="ru-RU" dirty="0" smtClean="0"/>
              <a:t> </a:t>
            </a:r>
            <a:r>
              <a:rPr lang="ru-RU" dirty="0" err="1" smtClean="0"/>
              <a:t>фламандського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започатковано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рухи</a:t>
            </a:r>
            <a:r>
              <a:rPr lang="ru-RU" dirty="0" smtClean="0"/>
              <a:t> опору,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намагалися</a:t>
            </a:r>
            <a:r>
              <a:rPr lang="ru-RU" dirty="0" smtClean="0"/>
              <a:t> </a:t>
            </a:r>
            <a:r>
              <a:rPr lang="ru-RU" dirty="0" err="1" smtClean="0"/>
              <a:t>саботувати</a:t>
            </a:r>
            <a:r>
              <a:rPr lang="ru-RU" dirty="0" smtClean="0"/>
              <a:t> </a:t>
            </a:r>
            <a:r>
              <a:rPr lang="ru-RU" dirty="0" err="1" smtClean="0"/>
              <a:t>військову</a:t>
            </a:r>
            <a:r>
              <a:rPr lang="ru-RU" dirty="0" smtClean="0"/>
              <a:t> </a:t>
            </a:r>
            <a:r>
              <a:rPr lang="ru-RU" dirty="0" err="1" smtClean="0"/>
              <a:t>інфраструктуру</a:t>
            </a:r>
            <a:r>
              <a:rPr lang="ru-RU" dirty="0" smtClean="0"/>
              <a:t>, </a:t>
            </a:r>
            <a:r>
              <a:rPr lang="ru-RU" dirty="0" err="1" smtClean="0"/>
              <a:t>збирати</a:t>
            </a:r>
            <a:r>
              <a:rPr lang="ru-RU" dirty="0" smtClean="0"/>
              <a:t> </a:t>
            </a:r>
            <a:r>
              <a:rPr lang="ru-RU" dirty="0" err="1" smtClean="0"/>
              <a:t>розвіддані</a:t>
            </a:r>
            <a:r>
              <a:rPr lang="ru-RU" dirty="0" smtClean="0"/>
              <a:t> для </a:t>
            </a:r>
            <a:r>
              <a:rPr lang="ru-RU" dirty="0" err="1" smtClean="0"/>
              <a:t>союзників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друкувати</a:t>
            </a:r>
            <a:r>
              <a:rPr lang="ru-RU" dirty="0" smtClean="0"/>
              <a:t> </a:t>
            </a:r>
            <a:r>
              <a:rPr lang="ru-RU" dirty="0" err="1" smtClean="0"/>
              <a:t>підпільні</a:t>
            </a:r>
            <a:r>
              <a:rPr lang="ru-RU" dirty="0" smtClean="0"/>
              <a:t> </a:t>
            </a:r>
            <a:r>
              <a:rPr lang="ru-RU" dirty="0" err="1" smtClean="0"/>
              <a:t>газети</a:t>
            </a:r>
            <a:r>
              <a:rPr lang="ru-RU" dirty="0" smtClean="0"/>
              <a:t>. </a:t>
            </a:r>
            <a:r>
              <a:rPr lang="ru-RU" dirty="0" err="1" smtClean="0"/>
              <a:t>Вираз</a:t>
            </a:r>
            <a:r>
              <a:rPr lang="ru-RU" dirty="0" smtClean="0"/>
              <a:t> </a:t>
            </a:r>
            <a:r>
              <a:rPr lang="ru-RU" dirty="0" err="1" smtClean="0"/>
              <a:t>незгоди</a:t>
            </a:r>
            <a:r>
              <a:rPr lang="ru-RU" dirty="0" smtClean="0"/>
              <a:t> на </a:t>
            </a:r>
            <a:r>
              <a:rPr lang="ru-RU" dirty="0" err="1" smtClean="0"/>
              <a:t>низькому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звичайним</a:t>
            </a:r>
            <a:r>
              <a:rPr lang="ru-RU" dirty="0" smtClean="0"/>
              <a:t> </a:t>
            </a:r>
            <a:r>
              <a:rPr lang="ru-RU" dirty="0" err="1" smtClean="0"/>
              <a:t>явищем</a:t>
            </a:r>
            <a:r>
              <a:rPr lang="ru-RU" dirty="0" smtClean="0"/>
              <a:t>, але часто </a:t>
            </a:r>
            <a:r>
              <a:rPr lang="ru-RU" dirty="0" err="1" smtClean="0"/>
              <a:t>пригнічувався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серпня</a:t>
            </a:r>
            <a:r>
              <a:rPr lang="ru-RU" dirty="0" smtClean="0"/>
              <a:t> 1918 року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Стоденного</a:t>
            </a:r>
            <a:r>
              <a:rPr lang="ru-RU" dirty="0" smtClean="0"/>
              <a:t> </a:t>
            </a:r>
            <a:r>
              <a:rPr lang="ru-RU" dirty="0" err="1" smtClean="0"/>
              <a:t>наступу</a:t>
            </a:r>
            <a:r>
              <a:rPr lang="ru-RU" dirty="0" smtClean="0"/>
              <a:t> союзники </a:t>
            </a:r>
            <a:r>
              <a:rPr lang="ru-RU" dirty="0" err="1" smtClean="0"/>
              <a:t>просунулися</a:t>
            </a:r>
            <a:r>
              <a:rPr lang="ru-RU" dirty="0" smtClean="0"/>
              <a:t> до </a:t>
            </a:r>
            <a:r>
              <a:rPr lang="ru-RU" dirty="0" err="1" smtClean="0"/>
              <a:t>окупованої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, </a:t>
            </a:r>
            <a:r>
              <a:rPr lang="ru-RU" dirty="0" err="1" smtClean="0"/>
              <a:t>звільнивши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для </a:t>
            </a:r>
            <a:r>
              <a:rPr lang="ru-RU" dirty="0" err="1" smtClean="0"/>
              <a:t>більшої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окупацію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припинено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перемир'я</a:t>
            </a:r>
            <a:r>
              <a:rPr lang="ru-RU" dirty="0" smtClean="0"/>
              <a:t> у </a:t>
            </a:r>
            <a:r>
              <a:rPr lang="ru-RU" dirty="0" err="1" smtClean="0"/>
              <a:t>листопаді</a:t>
            </a:r>
            <a:r>
              <a:rPr lang="ru-RU" dirty="0" smtClean="0"/>
              <a:t> 1918 року, коли </a:t>
            </a:r>
            <a:r>
              <a:rPr lang="ru-RU" dirty="0" err="1" smtClean="0"/>
              <a:t>бельгійська</a:t>
            </a:r>
            <a:r>
              <a:rPr lang="ru-RU" dirty="0" smtClean="0"/>
              <a:t> </a:t>
            </a:r>
            <a:r>
              <a:rPr lang="ru-RU" dirty="0" err="1" smtClean="0"/>
              <a:t>армія</a:t>
            </a:r>
            <a:r>
              <a:rPr lang="ru-RU" dirty="0" smtClean="0"/>
              <a:t> просунулась до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замінити</a:t>
            </a:r>
            <a:r>
              <a:rPr lang="ru-RU" dirty="0" smtClean="0"/>
              <a:t> </a:t>
            </a:r>
            <a:r>
              <a:rPr lang="ru-RU" dirty="0" err="1" smtClean="0"/>
              <a:t>евакуйовані</a:t>
            </a:r>
            <a:r>
              <a:rPr lang="ru-RU" dirty="0" smtClean="0"/>
              <a:t> </a:t>
            </a:r>
            <a:r>
              <a:rPr lang="ru-RU" dirty="0" err="1" smtClean="0"/>
              <a:t>німецькі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у </a:t>
            </a:r>
            <a:r>
              <a:rPr lang="ru-RU" dirty="0" err="1" smtClean="0"/>
              <a:t>підтримці</a:t>
            </a:r>
            <a:r>
              <a:rPr lang="ru-RU" dirty="0" smtClean="0"/>
              <a:t> правопорядку.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89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498178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Визначення</a:t>
            </a:r>
            <a:r>
              <a:rPr lang="ru-RU" sz="4400" dirty="0" smtClean="0"/>
              <a:t>: </a:t>
            </a:r>
            <a:r>
              <a:rPr lang="ru-RU" sz="4400" dirty="0" err="1" smtClean="0"/>
              <a:t>Фламандський</a:t>
            </a:r>
            <a:r>
              <a:rPr lang="ru-RU" sz="4400" dirty="0" smtClean="0"/>
              <a:t> </a:t>
            </a:r>
            <a:r>
              <a:rPr lang="ru-RU" sz="4400" dirty="0" err="1" smtClean="0"/>
              <a:t>рух</a:t>
            </a:r>
            <a:r>
              <a:rPr lang="ru-RU" sz="4400" dirty="0" smtClean="0"/>
              <a:t> та </a:t>
            </a:r>
            <a:r>
              <a:rPr lang="de-DE" sz="4400" dirty="0" err="1" smtClean="0"/>
              <a:t>Flamenpolitik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170" y="1844824"/>
            <a:ext cx="3596766" cy="1743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ФЛ - </a:t>
            </a:r>
            <a:r>
              <a:rPr lang="ru-RU" dirty="0" err="1"/>
              <a:t>п</a:t>
            </a:r>
            <a:r>
              <a:rPr lang="ru-RU" dirty="0" err="1" smtClean="0"/>
              <a:t>олітичний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за </a:t>
            </a:r>
            <a:r>
              <a:rPr lang="ru-RU" dirty="0" err="1" smtClean="0"/>
              <a:t>емансипацію</a:t>
            </a:r>
            <a:r>
              <a:rPr lang="ru-RU" dirty="0" smtClean="0"/>
              <a:t> та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автономію</a:t>
            </a:r>
            <a:r>
              <a:rPr lang="ru-RU" dirty="0" smtClean="0"/>
              <a:t> </a:t>
            </a:r>
            <a:r>
              <a:rPr lang="ru-RU" dirty="0" err="1" smtClean="0"/>
              <a:t>бельгійського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 </a:t>
            </a:r>
            <a:r>
              <a:rPr lang="ru-RU" dirty="0" err="1" smtClean="0"/>
              <a:t>Фландрія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02552"/>
            <a:ext cx="2095500" cy="148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170" y="5184123"/>
            <a:ext cx="330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Фламандський</a:t>
            </a:r>
            <a:r>
              <a:rPr lang="ru-RU" dirty="0" smtClean="0"/>
              <a:t> прапор,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використовувався</a:t>
            </a:r>
            <a:r>
              <a:rPr lang="ru-RU" dirty="0" smtClean="0"/>
              <a:t> </a:t>
            </a:r>
            <a:r>
              <a:rPr lang="ru-RU" dirty="0" err="1" smtClean="0"/>
              <a:t>фламандським</a:t>
            </a:r>
            <a:r>
              <a:rPr lang="ru-RU" dirty="0" smtClean="0"/>
              <a:t> </a:t>
            </a:r>
            <a:r>
              <a:rPr lang="ru-RU" dirty="0" err="1" smtClean="0"/>
              <a:t>рухом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1556792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Flamenpolitik</a:t>
            </a:r>
            <a:r>
              <a:rPr lang="de-DE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проводилася</a:t>
            </a:r>
            <a:r>
              <a:rPr lang="ru-RU" dirty="0" smtClean="0"/>
              <a:t> </a:t>
            </a:r>
            <a:r>
              <a:rPr lang="ru-RU" dirty="0" err="1" smtClean="0"/>
              <a:t>німецькою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, яка </a:t>
            </a:r>
            <a:r>
              <a:rPr lang="ru-RU" dirty="0" err="1" smtClean="0"/>
              <a:t>окупувала</a:t>
            </a:r>
            <a:r>
              <a:rPr lang="ru-RU" dirty="0" smtClean="0"/>
              <a:t> </a:t>
            </a:r>
            <a:r>
              <a:rPr lang="ru-RU" dirty="0" err="1" smtClean="0"/>
              <a:t>Бельгію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ПСВ та ВСВ. </a:t>
            </a:r>
            <a:r>
              <a:rPr lang="ru-RU" dirty="0" err="1" smtClean="0"/>
              <a:t>Кінцевою</a:t>
            </a:r>
            <a:r>
              <a:rPr lang="ru-RU" dirty="0" smtClean="0"/>
              <a:t> метою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поділ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 на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валлонські</a:t>
            </a:r>
            <a:r>
              <a:rPr lang="ru-RU" dirty="0" smtClean="0"/>
              <a:t> та </a:t>
            </a:r>
            <a:r>
              <a:rPr lang="ru-RU" dirty="0" err="1" smtClean="0"/>
              <a:t>фламандські</a:t>
            </a:r>
            <a:r>
              <a:rPr lang="ru-RU" dirty="0" smtClean="0"/>
              <a:t> </a:t>
            </a:r>
            <a:r>
              <a:rPr lang="ru-RU" dirty="0" err="1" smtClean="0"/>
              <a:t>компоненти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33" y="3671812"/>
            <a:ext cx="20955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9311" y="524069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Табличка з </a:t>
            </a:r>
            <a:r>
              <a:rPr lang="ru-RU" dirty="0" err="1" smtClean="0"/>
              <a:t>написом</a:t>
            </a:r>
            <a:r>
              <a:rPr lang="ru-RU" dirty="0" smtClean="0"/>
              <a:t>: «</a:t>
            </a:r>
            <a:r>
              <a:rPr lang="ru-RU" dirty="0" err="1" smtClean="0"/>
              <a:t>Флеммінги</a:t>
            </a:r>
            <a:r>
              <a:rPr lang="ru-RU" dirty="0" smtClean="0"/>
              <a:t> </a:t>
            </a:r>
            <a:r>
              <a:rPr lang="ru-RU" dirty="0" err="1" smtClean="0"/>
              <a:t>йдуть</a:t>
            </a:r>
            <a:r>
              <a:rPr lang="ru-RU" dirty="0" smtClean="0"/>
              <a:t>, </a:t>
            </a:r>
            <a:r>
              <a:rPr lang="ru-RU" dirty="0" err="1" smtClean="0"/>
              <a:t>німці</a:t>
            </a:r>
            <a:r>
              <a:rPr lang="ru-RU" dirty="0" smtClean="0"/>
              <a:t> не </a:t>
            </a:r>
            <a:r>
              <a:rPr lang="ru-RU" dirty="0" err="1" smtClean="0"/>
              <a:t>стріляють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99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16139" cy="474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2324" y="544522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Німецькі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марширують</a:t>
            </a:r>
            <a:r>
              <a:rPr lang="ru-RU" dirty="0" smtClean="0"/>
              <a:t> через </a:t>
            </a:r>
            <a:r>
              <a:rPr lang="ru-RU" dirty="0" err="1" smtClean="0"/>
              <a:t>Бланкенберг</a:t>
            </a:r>
            <a:r>
              <a:rPr lang="ru-RU" dirty="0" smtClean="0"/>
              <a:t> у 1914 </a:t>
            </a:r>
            <a:r>
              <a:rPr lang="ru-RU" dirty="0" err="1" smtClean="0"/>
              <a:t>році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20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032448" cy="850106"/>
          </a:xfrm>
        </p:spPr>
        <p:txBody>
          <a:bodyPr>
            <a:normAutofit/>
          </a:bodyPr>
          <a:lstStyle/>
          <a:p>
            <a:r>
              <a:rPr lang="ru-RU" sz="4400" dirty="0"/>
              <a:t>У</a:t>
            </a:r>
            <a:r>
              <a:rPr lang="ru-RU" sz="4400" dirty="0" smtClean="0"/>
              <a:t>ряд у </a:t>
            </a:r>
            <a:r>
              <a:rPr lang="ru-RU" sz="4400" dirty="0" err="1" smtClean="0"/>
              <a:t>вигнанні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5112568" cy="5016753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окупована</a:t>
            </a:r>
            <a:r>
              <a:rPr lang="ru-RU" dirty="0" smtClean="0"/>
              <a:t>, король Альберт </a:t>
            </a:r>
            <a:r>
              <a:rPr lang="de-DE" dirty="0" smtClean="0"/>
              <a:t>I </a:t>
            </a:r>
            <a:r>
              <a:rPr lang="ru-RU" dirty="0" err="1" smtClean="0"/>
              <a:t>продовжував</a:t>
            </a:r>
            <a:r>
              <a:rPr lang="ru-RU" dirty="0" smtClean="0"/>
              <a:t> </a:t>
            </a:r>
            <a:r>
              <a:rPr lang="ru-RU" dirty="0" err="1" smtClean="0"/>
              <a:t>командувати</a:t>
            </a:r>
            <a:r>
              <a:rPr lang="ru-RU" dirty="0" smtClean="0"/>
              <a:t> </a:t>
            </a:r>
            <a:r>
              <a:rPr lang="ru-RU" dirty="0" err="1" smtClean="0"/>
              <a:t>Бельгійськой</a:t>
            </a:r>
            <a:r>
              <a:rPr lang="ru-RU" dirty="0" smtClean="0"/>
              <a:t> </a:t>
            </a:r>
            <a:r>
              <a:rPr lang="ru-RU" dirty="0" err="1" smtClean="0"/>
              <a:t>арміей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Західного</a:t>
            </a:r>
            <a:r>
              <a:rPr lang="ru-RU" dirty="0" smtClean="0"/>
              <a:t> фронту, </a:t>
            </a:r>
            <a:r>
              <a:rPr lang="ru-RU" dirty="0" err="1" smtClean="0"/>
              <a:t>відомого</a:t>
            </a:r>
            <a:r>
              <a:rPr lang="ru-RU" dirty="0" smtClean="0"/>
              <a:t> як Фронт </a:t>
            </a:r>
            <a:r>
              <a:rPr lang="ru-RU" dirty="0" err="1" smtClean="0"/>
              <a:t>Ісера</a:t>
            </a:r>
            <a:r>
              <a:rPr lang="ru-RU" dirty="0" smtClean="0"/>
              <a:t>, через </a:t>
            </a:r>
            <a:r>
              <a:rPr lang="ru-RU" dirty="0" err="1" smtClean="0"/>
              <a:t>Західну</a:t>
            </a:r>
            <a:r>
              <a:rPr lang="ru-RU" dirty="0" smtClean="0"/>
              <a:t> </a:t>
            </a:r>
            <a:r>
              <a:rPr lang="ru-RU" dirty="0" err="1" smtClean="0"/>
              <a:t>Фландрію</a:t>
            </a:r>
            <a:r>
              <a:rPr lang="ru-RU" dirty="0" smtClean="0"/>
              <a:t> з </a:t>
            </a:r>
            <a:r>
              <a:rPr lang="ru-RU" dirty="0" err="1" smtClean="0"/>
              <a:t>його</a:t>
            </a:r>
            <a:r>
              <a:rPr lang="ru-RU" dirty="0" smtClean="0"/>
              <a:t> штабу у </a:t>
            </a:r>
            <a:r>
              <a:rPr lang="ru-RU" dirty="0" err="1" smtClean="0"/>
              <a:t>Верні</a:t>
            </a:r>
            <a:r>
              <a:rPr lang="ru-RU" dirty="0" smtClean="0"/>
              <a:t>. Уряд </a:t>
            </a:r>
            <a:r>
              <a:rPr lang="ru-RU" dirty="0" err="1" smtClean="0"/>
              <a:t>Бельгії</a:t>
            </a:r>
            <a:r>
              <a:rPr lang="ru-RU" dirty="0" smtClean="0"/>
              <a:t>, </a:t>
            </a:r>
            <a:r>
              <a:rPr lang="ru-RU" dirty="0" err="1" smtClean="0"/>
              <a:t>очолюваний</a:t>
            </a:r>
            <a:r>
              <a:rPr lang="ru-RU" dirty="0" smtClean="0"/>
              <a:t> Шарлем де </a:t>
            </a:r>
            <a:r>
              <a:rPr lang="ru-RU" dirty="0" err="1" smtClean="0"/>
              <a:t>Броквілем</a:t>
            </a:r>
            <a:r>
              <a:rPr lang="ru-RU" dirty="0" smtClean="0"/>
              <a:t>, </a:t>
            </a:r>
            <a:r>
              <a:rPr lang="ru-RU" dirty="0" err="1" smtClean="0"/>
              <a:t>влаштувався</a:t>
            </a:r>
            <a:r>
              <a:rPr lang="ru-RU" dirty="0" smtClean="0"/>
              <a:t> у </a:t>
            </a:r>
            <a:r>
              <a:rPr lang="ru-RU" dirty="0" err="1" smtClean="0"/>
              <a:t>вигнанні</a:t>
            </a:r>
            <a:r>
              <a:rPr lang="ru-RU" dirty="0" smtClean="0"/>
              <a:t> в </a:t>
            </a:r>
            <a:r>
              <a:rPr lang="ru-RU" dirty="0" err="1" smtClean="0"/>
              <a:t>Гаврі</a:t>
            </a:r>
            <a:r>
              <a:rPr lang="ru-RU" dirty="0" smtClean="0"/>
              <a:t>,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. </a:t>
            </a:r>
            <a:r>
              <a:rPr lang="ru-RU" dirty="0" err="1" smtClean="0"/>
              <a:t>Колоніальне</a:t>
            </a:r>
            <a:r>
              <a:rPr lang="ru-RU" dirty="0" smtClean="0"/>
              <a:t> </a:t>
            </a:r>
            <a:r>
              <a:rPr lang="ru-RU" dirty="0" err="1" smtClean="0"/>
              <a:t>володіння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r>
              <a:rPr lang="ru-RU" dirty="0" smtClean="0"/>
              <a:t> в </a:t>
            </a:r>
            <a:r>
              <a:rPr lang="ru-RU" dirty="0" err="1" smtClean="0"/>
              <a:t>Африці</a:t>
            </a:r>
            <a:r>
              <a:rPr lang="ru-RU" dirty="0" smtClean="0"/>
              <a:t>, </a:t>
            </a:r>
            <a:r>
              <a:rPr lang="ru-RU" dirty="0" err="1" smtClean="0"/>
              <a:t>Бельгійське</a:t>
            </a:r>
            <a:r>
              <a:rPr lang="ru-RU" dirty="0" smtClean="0"/>
              <a:t> Конго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залишалося</a:t>
            </a:r>
            <a:r>
              <a:rPr lang="ru-RU" dirty="0" smtClean="0"/>
              <a:t> </a:t>
            </a:r>
            <a:r>
              <a:rPr lang="ru-RU" dirty="0" err="1" smtClean="0"/>
              <a:t>вірним</a:t>
            </a:r>
            <a:r>
              <a:rPr lang="ru-RU" dirty="0" smtClean="0"/>
              <a:t> союзникам і уряду Гавра.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609850" cy="33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4736921"/>
            <a:ext cx="260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Шарль де </a:t>
            </a:r>
            <a:r>
              <a:rPr lang="ru-RU" dirty="0" err="1" smtClean="0"/>
              <a:t>Броквіль</a:t>
            </a:r>
            <a:r>
              <a:rPr lang="ru-RU" dirty="0" smtClean="0"/>
              <a:t>. </a:t>
            </a:r>
            <a:r>
              <a:rPr lang="ru-RU" dirty="0" err="1" smtClean="0"/>
              <a:t>Прем'єр-міністр</a:t>
            </a:r>
            <a:r>
              <a:rPr lang="ru-RU" dirty="0" smtClean="0"/>
              <a:t> Бельгії:17 </a:t>
            </a:r>
            <a:r>
              <a:rPr lang="ru-RU" dirty="0" err="1" smtClean="0"/>
              <a:t>червня</a:t>
            </a:r>
            <a:r>
              <a:rPr lang="ru-RU" dirty="0" smtClean="0"/>
              <a:t> 1911 - 1 </a:t>
            </a:r>
            <a:r>
              <a:rPr lang="ru-RU" dirty="0" err="1" smtClean="0"/>
              <a:t>червня</a:t>
            </a:r>
            <a:r>
              <a:rPr lang="ru-RU" dirty="0" smtClean="0"/>
              <a:t> 1918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30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548680"/>
            <a:ext cx="6524625" cy="461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53732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Карта </a:t>
            </a:r>
            <a:r>
              <a:rPr lang="ru-RU" dirty="0" err="1" smtClean="0"/>
              <a:t>окупованої</a:t>
            </a:r>
            <a:r>
              <a:rPr lang="ru-RU" dirty="0" smtClean="0"/>
              <a:t> </a:t>
            </a:r>
            <a:r>
              <a:rPr lang="ru-RU" dirty="0" err="1" smtClean="0"/>
              <a:t>німцями</a:t>
            </a:r>
            <a:r>
              <a:rPr lang="ru-RU" dirty="0" smtClean="0"/>
              <a:t> </a:t>
            </a:r>
            <a:r>
              <a:rPr lang="ru-RU" dirty="0" err="1" smtClean="0"/>
              <a:t>Бельгії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21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325</TotalTime>
  <Words>2032</Words>
  <Application>Microsoft Office PowerPoint</Application>
  <PresentationFormat>Экран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NewsPrint</vt:lpstr>
      <vt:lpstr>Перша світова війна:повсякденне  життя в умовах фронту і тилу.Бельгія</vt:lpstr>
      <vt:lpstr>Німецька агресія проти Бельгії </vt:lpstr>
      <vt:lpstr>Презентация PowerPoint</vt:lpstr>
      <vt:lpstr>Економічний колапс</vt:lpstr>
      <vt:lpstr>Політика окупанта</vt:lpstr>
      <vt:lpstr>Визначення: Фламандський рух та Flamenpolitik</vt:lpstr>
      <vt:lpstr>Презентация PowerPoint</vt:lpstr>
      <vt:lpstr>Уряд у вигнанні</vt:lpstr>
      <vt:lpstr>Презентация PowerPoint</vt:lpstr>
      <vt:lpstr>Життя в умовах окупації: нестача та організації з надання допомоги</vt:lpstr>
      <vt:lpstr>Презентация PowerPoint</vt:lpstr>
      <vt:lpstr>Презентация PowerPoint</vt:lpstr>
      <vt:lpstr>Презентация PowerPoint</vt:lpstr>
      <vt:lpstr>Життя в умовах окупації: економічне життя</vt:lpstr>
      <vt:lpstr>Презентация PowerPoint</vt:lpstr>
      <vt:lpstr>Презентация PowerPoint</vt:lpstr>
      <vt:lpstr>Презентация PowerPoint</vt:lpstr>
      <vt:lpstr>Життя в умовах окупації: релігійне життя</vt:lpstr>
      <vt:lpstr>Презентация PowerPoint</vt:lpstr>
      <vt:lpstr>Кінець німецької окупації </vt:lpstr>
      <vt:lpstr>Солдатська рада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Перша світова:повсякденне  життя в умовах фронту і тилу.Бельгія.</dc:title>
  <dc:creator>User11</dc:creator>
  <cp:lastModifiedBy>User11</cp:lastModifiedBy>
  <cp:revision>21</cp:revision>
  <dcterms:created xsi:type="dcterms:W3CDTF">2022-10-03T07:59:31Z</dcterms:created>
  <dcterms:modified xsi:type="dcterms:W3CDTF">2022-10-06T07:02:28Z</dcterms:modified>
</cp:coreProperties>
</file>