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6C160C-CC3F-4647-B50C-43CA67FFC42E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B3AC93-E88E-4450-89A5-54DAC900CF26}">
      <dgm:prSet phldrT="[Текст]"/>
      <dgm:spPr/>
      <dgm:t>
        <a:bodyPr/>
        <a:lstStyle/>
        <a:p>
          <a:r>
            <a:rPr lang="ru-RU" dirty="0" smtClean="0"/>
            <a:t>Зима</a:t>
          </a:r>
          <a:endParaRPr lang="ru-RU" dirty="0"/>
        </a:p>
      </dgm:t>
    </dgm:pt>
    <dgm:pt modelId="{42C5F7BD-BD36-4826-860B-11F722D1D02A}" type="parTrans" cxnId="{4E8E0371-1CD0-4B56-9CBC-DB59292ABF3D}">
      <dgm:prSet/>
      <dgm:spPr/>
      <dgm:t>
        <a:bodyPr/>
        <a:lstStyle/>
        <a:p>
          <a:endParaRPr lang="ru-RU"/>
        </a:p>
      </dgm:t>
    </dgm:pt>
    <dgm:pt modelId="{412CB5C9-AD22-47CE-B6A8-327FF4087D08}" type="sibTrans" cxnId="{4E8E0371-1CD0-4B56-9CBC-DB59292ABF3D}">
      <dgm:prSet/>
      <dgm:spPr/>
      <dgm:t>
        <a:bodyPr/>
        <a:lstStyle/>
        <a:p>
          <a:endParaRPr lang="ru-RU"/>
        </a:p>
      </dgm:t>
    </dgm:pt>
    <dgm:pt modelId="{6747164F-AC19-4CEE-9028-3227A86AC751}">
      <dgm:prSet phldrT="[Текст]"/>
      <dgm:spPr/>
      <dgm:t>
        <a:bodyPr/>
        <a:lstStyle/>
        <a:p>
          <a:r>
            <a:rPr lang="ru-RU" dirty="0" smtClean="0"/>
            <a:t>Весна</a:t>
          </a:r>
          <a:endParaRPr lang="ru-RU" dirty="0"/>
        </a:p>
      </dgm:t>
    </dgm:pt>
    <dgm:pt modelId="{22157401-B2D0-42CA-95E3-95CC4974DE94}" type="parTrans" cxnId="{B64FAC96-3165-4FEE-9242-7B3163FD793D}">
      <dgm:prSet/>
      <dgm:spPr/>
      <dgm:t>
        <a:bodyPr/>
        <a:lstStyle/>
        <a:p>
          <a:endParaRPr lang="ru-RU"/>
        </a:p>
      </dgm:t>
    </dgm:pt>
    <dgm:pt modelId="{788C3379-D837-4D11-8080-66ECD5E59889}" type="sibTrans" cxnId="{B64FAC96-3165-4FEE-9242-7B3163FD793D}">
      <dgm:prSet/>
      <dgm:spPr/>
      <dgm:t>
        <a:bodyPr/>
        <a:lstStyle/>
        <a:p>
          <a:endParaRPr lang="ru-RU"/>
        </a:p>
      </dgm:t>
    </dgm:pt>
    <dgm:pt modelId="{FA1C6207-63F1-4AB4-8C1B-459A99293D0E}" type="pres">
      <dgm:prSet presAssocID="{CA6C160C-CC3F-4647-B50C-43CA67FFC42E}" presName="compositeShape" presStyleCnt="0">
        <dgm:presLayoutVars>
          <dgm:chMax val="2"/>
          <dgm:dir/>
          <dgm:resizeHandles val="exact"/>
        </dgm:presLayoutVars>
      </dgm:prSet>
      <dgm:spPr/>
    </dgm:pt>
    <dgm:pt modelId="{B4D80A53-E4BE-4D0D-A020-6DBDA05A8D5F}" type="pres">
      <dgm:prSet presAssocID="{CA6C160C-CC3F-4647-B50C-43CA67FFC42E}" presName="ribbon" presStyleLbl="node1" presStyleIdx="0" presStyleCnt="1" custLinFactNeighborX="-327" custLinFactNeighborY="-28309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F5DC0EF-072D-4F2F-BD59-6A12F3B4D10C}" type="pres">
      <dgm:prSet presAssocID="{CA6C160C-CC3F-4647-B50C-43CA67FFC42E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BC1345C-CAE2-4CC2-ABEC-42C2ACCF97E5}" type="pres">
      <dgm:prSet presAssocID="{CA6C160C-CC3F-4647-B50C-43CA67FFC42E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09FAD5F-4293-4A25-9355-E4D49AAD51FA}" type="presOf" srcId="{CA6C160C-CC3F-4647-B50C-43CA67FFC42E}" destId="{FA1C6207-63F1-4AB4-8C1B-459A99293D0E}" srcOrd="0" destOrd="0" presId="urn:microsoft.com/office/officeart/2005/8/layout/arrow6"/>
    <dgm:cxn modelId="{B64FAC96-3165-4FEE-9242-7B3163FD793D}" srcId="{CA6C160C-CC3F-4647-B50C-43CA67FFC42E}" destId="{6747164F-AC19-4CEE-9028-3227A86AC751}" srcOrd="1" destOrd="0" parTransId="{22157401-B2D0-42CA-95E3-95CC4974DE94}" sibTransId="{788C3379-D837-4D11-8080-66ECD5E59889}"/>
    <dgm:cxn modelId="{31EA0972-334D-4756-8ED6-FF63CF1C93EA}" type="presOf" srcId="{6747164F-AC19-4CEE-9028-3227A86AC751}" destId="{CBC1345C-CAE2-4CC2-ABEC-42C2ACCF97E5}" srcOrd="0" destOrd="0" presId="urn:microsoft.com/office/officeart/2005/8/layout/arrow6"/>
    <dgm:cxn modelId="{4E8E0371-1CD0-4B56-9CBC-DB59292ABF3D}" srcId="{CA6C160C-CC3F-4647-B50C-43CA67FFC42E}" destId="{EFB3AC93-E88E-4450-89A5-54DAC900CF26}" srcOrd="0" destOrd="0" parTransId="{42C5F7BD-BD36-4826-860B-11F722D1D02A}" sibTransId="{412CB5C9-AD22-47CE-B6A8-327FF4087D08}"/>
    <dgm:cxn modelId="{41F1AD68-89DA-4F40-9799-E13D85A6FB5F}" type="presOf" srcId="{EFB3AC93-E88E-4450-89A5-54DAC900CF26}" destId="{8F5DC0EF-072D-4F2F-BD59-6A12F3B4D10C}" srcOrd="0" destOrd="0" presId="urn:microsoft.com/office/officeart/2005/8/layout/arrow6"/>
    <dgm:cxn modelId="{45BE1210-94D1-4FE5-8082-244997900EAB}" type="presParOf" srcId="{FA1C6207-63F1-4AB4-8C1B-459A99293D0E}" destId="{B4D80A53-E4BE-4D0D-A020-6DBDA05A8D5F}" srcOrd="0" destOrd="0" presId="urn:microsoft.com/office/officeart/2005/8/layout/arrow6"/>
    <dgm:cxn modelId="{286B671B-CA72-4B6C-BB70-1F4DA1325C8A}" type="presParOf" srcId="{FA1C6207-63F1-4AB4-8C1B-459A99293D0E}" destId="{8F5DC0EF-072D-4F2F-BD59-6A12F3B4D10C}" srcOrd="1" destOrd="0" presId="urn:microsoft.com/office/officeart/2005/8/layout/arrow6"/>
    <dgm:cxn modelId="{E2D1920D-290E-485E-86C5-D9573E1D72C3}" type="presParOf" srcId="{FA1C6207-63F1-4AB4-8C1B-459A99293D0E}" destId="{CBC1345C-CAE2-4CC2-ABEC-42C2ACCF97E5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2F22F2-CEC5-4A0C-AD6B-AC24164C9D3F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6646E9-2926-4817-AF91-1B0BC4C31BCC}">
      <dgm:prSet phldrT="[Текст]"/>
      <dgm:spPr/>
      <dgm:t>
        <a:bodyPr/>
        <a:lstStyle/>
        <a:p>
          <a:r>
            <a:rPr lang="ru-RU" dirty="0" smtClean="0"/>
            <a:t>Лето</a:t>
          </a:r>
          <a:endParaRPr lang="ru-RU" dirty="0"/>
        </a:p>
      </dgm:t>
    </dgm:pt>
    <dgm:pt modelId="{C8BBD697-F0B1-40F4-9477-685DFA6ECF5E}" type="parTrans" cxnId="{2752386D-FC12-40BF-9D68-72088348CC23}">
      <dgm:prSet/>
      <dgm:spPr/>
      <dgm:t>
        <a:bodyPr/>
        <a:lstStyle/>
        <a:p>
          <a:endParaRPr lang="ru-RU"/>
        </a:p>
      </dgm:t>
    </dgm:pt>
    <dgm:pt modelId="{C3BF3FD4-0A84-4587-981A-C3A4DA4FD50D}" type="sibTrans" cxnId="{2752386D-FC12-40BF-9D68-72088348CC23}">
      <dgm:prSet/>
      <dgm:spPr/>
      <dgm:t>
        <a:bodyPr/>
        <a:lstStyle/>
        <a:p>
          <a:endParaRPr lang="ru-RU"/>
        </a:p>
      </dgm:t>
    </dgm:pt>
    <dgm:pt modelId="{88082FE7-EF9F-4D22-ACCE-B409342161C7}">
      <dgm:prSet phldrT="[Текст]"/>
      <dgm:spPr/>
      <dgm:t>
        <a:bodyPr/>
        <a:lstStyle/>
        <a:p>
          <a:r>
            <a:rPr lang="ru-RU" dirty="0" smtClean="0"/>
            <a:t>Осень</a:t>
          </a:r>
          <a:endParaRPr lang="ru-RU" dirty="0"/>
        </a:p>
      </dgm:t>
    </dgm:pt>
    <dgm:pt modelId="{3D6FD404-36D6-42EC-820A-BF36A1960D42}" type="parTrans" cxnId="{4021AAE3-3CD0-49DC-97E7-0B28144B4B1E}">
      <dgm:prSet/>
      <dgm:spPr/>
      <dgm:t>
        <a:bodyPr/>
        <a:lstStyle/>
        <a:p>
          <a:endParaRPr lang="ru-RU"/>
        </a:p>
      </dgm:t>
    </dgm:pt>
    <dgm:pt modelId="{4D3761A6-C0B8-4CD8-9E2F-7556E7398310}" type="sibTrans" cxnId="{4021AAE3-3CD0-49DC-97E7-0B28144B4B1E}">
      <dgm:prSet/>
      <dgm:spPr/>
      <dgm:t>
        <a:bodyPr/>
        <a:lstStyle/>
        <a:p>
          <a:endParaRPr lang="ru-RU"/>
        </a:p>
      </dgm:t>
    </dgm:pt>
    <dgm:pt modelId="{2AEDEA09-5FB7-41F3-AF9D-635504C84A66}" type="pres">
      <dgm:prSet presAssocID="{E42F22F2-CEC5-4A0C-AD6B-AC24164C9D3F}" presName="compositeShape" presStyleCnt="0">
        <dgm:presLayoutVars>
          <dgm:chMax val="2"/>
          <dgm:dir/>
          <dgm:resizeHandles val="exact"/>
        </dgm:presLayoutVars>
      </dgm:prSet>
      <dgm:spPr/>
    </dgm:pt>
    <dgm:pt modelId="{16742B2C-C184-4E71-9519-1C51C5C3E899}" type="pres">
      <dgm:prSet presAssocID="{E42F22F2-CEC5-4A0C-AD6B-AC24164C9D3F}" presName="ribbon" presStyleLbl="node1" presStyleIdx="0" presStyleCnt="1"/>
      <dgm:spPr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7E2B812-52F3-4A5C-9A9D-4E863DB74F70}" type="pres">
      <dgm:prSet presAssocID="{E42F22F2-CEC5-4A0C-AD6B-AC24164C9D3F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298DF10-A574-4443-A553-0ADC1BCA4A4B}" type="pres">
      <dgm:prSet presAssocID="{E42F22F2-CEC5-4A0C-AD6B-AC24164C9D3F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5358BBD-6678-4D73-BF51-7CF60C1B39FE}" type="presOf" srcId="{E42F22F2-CEC5-4A0C-AD6B-AC24164C9D3F}" destId="{2AEDEA09-5FB7-41F3-AF9D-635504C84A66}" srcOrd="0" destOrd="0" presId="urn:microsoft.com/office/officeart/2005/8/layout/arrow6"/>
    <dgm:cxn modelId="{4021AAE3-3CD0-49DC-97E7-0B28144B4B1E}" srcId="{E42F22F2-CEC5-4A0C-AD6B-AC24164C9D3F}" destId="{88082FE7-EF9F-4D22-ACCE-B409342161C7}" srcOrd="1" destOrd="0" parTransId="{3D6FD404-36D6-42EC-820A-BF36A1960D42}" sibTransId="{4D3761A6-C0B8-4CD8-9E2F-7556E7398310}"/>
    <dgm:cxn modelId="{40766893-94B6-4607-9E29-470849DB3486}" type="presOf" srcId="{88082FE7-EF9F-4D22-ACCE-B409342161C7}" destId="{8298DF10-A574-4443-A553-0ADC1BCA4A4B}" srcOrd="0" destOrd="0" presId="urn:microsoft.com/office/officeart/2005/8/layout/arrow6"/>
    <dgm:cxn modelId="{2752386D-FC12-40BF-9D68-72088348CC23}" srcId="{E42F22F2-CEC5-4A0C-AD6B-AC24164C9D3F}" destId="{1E6646E9-2926-4817-AF91-1B0BC4C31BCC}" srcOrd="0" destOrd="0" parTransId="{C8BBD697-F0B1-40F4-9477-685DFA6ECF5E}" sibTransId="{C3BF3FD4-0A84-4587-981A-C3A4DA4FD50D}"/>
    <dgm:cxn modelId="{68E2C16F-20E1-4FEB-8747-FF9D3A63164F}" type="presOf" srcId="{1E6646E9-2926-4817-AF91-1B0BC4C31BCC}" destId="{17E2B812-52F3-4A5C-9A9D-4E863DB74F70}" srcOrd="0" destOrd="0" presId="urn:microsoft.com/office/officeart/2005/8/layout/arrow6"/>
    <dgm:cxn modelId="{C5AEB525-4E63-429D-9453-3CD2A1D40F13}" type="presParOf" srcId="{2AEDEA09-5FB7-41F3-AF9D-635504C84A66}" destId="{16742B2C-C184-4E71-9519-1C51C5C3E899}" srcOrd="0" destOrd="0" presId="urn:microsoft.com/office/officeart/2005/8/layout/arrow6"/>
    <dgm:cxn modelId="{7FD45B39-4771-4913-BB9A-7912F16EA8D2}" type="presParOf" srcId="{2AEDEA09-5FB7-41F3-AF9D-635504C84A66}" destId="{17E2B812-52F3-4A5C-9A9D-4E863DB74F70}" srcOrd="1" destOrd="0" presId="urn:microsoft.com/office/officeart/2005/8/layout/arrow6"/>
    <dgm:cxn modelId="{01A433D7-CDB8-496D-9EED-D512F15CF076}" type="presParOf" srcId="{2AEDEA09-5FB7-41F3-AF9D-635504C84A66}" destId="{8298DF10-A574-4443-A553-0ADC1BCA4A4B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80A53-E4BE-4D0D-A020-6DBDA05A8D5F}">
      <dsp:nvSpPr>
        <dsp:cNvPr id="0" name=""/>
        <dsp:cNvSpPr/>
      </dsp:nvSpPr>
      <dsp:spPr>
        <a:xfrm>
          <a:off x="1117998" y="0"/>
          <a:ext cx="5853720" cy="2341487"/>
        </a:xfrm>
        <a:prstGeom prst="leftRightRibbon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5DC0EF-072D-4F2F-BD59-6A12F3B4D10C}">
      <dsp:nvSpPr>
        <dsp:cNvPr id="0" name=""/>
        <dsp:cNvSpPr/>
      </dsp:nvSpPr>
      <dsp:spPr>
        <a:xfrm>
          <a:off x="1839586" y="409760"/>
          <a:ext cx="1931727" cy="114732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/>
            <a:t>Зима</a:t>
          </a:r>
          <a:endParaRPr lang="ru-RU" sz="5300" kern="1200" dirty="0"/>
        </a:p>
      </dsp:txBody>
      <dsp:txXfrm>
        <a:off x="1839586" y="409760"/>
        <a:ext cx="1931727" cy="1147329"/>
      </dsp:txXfrm>
    </dsp:sp>
    <dsp:sp modelId="{CBC1345C-CAE2-4CC2-ABEC-42C2ACCF97E5}">
      <dsp:nvSpPr>
        <dsp:cNvPr id="0" name=""/>
        <dsp:cNvSpPr/>
      </dsp:nvSpPr>
      <dsp:spPr>
        <a:xfrm>
          <a:off x="4064000" y="784398"/>
          <a:ext cx="2282950" cy="114732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smtClean="0"/>
            <a:t>Весна</a:t>
          </a:r>
          <a:endParaRPr lang="ru-RU" sz="5300" kern="1200" dirty="0"/>
        </a:p>
      </dsp:txBody>
      <dsp:txXfrm>
        <a:off x="4064000" y="784398"/>
        <a:ext cx="2282950" cy="11473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42B2C-C184-4E71-9519-1C51C5C3E899}">
      <dsp:nvSpPr>
        <dsp:cNvPr id="0" name=""/>
        <dsp:cNvSpPr/>
      </dsp:nvSpPr>
      <dsp:spPr>
        <a:xfrm>
          <a:off x="373853" y="0"/>
          <a:ext cx="7380292" cy="2952116"/>
        </a:xfrm>
        <a:prstGeom prst="leftRightRibbon">
          <a:avLst/>
        </a:prstGeom>
        <a:blipFill dpi="0"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E2B812-52F3-4A5C-9A9D-4E863DB74F70}">
      <dsp:nvSpPr>
        <dsp:cNvPr id="0" name=""/>
        <dsp:cNvSpPr/>
      </dsp:nvSpPr>
      <dsp:spPr>
        <a:xfrm>
          <a:off x="1259488" y="516620"/>
          <a:ext cx="2435496" cy="144653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31140" rIns="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Лето</a:t>
          </a:r>
          <a:endParaRPr lang="ru-RU" sz="6500" kern="1200" dirty="0"/>
        </a:p>
      </dsp:txBody>
      <dsp:txXfrm>
        <a:off x="1259488" y="516620"/>
        <a:ext cx="2435496" cy="1446537"/>
      </dsp:txXfrm>
    </dsp:sp>
    <dsp:sp modelId="{8298DF10-A574-4443-A553-0ADC1BCA4A4B}">
      <dsp:nvSpPr>
        <dsp:cNvPr id="0" name=""/>
        <dsp:cNvSpPr/>
      </dsp:nvSpPr>
      <dsp:spPr>
        <a:xfrm>
          <a:off x="4064000" y="988959"/>
          <a:ext cx="2878314" cy="144653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31140" rIns="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Осень</a:t>
          </a:r>
          <a:endParaRPr lang="ru-RU" sz="6500" kern="1200" dirty="0"/>
        </a:p>
      </dsp:txBody>
      <dsp:txXfrm>
        <a:off x="4064000" y="988959"/>
        <a:ext cx="2878314" cy="1446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204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367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1744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3108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5536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3003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7775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515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2558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26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488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A6F03-5C38-4ED8-B8D0-333D6F5B4334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A0779-E951-44A5-8FC2-A80F07AF8E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38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1524" y="475294"/>
            <a:ext cx="9998725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                        </a:t>
            </a:r>
            <a:r>
              <a:rPr lang="ru-RU" sz="9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Вре</a:t>
            </a:r>
            <a:r>
              <a:rPr lang="ru-RU" sz="9600" dirty="0" smtClean="0">
                <a:solidFill>
                  <a:srgbClr val="FF99FF"/>
                </a:solidFill>
              </a:rPr>
              <a:t>мен</a:t>
            </a:r>
            <a:r>
              <a:rPr lang="ru-RU" sz="9600" dirty="0" smtClean="0">
                <a:solidFill>
                  <a:srgbClr val="92D050"/>
                </a:solidFill>
              </a:rPr>
              <a:t>а го</a:t>
            </a:r>
            <a:r>
              <a:rPr lang="ru-RU" sz="9600" dirty="0" smtClean="0">
                <a:solidFill>
                  <a:srgbClr val="FFC000"/>
                </a:solidFill>
              </a:rPr>
              <a:t>да</a:t>
            </a:r>
            <a:endParaRPr lang="ru-RU" sz="9600" dirty="0">
              <a:solidFill>
                <a:srgbClr val="FFC000"/>
              </a:solidFill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407206986"/>
              </p:ext>
            </p:extLst>
          </p:nvPr>
        </p:nvGraphicFramePr>
        <p:xfrm>
          <a:off x="2032000" y="1564395"/>
          <a:ext cx="8128000" cy="2341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74717768"/>
              </p:ext>
            </p:extLst>
          </p:nvPr>
        </p:nvGraphicFramePr>
        <p:xfrm>
          <a:off x="2032000" y="3905883"/>
          <a:ext cx="8128000" cy="2952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540269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9763" y="384175"/>
            <a:ext cx="3932237" cy="1600200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Зима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996" r="7996"/>
          <a:stretch>
            <a:fillRect/>
          </a:stretch>
        </p:blipFill>
        <p:spPr>
          <a:xfrm>
            <a:off x="6019800" y="1984375"/>
            <a:ext cx="6172200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6019800" cy="6858000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1. Снежинки, как и люди всегда отличаются друг от друга. ...</a:t>
            </a:r>
          </a:p>
          <a:p>
            <a:r>
              <a:rPr lang="ru-RU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 2. Сосульки получаются чаще всего с южной стороны дома.</a:t>
            </a:r>
          </a:p>
          <a:p>
            <a:r>
              <a:rPr lang="ru-RU" sz="4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 3.  На планете Земля семь с лишним миллиарда людей и больше половины от этого числа, никогда не видели снег собственными глазами.</a:t>
            </a:r>
            <a:endParaRPr lang="ru-RU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3906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82111" y="725774"/>
            <a:ext cx="3932237" cy="1600200"/>
          </a:xfrm>
        </p:spPr>
        <p:txBody>
          <a:bodyPr/>
          <a:lstStyle/>
          <a:p>
            <a:r>
              <a:rPr lang="ru-RU" dirty="0" smtClean="0">
                <a:solidFill>
                  <a:srgbClr val="FF99FF"/>
                </a:solidFill>
              </a:rPr>
              <a:t>Весна</a:t>
            </a:r>
            <a:endParaRPr lang="ru-RU" dirty="0">
              <a:solidFill>
                <a:srgbClr val="FF99FF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7447" r="7447" b="7009"/>
          <a:stretch/>
        </p:blipFill>
        <p:spPr>
          <a:xfrm>
            <a:off x="6019800" y="2325974"/>
            <a:ext cx="6172200" cy="453202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6019800" cy="6858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99FF"/>
                </a:solidFill>
              </a:rPr>
              <a:t>1.Весной  дети растут в 3 раза быстрее</a:t>
            </a:r>
          </a:p>
          <a:p>
            <a:r>
              <a:rPr lang="ru-RU" sz="3200" dirty="0" smtClean="0">
                <a:solidFill>
                  <a:srgbClr val="FF99FF"/>
                </a:solidFill>
              </a:rPr>
              <a:t>2.Первым деревом, радующим цветением, является сакура ...</a:t>
            </a:r>
          </a:p>
          <a:p>
            <a:r>
              <a:rPr lang="ru-RU" sz="3200" dirty="0" smtClean="0">
                <a:solidFill>
                  <a:srgbClr val="FF99FF"/>
                </a:solidFill>
              </a:rPr>
              <a:t>3.20 марта — день весеннего равноденствия ...</a:t>
            </a:r>
          </a:p>
          <a:p>
            <a:r>
              <a:rPr lang="ru-RU" sz="3200" dirty="0" smtClean="0">
                <a:solidFill>
                  <a:srgbClr val="FF99FF"/>
                </a:solidFill>
              </a:rPr>
              <a:t>4.Самое большое количество торнадо происходит в весенние месяцы ...</a:t>
            </a:r>
          </a:p>
          <a:p>
            <a:r>
              <a:rPr lang="ru-RU" sz="3200" dirty="0" smtClean="0">
                <a:solidFill>
                  <a:srgbClr val="FF99FF"/>
                </a:solidFill>
              </a:rPr>
              <a:t>5.Весной растения пробуждаются в соответствии с особыми биологическими часами</a:t>
            </a:r>
            <a:endParaRPr lang="ru-RU" sz="3200" dirty="0">
              <a:solidFill>
                <a:srgbClr val="FF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507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4993" y="457200"/>
            <a:ext cx="3932237" cy="1600200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</a:rPr>
              <a:t>Лето</a:t>
            </a:r>
            <a:endParaRPr lang="ru-RU" dirty="0">
              <a:solidFill>
                <a:srgbClr val="92D05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535" r="10535"/>
          <a:stretch>
            <a:fillRect/>
          </a:stretch>
        </p:blipFill>
        <p:spPr>
          <a:xfrm>
            <a:off x="6019800" y="2057400"/>
            <a:ext cx="6172200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6019800" cy="6858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92D050"/>
                </a:solidFill>
              </a:rPr>
              <a:t>1.Летом дети растут в 3 раза быстрее</a:t>
            </a:r>
          </a:p>
          <a:p>
            <a:r>
              <a:rPr lang="ru-RU" sz="3200" dirty="0" smtClean="0">
                <a:solidFill>
                  <a:srgbClr val="92D050"/>
                </a:solidFill>
              </a:rPr>
              <a:t>2. Когда температура окружающей среды достигает 40 градусов, человеческое тело для нормализации температурного режима вырабатывает до 1 литр пота в час, вынуждая нас непрерывно пить воду.</a:t>
            </a:r>
          </a:p>
          <a:p>
            <a:r>
              <a:rPr lang="ru-RU" sz="3200" dirty="0" smtClean="0">
                <a:solidFill>
                  <a:srgbClr val="92D050"/>
                </a:solidFill>
              </a:rPr>
              <a:t> 3.  Мужчины легче переносят жару. ...</a:t>
            </a:r>
          </a:p>
          <a:p>
            <a:r>
              <a:rPr lang="ru-RU" sz="3200" dirty="0" smtClean="0">
                <a:solidFill>
                  <a:srgbClr val="92D050"/>
                </a:solidFill>
              </a:rPr>
              <a:t>4. Существуют места, где лета фактически нет – речь идет об Арктике.</a:t>
            </a:r>
            <a:endParaRPr lang="ru-RU" sz="32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821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36348" y="378667"/>
            <a:ext cx="3932237" cy="1605708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Осень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024" r="10024"/>
          <a:stretch>
            <a:fillRect/>
          </a:stretch>
        </p:blipFill>
        <p:spPr>
          <a:xfrm>
            <a:off x="6022976" y="1984375"/>
            <a:ext cx="6172200" cy="4873625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6022976" cy="6858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C000"/>
                </a:solidFill>
              </a:rPr>
              <a:t>1.До 18-го века на Руси считалось, что осень начинается не 1, а 23 сентября, а заканчивалась 25 декабря.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2.В Южном полушарии осенними месяцами являются март, апрель и май.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3.В экваториальном поясе Земли осени как таковой нет. Там вообще нет зимы или лета, их заменяют сухой и дождливый сезоны.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4.Осенняя депрессия — реально существующий диагноз. Ей подвержено около 5% населения стран, в которых осень есть.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5.Кратковременное тепло осенью, известное, как бабье лето, бывает почти каждый год.</a:t>
            </a:r>
          </a:p>
          <a:p>
            <a:r>
              <a:rPr lang="ru-RU" sz="2400" dirty="0" smtClean="0">
                <a:solidFill>
                  <a:srgbClr val="FFC000"/>
                </a:solidFill>
              </a:rPr>
              <a:t>6.Официально метеорологическая осень не совсем совпадает с календарной, так как атмосфера и почва отчасти замедляют смену сезонов.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2188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275</Words>
  <Application>Microsoft Office PowerPoint</Application>
  <PresentationFormat>Широкоэкранный</PresentationFormat>
  <Paragraphs>27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                             Времена года</vt:lpstr>
      <vt:lpstr>Зима</vt:lpstr>
      <vt:lpstr>Весна</vt:lpstr>
      <vt:lpstr>Лето</vt:lpstr>
      <vt:lpstr>Осень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Времена года</dc:title>
  <dc:creator>LUBCHIK</dc:creator>
  <cp:lastModifiedBy>LUBCHIK</cp:lastModifiedBy>
  <cp:revision>4</cp:revision>
  <dcterms:created xsi:type="dcterms:W3CDTF">2020-05-12T09:16:29Z</dcterms:created>
  <dcterms:modified xsi:type="dcterms:W3CDTF">2020-05-12T09:45:32Z</dcterms:modified>
</cp:coreProperties>
</file>