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Quattrocento Sans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35" roundtripDataSignature="AMtx7mhFVzdx11zbNrQWkjW8BsUY/02m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QuattrocentoSans-bold.fntdata"/><Relationship Id="rId27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QuattrocentoSans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’є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24000">
              <a:srgbClr val="FFFFFF"/>
            </a:gs>
            <a:gs pos="39000">
              <a:srgbClr val="FFF7DF"/>
            </a:gs>
            <a:gs pos="82000">
              <a:srgbClr val="BFBDAF"/>
            </a:gs>
            <a:gs pos="100000">
              <a:srgbClr val="BFBDA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hyperlink" Target="https://www.youtube.com/watch?v=67nsp58w284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hyperlink" Target="https://www.youtube.com/watch?v=-EZD0ZHW0BU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36.png"/><Relationship Id="rId6" Type="http://schemas.openxmlformats.org/officeDocument/2006/relationships/image" Target="../media/image18.png"/><Relationship Id="rId7" Type="http://schemas.openxmlformats.org/officeDocument/2006/relationships/hyperlink" Target="https://www.youtube.com/watch?v=gynetqL-oa4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2286926" y="437085"/>
            <a:ext cx="8905329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None/>
            </a:pPr>
            <a:r>
              <a:rPr b="1" i="1" lang="ru-RU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Психологічна самодопомога </a:t>
            </a:r>
            <a:br>
              <a:rPr b="1" i="1" lang="ru-RU" sz="40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i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83108" y="856411"/>
            <a:ext cx="10607979" cy="3965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9370" marR="26352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Дозрівання мозку та емоції. Емоційні реакції в гострих стресових ситуаціях. Травматичний стрес та ПТСР. Керування емоціями. Техніки самодопомоги. Дихальна гімнастика. Нервово-м’язова релаксація. Техніки заземлення. Медитація. Аутотренінг.  </a:t>
            </a:r>
            <a:endParaRPr/>
          </a:p>
          <a:p>
            <a:pPr indent="0" lvl="0" marL="39370" marR="0" rtl="0" algn="ctr">
              <a:lnSpc>
                <a:spcPct val="115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Робота зі страхами і тривожними думками. </a:t>
            </a:r>
            <a:endParaRPr/>
          </a:p>
          <a:p>
            <a:pPr indent="0" lvl="0" marL="0" marR="0" rtl="0" algn="ctr">
              <a:spcBef>
                <a:spcPts val="155"/>
              </a:spcBef>
              <a:spcAft>
                <a:spcPts val="0"/>
              </a:spcAft>
              <a:buNone/>
            </a:pPr>
            <a:r>
              <a:rPr b="1" i="1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Практичне завдання. Відпрацювання технік психологічної самодопомоги в гострих стресових ситуаціях.</a:t>
            </a:r>
            <a:endParaRPr b="1" i="0" sz="28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8320" y="4282420"/>
            <a:ext cx="2398776" cy="218453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299484" y="2432411"/>
            <a:ext cx="3297308" cy="199003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37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хронічний негативний емоційний стан</a:t>
            </a: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2166731" y="4546684"/>
            <a:ext cx="3319669" cy="21766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37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хронічна нездатність відчувати позитивні емоції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5771733" y="4546685"/>
            <a:ext cx="3140765" cy="21766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37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саморуйнівна поведінка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8385934" y="2440595"/>
            <a:ext cx="3207578" cy="208721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37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почуття відчуження</a:t>
            </a: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4261954" y="2557711"/>
            <a:ext cx="3458818" cy="1763817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8C8A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9291" y="2506023"/>
            <a:ext cx="3224144" cy="178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464" y="333226"/>
            <a:ext cx="3286029" cy="199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3033" y="110502"/>
            <a:ext cx="3231160" cy="217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5272" y="355000"/>
            <a:ext cx="3158002" cy="206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/>
          <p:nvPr>
            <p:ph type="title"/>
          </p:nvPr>
        </p:nvSpPr>
        <p:spPr>
          <a:xfrm>
            <a:off x="747889" y="218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ЯК ЗМЕНШИТИ СТРЕС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440267" y="5701103"/>
            <a:ext cx="118646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Якщо негативні зміни в поведінці зберігаються протягом тривалого часу і спричиняють серйозні проблеми в школі та дома, варто звернутись за допомогою до спеціаліста.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889" y="1175842"/>
            <a:ext cx="10515600" cy="4386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>
            <p:ph type="title"/>
          </p:nvPr>
        </p:nvSpPr>
        <p:spPr>
          <a:xfrm>
            <a:off x="3151517" y="-25239"/>
            <a:ext cx="5443330" cy="1053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Керування емоціями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238539" y="761161"/>
            <a:ext cx="115293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4D515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Керування </a:t>
            </a:r>
            <a:r>
              <a:rPr b="1" lang="ru-RU" sz="3200">
                <a:solidFill>
                  <a:srgbClr val="5F63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емоціями</a:t>
            </a:r>
            <a:r>
              <a:rPr lang="ru-RU" sz="3200">
                <a:solidFill>
                  <a:srgbClr val="4D515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– це необхідна навичка для кожної людини.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7565" y="4924837"/>
            <a:ext cx="2663000" cy="160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411" y="2218125"/>
            <a:ext cx="2475934" cy="17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4647" y="4778188"/>
            <a:ext cx="2547466" cy="17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4352" y="2137438"/>
            <a:ext cx="2717265" cy="1995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/>
        </p:nvSpPr>
        <p:spPr>
          <a:xfrm>
            <a:off x="8594847" y="1353044"/>
            <a:ext cx="29817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ПІКЛУЙСЯ ПРО СЕБЕ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289562" y="1395656"/>
            <a:ext cx="30416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289562" y="4160746"/>
            <a:ext cx="623672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ЗНАЙДИ «ВЕНТИЛЯЦІЙНИЙ КЛАПАН»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ВИХОДУ ЕМОЦІЙ</a:t>
            </a:r>
            <a:br>
              <a:rPr b="1"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6765177" y="4158367"/>
            <a:ext cx="22338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СПІЛКУЙСЯ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348682" y="1301339"/>
            <a:ext cx="30416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ПОДИВИСЯ НА СЕБЕ ЧЕСНО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2"/>
          <p:cNvSpPr/>
          <p:nvPr/>
        </p:nvSpPr>
        <p:spPr>
          <a:xfrm rot="3362992">
            <a:off x="3987903" y="1694208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537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/>
          <p:nvPr/>
        </p:nvSpPr>
        <p:spPr>
          <a:xfrm rot="1942669">
            <a:off x="4464623" y="2971271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537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/>
          <p:nvPr/>
        </p:nvSpPr>
        <p:spPr>
          <a:xfrm rot="-2182024">
            <a:off x="6793610" y="2883439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537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 rot="-3562886">
            <a:off x="7536736" y="1554822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537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type="title"/>
          </p:nvPr>
        </p:nvSpPr>
        <p:spPr>
          <a:xfrm>
            <a:off x="2686878" y="0"/>
            <a:ext cx="6119191" cy="103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Техніки самодопомоги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266993" y="1247607"/>
            <a:ext cx="6533322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виконувати: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ru-RU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Розслабте губи.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ru-RU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Повністю видихніть зі звуком, як ви звичайно видихаєте, коли робите глибокий вдих..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ru-RU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Стисніть губи та повільно вдихайте через ніс протягом чотирьох секунд.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ru-RU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Затримайте дихання та порахуйте до семи.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ru-RU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Знову повільно видихайте протягом восьми секунд, видаючи звук.</a:t>
            </a:r>
            <a:endParaRPr b="0" i="0" sz="2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3406441" y="745147"/>
            <a:ext cx="46800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Дихальна гімнастика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3926" y="2047550"/>
            <a:ext cx="5527963" cy="345492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22" name="Google Shape;222;p13"/>
          <p:cNvSpPr/>
          <p:nvPr/>
        </p:nvSpPr>
        <p:spPr>
          <a:xfrm>
            <a:off x="6717225" y="6014428"/>
            <a:ext cx="49790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https://www.youtube.com/watch?v=67nsp58w284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/>
          <p:nvPr>
            <p:ph type="title"/>
          </p:nvPr>
        </p:nvSpPr>
        <p:spPr>
          <a:xfrm>
            <a:off x="2170043" y="0"/>
            <a:ext cx="743115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Нервово-мязова релаксація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265043" y="2525890"/>
            <a:ext cx="60960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виконувати: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Напружте всі м’язи та протримайте цей стан якомога довше, а потім різко розслабте все тіло. 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інерцією м’язи розслаблятимуться ще більше. </a:t>
            </a:r>
            <a:endParaRPr b="1" i="0" sz="2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2599" y="2793910"/>
            <a:ext cx="4633357" cy="324961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/>
          <p:nvPr/>
        </p:nvSpPr>
        <p:spPr>
          <a:xfrm>
            <a:off x="265043" y="956230"/>
            <a:ext cx="1178118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 зі швидких та простих способів зняти стрес – це 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техніка релаксації Джейкобсона</a:t>
            </a:r>
            <a:r>
              <a:rPr b="1" lang="ru-RU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також відома як прогресивна м'язова релаксація. Її суть у послідовній напрузі та розслабленні певних груп м'язів.</a:t>
            </a: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6732316" y="6256475"/>
            <a:ext cx="50564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https://www.youtube.com/watch?v=-EZD0ZHW0BU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/>
          <p:nvPr>
            <p:ph type="title"/>
          </p:nvPr>
        </p:nvSpPr>
        <p:spPr>
          <a:xfrm>
            <a:off x="838200" y="365125"/>
            <a:ext cx="528430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Техніки заземлення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37" name="Google Shape;2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7423" y="365125"/>
            <a:ext cx="4790365" cy="628336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5"/>
          <p:cNvSpPr/>
          <p:nvPr/>
        </p:nvSpPr>
        <p:spPr>
          <a:xfrm>
            <a:off x="304801" y="914400"/>
            <a:ext cx="609600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 з основних методів Штернліхт – метод заземлення 5-4-3-2-1:“Просто подумайте про п’ять речей, які ви можете побачити, чотири речі, яких ви можете торкнутися, три речі, які ви можете почути, дві речі, які ви можете понюхати, і одну річ, яку ви можете скуштувати”.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/>
          <p:nvPr>
            <p:ph type="title"/>
          </p:nvPr>
        </p:nvSpPr>
        <p:spPr>
          <a:xfrm>
            <a:off x="2665343" y="225978"/>
            <a:ext cx="6556513" cy="867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Times New Roman"/>
              <a:buNone/>
            </a:pPr>
            <a:r>
              <a:rPr lang="ru-RU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Інші техніки заземлення</a:t>
            </a:r>
            <a:endParaRPr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236589" y="892723"/>
            <a:ext cx="11449878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Дихання</a:t>
            </a:r>
            <a:endParaRPr sz="2000">
              <a:solidFill>
                <a:srgbClr val="9D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1F20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Спробуйте те, що називається «дихання по квадрату», при якому ви будете вдихати протягом 4 секунд, затримувати дихання протягом 4 секунд, видихати протягом 4 секунд, затримувати дихання протягом 4 секунд і так далі, поки не відчуєте себе тут і зараз. Ви також можете напружити м’язи та розслабити їх під час дихання, зосереджуючись на диханні й практикуючи усвідомленість протягом усієї вправи.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20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Розтяжка</a:t>
            </a:r>
            <a:endParaRPr sz="2000">
              <a:solidFill>
                <a:srgbClr val="9D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1F20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 можете трошки розтягнутися. В цей час варто слідкувати за диханням та фізичним відчуттям.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20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Вправи</a:t>
            </a:r>
            <a:endParaRPr sz="2000">
              <a:solidFill>
                <a:srgbClr val="9D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1F20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Вправи, знову ж таки з упором на фізичний характер, – це ефективний спосіб повернутися у своє тіло. Присідання, стрибки на місці або коротка пробіжка можуть «вирвати» вас зі стану паніки.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20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Почуття</a:t>
            </a:r>
            <a:endParaRPr sz="2000">
              <a:solidFill>
                <a:srgbClr val="9D3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1F20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Зосередьтеся на певному відчутті, наприклад, тримайте кубик льоду. Що відчуваєте? Або заваріть собі кави та сконцентруйтеся на її ароматі.</a:t>
            </a:r>
            <a:endParaRPr b="0" i="0" sz="2000">
              <a:solidFill>
                <a:srgbClr val="1F20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>
            <p:ph type="title"/>
          </p:nvPr>
        </p:nvSpPr>
        <p:spPr>
          <a:xfrm>
            <a:off x="4277140" y="186221"/>
            <a:ext cx="3018183" cy="9865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Медитація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50" name="Google Shape;2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383" y="3283712"/>
            <a:ext cx="4238418" cy="28204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79311" y="186221"/>
            <a:ext cx="2358196" cy="235819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/>
          <p:nvPr/>
        </p:nvSpPr>
        <p:spPr>
          <a:xfrm>
            <a:off x="500263" y="1690084"/>
            <a:ext cx="85790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Уявіть, що у вас в одній руці приємно пахне квітка, а в іншій — запалена свічка. Повільно зробіть вдих через ніс, й уявіть, що відчуваєте запах квітки. Повільно видихніть через рот, наче задуваєте свічку. Повторіть кілька разів.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Google Shape;25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245" y="3662340"/>
            <a:ext cx="6857143" cy="2952381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0666" y="999180"/>
            <a:ext cx="79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7"/>
          <p:cNvSpPr/>
          <p:nvPr/>
        </p:nvSpPr>
        <p:spPr>
          <a:xfrm>
            <a:off x="7251658" y="6238546"/>
            <a:ext cx="48245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https://www.youtube.com/watch?v=gynetqL-oa4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title"/>
          </p:nvPr>
        </p:nvSpPr>
        <p:spPr>
          <a:xfrm>
            <a:off x="3680790" y="0"/>
            <a:ext cx="3694043" cy="993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Автотренінг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556591" y="595629"/>
            <a:ext cx="102571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Аутотренінг або аутогенне тренування – це психотерапевтичний метод, заснований на м’язової релаксації, самонавіювання і аутодидактиці</a:t>
            </a:r>
            <a:endParaRPr b="1" sz="2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258419" y="1471143"/>
            <a:ext cx="7633252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Вправа «Приємне спокій і розслабленість»: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Мета: досягнення стану заспокоєння.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Формулювання повторюються до досягнення стану максимального розслаблення, спокою, спокою, нульового емоційного стану – беземоційного, близького до сну.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Варіанти формулювань: «я спокійний», «я зовсім спокійний», «особа відпочиває, я відчуваю приємне спокій і розслабленість мого обличчя», «моя шия і плечі абсолютно розслаблені» і так щодо кожної кінцівки окремо і обов’язково не забути про кисті.</a:t>
            </a:r>
            <a:endParaRPr b="0" i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2056" y="1381802"/>
            <a:ext cx="4217509" cy="388619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/>
          <p:nvPr>
            <p:ph type="title"/>
          </p:nvPr>
        </p:nvSpPr>
        <p:spPr>
          <a:xfrm>
            <a:off x="1232452" y="1"/>
            <a:ext cx="9939131" cy="934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ru-RU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Робота зі страхами і тривожними думками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269" name="Google Shape;269;p19"/>
          <p:cNvSpPr/>
          <p:nvPr/>
        </p:nvSpPr>
        <p:spPr>
          <a:xfrm>
            <a:off x="357810" y="934279"/>
            <a:ext cx="116685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Деякі вправи треба виконувати щодня, а інші – з необхідним для них іншим інтервалом. Якщо вправа приїдається, краще поміняти його на новий. Виконання повинно приносити не напруга, а задоволення</a:t>
            </a:r>
            <a:r>
              <a:rPr lang="ru-RU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139148" y="2134608"/>
            <a:ext cx="926326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9D3232"/>
              </a:buClr>
              <a:buSzPts val="2000"/>
              <a:buFont typeface="Calibri"/>
              <a:buAutoNum type="arabicPeriod"/>
            </a:pPr>
            <a:r>
              <a:rPr b="1" lang="ru-RU" sz="200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Годинники.</a:t>
            </a: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Знадобляться годинник з секундною стрілкою. Візьміть їх у руки, засічіть час і, не відриваючись, слідкуйте за стрілкою. Визначте час, за яке вам вдалося спостерігати за об’єктом, не думаючи ні про що стороннє. Зазвичай секунд через тридцять в голову почнуть надходити сторонні думки. Потренувавшись, ви набагато поліпшите результат.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9D3232"/>
              </a:buClr>
              <a:buSzPts val="2000"/>
              <a:buFont typeface="Calibri"/>
              <a:buAutoNum type="arabicPeriod"/>
            </a:pPr>
            <a:r>
              <a:rPr b="1" lang="ru-RU" sz="2000">
                <a:solidFill>
                  <a:srgbClr val="9D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Лінія</a:t>
            </a: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Потрібно аркуш паперу і олівець. Сконцентрувавшись, починайте креслити лінію. Як помітите виникнення в голові сторонніх думок, робіть невеликий рух олівцем вгору. За цим піках можна підрахувати кількість відволікань. Багаторазове повторення техніки допомагає покращувати концентрацію уваги.</a:t>
            </a:r>
            <a:endParaRPr b="1" i="0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4280" y="2902226"/>
            <a:ext cx="2628900" cy="236607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53" y="986118"/>
            <a:ext cx="9534159" cy="260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3172" y="3792777"/>
            <a:ext cx="4572000" cy="279082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/>
          <p:nvPr>
            <p:ph type="title"/>
          </p:nvPr>
        </p:nvSpPr>
        <p:spPr>
          <a:xfrm>
            <a:off x="838200" y="365125"/>
            <a:ext cx="1094841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i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Практичне завдання. </a:t>
            </a:r>
            <a:br>
              <a:rPr b="1" i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Відпрацювання технік психологічної самодопомоги в гострих стресових ситуаціях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77" name="Google Shape;277;p20"/>
          <p:cNvSpPr txBox="1"/>
          <p:nvPr/>
        </p:nvSpPr>
        <p:spPr>
          <a:xfrm rot="-705372">
            <a:off x="1860249" y="3366741"/>
            <a:ext cx="8361667" cy="132343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527D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ВИКОНАЙТЕ ВПРАВИ З ЯКИМИ  СЬОГОДНІ  ОЗНАЙОМИЛИСЯ !</a:t>
            </a:r>
            <a:endParaRPr b="1" sz="4000">
              <a:solidFill>
                <a:srgbClr val="527D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8" name="Google Shape;2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61452">
            <a:off x="7651974" y="3947544"/>
            <a:ext cx="4309699" cy="257609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sp>
        <p:nvSpPr>
          <p:cNvPr id="279" name="Google Shape;279;p20"/>
          <p:cNvSpPr/>
          <p:nvPr/>
        </p:nvSpPr>
        <p:spPr>
          <a:xfrm>
            <a:off x="164592" y="2011680"/>
            <a:ext cx="828446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1. </a:t>
            </a: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 для себе найбільш цікаві і відповідні техніки психологічної самодопомоги в гострих стресових ситуаціях та навчитися правильно використовувати. Зробити</a:t>
            </a: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висновок.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/>
          <p:nvPr>
            <p:ph type="title"/>
          </p:nvPr>
        </p:nvSpPr>
        <p:spPr>
          <a:xfrm>
            <a:off x="194339" y="-92396"/>
            <a:ext cx="6247607" cy="1268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b="1" lang="ru-RU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Домашнє завдання</a:t>
            </a:r>
            <a:endParaRPr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1"/>
          <p:cNvSpPr/>
          <p:nvPr/>
        </p:nvSpPr>
        <p:spPr>
          <a:xfrm rot="5400000">
            <a:off x="1406169" y="-534998"/>
            <a:ext cx="2206540" cy="4800533"/>
          </a:xfrm>
          <a:prstGeom prst="rightArrow">
            <a:avLst>
              <a:gd fmla="val 79306" name="adj1"/>
              <a:gd fmla="val 34004" name="adj2"/>
            </a:avLst>
          </a:prstGeom>
          <a:solidFill>
            <a:srgbClr val="00B0F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824089" y="900216"/>
            <a:ext cx="3397956" cy="791356"/>
          </a:xfrm>
          <a:prstGeom prst="roundRect">
            <a:avLst>
              <a:gd fmla="val 9106" name="adj"/>
            </a:avLst>
          </a:prstGeom>
          <a:solidFill>
            <a:srgbClr val="00B0F0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Підтримуйте гарний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настрій 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себе та рідних!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726150" y="1707525"/>
            <a:ext cx="3558900" cy="1170600"/>
          </a:xfrm>
          <a:prstGeom prst="roundRect">
            <a:avLst>
              <a:gd fmla="val 9106" name="adj"/>
            </a:avLst>
          </a:prstGeom>
          <a:solidFill>
            <a:srgbClr val="FFFF00"/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Times New Roman"/>
              <a:buAutoNum type="arabicPeriod"/>
            </a:pPr>
            <a:r>
              <a:rPr b="1" lang="ru-RU" sz="1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Опрацювати матеріал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презентації 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Times New Roman"/>
              <a:buAutoNum type="arabicPeriod"/>
            </a:pPr>
            <a:r>
              <a:rPr b="1" lang="ru-RU" sz="1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b="1" lang="ru-RU" sz="1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иконати практичне завдання</a:t>
            </a:r>
            <a:endParaRPr b="1" sz="18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p21"/>
          <p:cNvPicPr preferRelativeResize="0"/>
          <p:nvPr/>
        </p:nvPicPr>
        <p:blipFill rotWithShape="1">
          <a:blip r:embed="rId3">
            <a:alphaModFix/>
          </a:blip>
          <a:srcRect b="0" l="0" r="0" t="7328"/>
          <a:stretch/>
        </p:blipFill>
        <p:spPr>
          <a:xfrm>
            <a:off x="329165" y="2878202"/>
            <a:ext cx="4427312" cy="393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4621" y="-24238"/>
            <a:ext cx="6482227" cy="683678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1"/>
          <p:cNvSpPr/>
          <p:nvPr/>
        </p:nvSpPr>
        <p:spPr>
          <a:xfrm>
            <a:off x="3318267" y="3639669"/>
            <a:ext cx="1513709" cy="475129"/>
          </a:xfrm>
          <a:prstGeom prst="roundRect">
            <a:avLst>
              <a:gd fmla="val 9106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Зроби це!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1911625" y="0"/>
            <a:ext cx="7431157" cy="1007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Дозрівання мозку та емоції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59026" y="762144"/>
            <a:ext cx="12032974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3A3A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Ще двадцять років тому вважали, що мозок припиняє рости, коли закінчується період дитинства. Однак завдяки магнітному peзонансу вчені почали спостерігати за мозком підлітків і виявити, що ця еволюція добігає кінця лише після двадцяти років. </a:t>
            </a:r>
            <a:endParaRPr b="1" sz="1800">
              <a:solidFill>
                <a:srgbClr val="3A3A3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Мозок розвивається поступово. Різні структури мозку розвиваються нерівномірно.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глибину і розмаїття емоцій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відповідає  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лімбічна система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усвідомлення і самоконтроль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префронтальна кора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 лімбічної системи, а отже емоцій, випереджає дозрівання префронтальної кори, а отже, здатності контролювати власні емоції. Саме тому безглуздо запитувати малюка, чому він плаче, істерить чи злиться. Він не може і не повинен знати відповідей.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Більше того, ділянки головного мозку в період активного розвитку найбільш вразливі до зовнішнього впливу. Втома і неуважність , необережність дорослих тиснуть на емоційний газ. При недорозвинених гальмах те, що з погляду дорослих є дрібничкою в очах дитини стає катастрофою.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73E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Мозок 21-річного людини практично дозрів. Але навіть після досягнення офіційного «дорослого» віку, мозок розвивається. Й надалі будуть розвиватися емоційна зрілість.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246889" y="2130036"/>
            <a:ext cx="11819605" cy="631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000"/>
              <a:buFont typeface="Times New Roman"/>
              <a:buNone/>
            </a:pPr>
            <a:r>
              <a:rPr b="1" lang="ru-RU" sz="2000">
                <a:solidFill>
                  <a:srgbClr val="CC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Одним із важливих наукових досягнень виявилося відкриття про спеціалізацію півкуль головного мозку.</a:t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541867" y="1949203"/>
            <a:ext cx="7191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377" y="2752165"/>
            <a:ext cx="10757647" cy="398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812" y="-339403"/>
            <a:ext cx="3254188" cy="2440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386830" y="450912"/>
            <a:ext cx="864428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Мозок являє собою єдину систему, що складається з різних ділянок і зон, які виконують різну роль у реалізації психічних функцій. Анатомічні, фізіологічні та клінічні дані свідчать про провідну роль кори великих півкуль в мозковій організації психічних процесів.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8695" y="381194"/>
            <a:ext cx="6416693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ru-RU" sz="3600">
                <a:solidFill>
                  <a:srgbClr val="002060"/>
                </a:solidFill>
              </a:rPr>
              <a:t> </a:t>
            </a:r>
            <a:r>
              <a:rPr b="1" i="1" lang="ru-RU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Емоція  - це  психічний стан, чуттєве переживання</a:t>
            </a:r>
            <a:endParaRPr b="1" i="1"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410" y="3947505"/>
            <a:ext cx="3068378" cy="230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6626" y="4248814"/>
            <a:ext cx="3041398" cy="22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5990" y="15056"/>
            <a:ext cx="5009407" cy="281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6302188" y="2866136"/>
            <a:ext cx="4841232" cy="3202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</a:pPr>
            <a:r>
              <a:rPr b="1" lang="ru-RU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Негативні емоції:</a:t>
            </a:r>
            <a:endParaRPr/>
          </a:p>
          <a:p>
            <a:pPr indent="0" lvl="0" marL="4572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гнів, лють, заклопотаність, страх, тривожність, відчай, смуток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344665" y="2016175"/>
            <a:ext cx="5527218" cy="210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None/>
            </a:pPr>
            <a:r>
              <a:rPr b="1" lang="ru-RU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Позитивні емоції: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b="1"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інтерес, радість, ніжність, задоволення, спокій, здивування, захоплення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351876" y="113186"/>
            <a:ext cx="666644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 sz="4400">
                <a:latin typeface="Times New Roman"/>
                <a:ea typeface="Times New Roman"/>
                <a:cs typeface="Times New Roman"/>
                <a:sym typeface="Times New Roman"/>
              </a:rPr>
              <a:t>СТРЕС</a:t>
            </a:r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7371645" y="73557"/>
            <a:ext cx="4803423" cy="643467"/>
          </a:xfrm>
          <a:prstGeom prst="rect">
            <a:avLst/>
          </a:prstGeom>
          <a:gradFill>
            <a:gsLst>
              <a:gs pos="0">
                <a:srgbClr val="DBE7DB"/>
              </a:gs>
              <a:gs pos="50000">
                <a:srgbClr val="CFE0CF"/>
              </a:gs>
              <a:gs pos="100000">
                <a:srgbClr val="C9DDC9"/>
              </a:gs>
            </a:gsLst>
            <a:lin ang="54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Емоційні реакції в гострих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стресових ситуаціях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940859" y="31885"/>
            <a:ext cx="4293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Стрес (від англ. stress — напруга, тиск)</a:t>
            </a:r>
            <a:endParaRPr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612423" y="1336199"/>
            <a:ext cx="461433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Неспецифічна</a:t>
            </a:r>
            <a:endParaRPr/>
          </a:p>
          <a:p>
            <a:pPr indent="0" lvl="0" marL="342720" rtl="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реакція</a:t>
            </a:r>
            <a:endParaRPr/>
          </a:p>
          <a:p>
            <a:pPr indent="0" lvl="0" marL="342720" rtl="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організму</a:t>
            </a:r>
            <a:endParaRPr/>
          </a:p>
          <a:p>
            <a:pPr indent="0" lvl="0" marL="342720" rtl="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відповідь на</a:t>
            </a:r>
            <a:endParaRPr/>
          </a:p>
          <a:p>
            <a:pPr indent="0" lvl="0" marL="342720" rtl="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дуже сильний</a:t>
            </a:r>
            <a:endParaRPr/>
          </a:p>
          <a:p>
            <a:pPr indent="0" lvl="0" marL="342720" rtl="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b="1" lang="ru-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подразник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2401" y="1127894"/>
            <a:ext cx="5362231" cy="344714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/>
          <p:nvPr/>
        </p:nvSpPr>
        <p:spPr>
          <a:xfrm>
            <a:off x="250275" y="4991303"/>
            <a:ext cx="1207911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Стрес залежить від висунутих до нас вимог і нашої здібності їх задовольнити. Ці вимоги часто надходять із зовнішніх джерел: сім’я, робота, друзі, школа, тощо..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Але вони також можуть виникати всередині нас як протиріччя між тим, що я повинен робити і тим, що я насправді в змозі робити.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1052688" y="-486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Симптоми стресу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9554" y="3095888"/>
            <a:ext cx="5870223" cy="440266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0" y="124475"/>
            <a:ext cx="2794704" cy="1498601"/>
          </a:xfrm>
          <a:prstGeom prst="wedgeEllipseCallout">
            <a:avLst>
              <a:gd fmla="val 39181" name="adj1"/>
              <a:gd fmla="val 56336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ПОСИЛЕННЯ ТРИВОГИ</a:t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88911" y="2811703"/>
            <a:ext cx="3485444" cy="1498601"/>
          </a:xfrm>
          <a:prstGeom prst="wedgeEllipseCallout">
            <a:avLst>
              <a:gd fmla="val 65791" name="adj1"/>
              <a:gd fmla="val 36563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НЕМОЖЛИВІСТЬ ЗОСЕРЕДИТИСЯ НА  ЧОМУСЬ</a:t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5103284" y="934111"/>
            <a:ext cx="3205339" cy="1498601"/>
          </a:xfrm>
          <a:prstGeom prst="wedgeEllipseCallout">
            <a:avLst>
              <a:gd fmla="val -8034" name="adj1"/>
              <a:gd fmla="val 63117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ВИНИКНЕННЯ ПОЧУТТЯ ВТОМИ</a:t>
            </a:r>
            <a:endParaRPr/>
          </a:p>
        </p:txBody>
      </p:sp>
      <p:sp>
        <p:nvSpPr>
          <p:cNvPr id="137" name="Google Shape;137;p7"/>
          <p:cNvSpPr/>
          <p:nvPr/>
        </p:nvSpPr>
        <p:spPr>
          <a:xfrm>
            <a:off x="3713519" y="2482707"/>
            <a:ext cx="3024011" cy="1076591"/>
          </a:xfrm>
          <a:prstGeom prst="wedgeEllipseCallout">
            <a:avLst>
              <a:gd fmla="val 11313" name="adj1"/>
              <a:gd fmla="val 74253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ПОГІРШЕННЯ ПАМ’ЯТІ</a:t>
            </a: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6852359" y="1764502"/>
            <a:ext cx="2293761" cy="1498601"/>
          </a:xfrm>
          <a:prstGeom prst="wedgeEllipseCallout">
            <a:avLst>
              <a:gd fmla="val -34173" name="adj1"/>
              <a:gd fmla="val 49558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ВТРАТА ПОЧУТТЯ ГУМОРУ </a:t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1082137" y="5359400"/>
            <a:ext cx="3449460" cy="1498601"/>
          </a:xfrm>
          <a:prstGeom prst="wedgeEllipseCallout">
            <a:avLst>
              <a:gd fmla="val 58371" name="adj1"/>
              <a:gd fmla="val -38013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ПІДВИЩЕНА  ДРАТІВЛИВІСТЬ</a:t>
            </a: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8040245" y="5815802"/>
            <a:ext cx="4002443" cy="1042198"/>
          </a:xfrm>
          <a:prstGeom prst="wedgeEllipseCallout">
            <a:avLst>
              <a:gd fmla="val -53220" name="adj1"/>
              <a:gd fmla="val -39922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ПЕРЕВАНТАЖЕННЯ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8817681" y="108609"/>
            <a:ext cx="3124904" cy="1498601"/>
          </a:xfrm>
          <a:prstGeom prst="wedgeEllipseCallout">
            <a:avLst>
              <a:gd fmla="val -40305" name="adj1"/>
              <a:gd fmla="val 71591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ВІДЧУТТЯ ВТРАТИ КОНТРОЛЮ НАД СОБОЮ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9474639" y="1571569"/>
            <a:ext cx="2393248" cy="1498601"/>
          </a:xfrm>
          <a:prstGeom prst="wedgeEllipseCallout">
            <a:avLst>
              <a:gd fmla="val -77812" name="adj1"/>
              <a:gd fmla="val 50687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НОВИНИ В ЗМІ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2573867" y="873776"/>
            <a:ext cx="2935469" cy="1498601"/>
          </a:xfrm>
          <a:prstGeom prst="wedgeEllipseCallout">
            <a:avLst>
              <a:gd fmla="val 31150" name="adj1"/>
              <a:gd fmla="val 62552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СОЦІАЛЬНИЙ ТИСК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8988779" y="4317203"/>
            <a:ext cx="2782709" cy="1498601"/>
          </a:xfrm>
          <a:prstGeom prst="wedgeEllipseCallout">
            <a:avLst>
              <a:gd fmla="val -69880" name="adj1"/>
              <a:gd fmla="val -20499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ЗНИКНЕННЯ АПЕТИТУ</a:t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6605851" y="3186641"/>
            <a:ext cx="2868788" cy="1076591"/>
          </a:xfrm>
          <a:prstGeom prst="wedgeEllipseCallout">
            <a:avLst>
              <a:gd fmla="val -33857" name="adj1"/>
              <a:gd fmla="val 56165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ПОРУШЕННЯ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108268" y="1782575"/>
            <a:ext cx="3024011" cy="1076591"/>
          </a:xfrm>
          <a:prstGeom prst="wedgeEllipseCallout">
            <a:avLst>
              <a:gd fmla="val 57977" name="adj1"/>
              <a:gd fmla="val 71894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826641" y="4172478"/>
            <a:ext cx="3001011" cy="1234384"/>
          </a:xfrm>
          <a:prstGeom prst="wedgeEllipseCallout">
            <a:avLst>
              <a:gd fmla="val 62552" name="adj1"/>
              <a:gd fmla="val 4925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НЕДОВІРА ДО ВСЬОГО СВІТУ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9089963" y="2962206"/>
            <a:ext cx="3232539" cy="1498601"/>
          </a:xfrm>
          <a:prstGeom prst="wedgeEllipseCallout">
            <a:avLst>
              <a:gd fmla="val -56812" name="adj1"/>
              <a:gd fmla="val 28654" name="adj2"/>
            </a:avLst>
          </a:prstGeom>
          <a:solidFill>
            <a:srgbClr val="CCECFF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ВТРАТА ВПЕВНЕНОСТІ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>
            <p:ph type="title"/>
          </p:nvPr>
        </p:nvSpPr>
        <p:spPr>
          <a:xfrm>
            <a:off x="838200" y="1"/>
            <a:ext cx="10515600" cy="745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НАСЛІДКИ СТРЕСУ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b="17284" l="19474" r="19406" t="10494"/>
          <a:stretch/>
        </p:blipFill>
        <p:spPr>
          <a:xfrm rot="222890">
            <a:off x="-267581" y="297413"/>
            <a:ext cx="4109404" cy="285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17284" l="19474" r="19406" t="10494"/>
          <a:stretch/>
        </p:blipFill>
        <p:spPr>
          <a:xfrm rot="158747">
            <a:off x="-217049" y="3541174"/>
            <a:ext cx="4497308" cy="315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17284" l="19474" r="19406" t="10494"/>
          <a:stretch/>
        </p:blipFill>
        <p:spPr>
          <a:xfrm>
            <a:off x="3803861" y="581572"/>
            <a:ext cx="4109227" cy="2985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/>
          <p:nvPr/>
        </p:nvSpPr>
        <p:spPr>
          <a:xfrm>
            <a:off x="110105" y="727336"/>
            <a:ext cx="355747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C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⚡️ Центральна нервова й ендокринна системи. </a:t>
            </a:r>
            <a:endParaRPr b="1" sz="1800">
              <a:solidFill>
                <a:srgbClr val="CC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 впливом хронічного стресу ЦНС стає вразливою, що може призвести до змін у поведінці, стати причиною переїдання, недоїдання, зловживання алкоголем, наркотиками або до соціальної абстиненції.</a:t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>
            <a:off x="144592" y="4034831"/>
            <a:ext cx="393000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C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⚡️ Респіраторна та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C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серцево-судинна системи.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стресі у людини може прискорюватись дихання, а це може завдавати певні труднощі. Серце у стані стресу також працює швидше. Це сприяє підвищенню кров’яного тиску. А постійна гіпертонія своєю чергою посилює ризик інсульту й серцевого нападу.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b="17284" l="19474" r="19406" t="10494"/>
          <a:stretch/>
        </p:blipFill>
        <p:spPr>
          <a:xfrm>
            <a:off x="7949535" y="289486"/>
            <a:ext cx="4205776" cy="298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2589" y="1919949"/>
            <a:ext cx="6086347" cy="243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b="17284" l="19474" r="19406" t="10494"/>
          <a:stretch/>
        </p:blipFill>
        <p:spPr>
          <a:xfrm rot="162222">
            <a:off x="3881468" y="3637777"/>
            <a:ext cx="4236621" cy="301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17284" l="19474" r="19406" t="10494"/>
          <a:stretch/>
        </p:blipFill>
        <p:spPr>
          <a:xfrm rot="202645">
            <a:off x="8042459" y="3614966"/>
            <a:ext cx="4236621" cy="301195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4324733" y="933746"/>
            <a:ext cx="3087047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C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⚡️ М’язова система.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CC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хронічному стресі м’язи можуть перебувати в постійній напрузі, а це призводить до больових відчуттів по всьому тілу.</a:t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8470031" y="676837"/>
            <a:ext cx="3431909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C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⚡️ Травна система. </a:t>
            </a:r>
            <a:endParaRPr b="1" sz="1800">
              <a:solidFill>
                <a:srgbClr val="CC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Стрес, в тому числі хронічний, впливає на те, як їжа транспортується травною системою. Залежно від особливостей організму наслідками бувають діарея, закрепи, нудота, блювота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болі в животі.</a:t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4413548" y="4129351"/>
            <a:ext cx="336490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C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⚡️ Імунна система. </a:t>
            </a:r>
            <a:endParaRPr b="1" sz="1800">
              <a:solidFill>
                <a:srgbClr val="CC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Гормони стресу роблять імунну систему вразливішою до вірусних захворювань, а це може збільшувати час, необхідний організму для відновлення після хвороби або травми.</a:t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8225203" y="4136171"/>
            <a:ext cx="3831331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C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⚡️ Репродуктивна система. 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регулярного емоційного виснаження під впливом стресу у чоловіків може зменшуватись рівень тестостерону (в окремих випадках може навіть призвести до імпотенції);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жінок може бути нерегулярна менструація та посилитись больові відчуття.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>
            <p:ph type="title"/>
          </p:nvPr>
        </p:nvSpPr>
        <p:spPr>
          <a:xfrm>
            <a:off x="2389911" y="0"/>
            <a:ext cx="6816436" cy="90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ru-RU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Травматичний стрес та ПТСР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339436" y="1859438"/>
            <a:ext cx="9095509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Війна в Україні докорінно порушила відчуття безпеки і призвела до стресу, психологічні наслідки якого можуть бути небезпечними для здорового майбутнього і дорослих, і дітей. Пережитий травмуючий досвід може стати причиною розвитку </a:t>
            </a:r>
            <a:r>
              <a:rPr b="1"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посттравматичного стресового розладу (ПТСР).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ПТСР </a:t>
            </a:r>
            <a:r>
              <a:rPr b="1" lang="ru-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це крайня реакція на сильний стресор, що загрожує життю людини. Частота ПТСР саме у момент надзвичайної ситуації низька. Зазвичай ПТСР починає проявлятися приблизно через шість місяців після травмуючої події. Проте, якщо стресор має потужну тривалу у часі дію (наприклад, перебування в окупації, постійні ситуації обстрілів та повітряних тривог тощо), вірогідність швидкого розвитку ПТСР підвищується.</a:t>
            </a:r>
            <a:endParaRPr b="1" i="0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1482" y="2816310"/>
            <a:ext cx="2857500" cy="222971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389" y="692095"/>
            <a:ext cx="12040644" cy="137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2022-09-13T08:07:19Z</dcterms:created>
  <dc:creator>Lenovo</dc:creator>
</cp:coreProperties>
</file>