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75" r:id="rId4"/>
    <p:sldId id="300" r:id="rId5"/>
    <p:sldId id="301" r:id="rId6"/>
    <p:sldId id="302" r:id="rId7"/>
    <p:sldId id="278" r:id="rId8"/>
    <p:sldId id="280" r:id="rId9"/>
    <p:sldId id="284" r:id="rId10"/>
    <p:sldId id="285" r:id="rId11"/>
    <p:sldId id="286" r:id="rId12"/>
    <p:sldId id="287" r:id="rId13"/>
    <p:sldId id="288" r:id="rId14"/>
    <p:sldId id="289" r:id="rId15"/>
    <p:sldId id="290" r:id="rId16"/>
    <p:sldId id="291" r:id="rId17"/>
    <p:sldId id="292" r:id="rId18"/>
    <p:sldId id="293" r:id="rId19"/>
    <p:sldId id="294" r:id="rId20"/>
    <p:sldId id="305" r:id="rId21"/>
    <p:sldId id="306" r:id="rId22"/>
    <p:sldId id="307" r:id="rId23"/>
    <p:sldId id="308" r:id="rId24"/>
    <p:sldId id="309" r:id="rId25"/>
    <p:sldId id="310" r:id="rId26"/>
    <p:sldId id="311" r:id="rId27"/>
    <p:sldId id="313" r:id="rId28"/>
    <p:sldId id="273" r:id="rId29"/>
    <p:sldId id="303" r:id="rId30"/>
    <p:sldId id="274" r:id="rId31"/>
    <p:sldId id="304"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53" autoAdjust="0"/>
    <p:restoredTop sz="86323" autoAdjust="0"/>
  </p:normalViewPr>
  <p:slideViewPr>
    <p:cSldViewPr>
      <p:cViewPr varScale="1">
        <p:scale>
          <a:sx n="74" d="100"/>
          <a:sy n="74" d="100"/>
        </p:scale>
        <p:origin x="-1500" y="-90"/>
      </p:cViewPr>
      <p:guideLst>
        <p:guide orient="horz" pos="2160"/>
        <p:guide pos="2880"/>
      </p:guideLst>
    </p:cSldViewPr>
  </p:slideViewPr>
  <p:outlineViewPr>
    <p:cViewPr>
      <p:scale>
        <a:sx n="33" d="100"/>
        <a:sy n="33" d="100"/>
      </p:scale>
      <p:origin x="0" y="189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22.05.2022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22.05.2022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22.05.2022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22.05.2022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22.05.2022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22.05.2022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22.05.2022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22.05.2022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22.05.2022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ZomqW8j47A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Tilchk92@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504" y="2708920"/>
            <a:ext cx="9036496" cy="2016224"/>
          </a:xfrm>
        </p:spPr>
        <p:txBody>
          <a:bodyPr>
            <a:normAutofit fontScale="92500" lnSpcReduction="10000"/>
          </a:bodyPr>
          <a:lstStyle/>
          <a:p>
            <a:pPr indent="450215" algn="ctr">
              <a:lnSpc>
                <a:spcPct val="115000"/>
              </a:lnSpc>
              <a:spcBef>
                <a:spcPts val="2400"/>
              </a:spcBef>
              <a:spcAft>
                <a:spcPts val="0"/>
              </a:spcAft>
            </a:pPr>
            <a:r>
              <a:rPr lang="uk-UA" sz="4000" dirty="0" smtClean="0">
                <a:solidFill>
                  <a:srgbClr val="FF0000"/>
                </a:solidFill>
                <a:latin typeface="Arial Black" panose="020B0A04020102020204" pitchFamily="34" charset="0"/>
              </a:rPr>
              <a:t>П.т.2.1. </a:t>
            </a:r>
            <a:r>
              <a:rPr lang="uk-UA" sz="4000" kern="1800" dirty="0">
                <a:solidFill>
                  <a:srgbClr val="FF0000"/>
                </a:solidFill>
                <a:latin typeface="Times New Roman"/>
                <a:ea typeface="Times New Roman"/>
                <a:cs typeface="Times New Roman"/>
              </a:rPr>
              <a:t>Складання та оформлення службових документів на підприємстві, установі, організації</a:t>
            </a:r>
            <a:endParaRPr lang="ru-RU" sz="4400" b="1" kern="0" dirty="0">
              <a:solidFill>
                <a:srgbClr val="FF0000"/>
              </a:solidFill>
              <a:effectLst/>
              <a:latin typeface="Cambria"/>
              <a:ea typeface="Times New Roman"/>
              <a:cs typeface="Times New Roman"/>
            </a:endParaRPr>
          </a:p>
        </p:txBody>
      </p:sp>
      <p:sp>
        <p:nvSpPr>
          <p:cNvPr id="2" name="Заголовок 1"/>
          <p:cNvSpPr>
            <a:spLocks noGrp="1"/>
          </p:cNvSpPr>
          <p:nvPr>
            <p:ph type="ctrTitle"/>
          </p:nvPr>
        </p:nvSpPr>
        <p:spPr>
          <a:xfrm>
            <a:off x="19860" y="404664"/>
            <a:ext cx="9144000" cy="2088232"/>
          </a:xfrm>
        </p:spPr>
        <p:txBody>
          <a:bodyPr>
            <a:normAutofit fontScale="90000"/>
          </a:bodyPr>
          <a:lstStyle/>
          <a:p>
            <a:pPr indent="0" algn="ctr">
              <a:lnSpc>
                <a:spcPct val="115000"/>
              </a:lnSpc>
              <a:spcBef>
                <a:spcPts val="2400"/>
              </a:spcBef>
              <a:spcAft>
                <a:spcPts val="0"/>
              </a:spcAft>
              <a:buNone/>
            </a:pPr>
            <a:r>
              <a:rPr lang="uk-UA" sz="4400" kern="1800" dirty="0" smtClean="0">
                <a:solidFill>
                  <a:srgbClr val="002060"/>
                </a:solidFill>
                <a:effectLst/>
                <a:latin typeface="Times New Roman"/>
                <a:ea typeface="Times New Roman"/>
                <a:cs typeface="Times New Roman"/>
              </a:rPr>
              <a:t>Тема 2. Складання </a:t>
            </a:r>
            <a:r>
              <a:rPr lang="uk-UA" sz="4400" kern="1800" dirty="0">
                <a:solidFill>
                  <a:srgbClr val="002060"/>
                </a:solidFill>
                <a:effectLst/>
                <a:latin typeface="Times New Roman"/>
                <a:ea typeface="Times New Roman"/>
                <a:cs typeface="Times New Roman"/>
              </a:rPr>
              <a:t>та оформлення службових документів на підприємстві, установі, організації</a:t>
            </a:r>
            <a:endParaRPr lang="ru-RU" sz="4800" kern="0" dirty="0">
              <a:solidFill>
                <a:srgbClr val="002060"/>
              </a:solidFill>
              <a:effectLst/>
              <a:latin typeface="Cambria"/>
              <a:ea typeface="Times New Roman"/>
              <a:cs typeface="Times New Roman"/>
            </a:endParaRPr>
          </a:p>
        </p:txBody>
      </p:sp>
      <p:sp>
        <p:nvSpPr>
          <p:cNvPr id="4" name="Подзаголовок 2"/>
          <p:cNvSpPr txBox="1">
            <a:spLocks/>
          </p:cNvSpPr>
          <p:nvPr/>
        </p:nvSpPr>
        <p:spPr>
          <a:xfrm>
            <a:off x="4427984" y="5085184"/>
            <a:ext cx="4484882" cy="1296144"/>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ctr">
              <a:lnSpc>
                <a:spcPct val="120000"/>
              </a:lnSpc>
              <a:spcBef>
                <a:spcPts val="0"/>
              </a:spcBef>
            </a:pPr>
            <a:r>
              <a:rPr lang="uk-UA" sz="2800" b="1" i="1" dirty="0" smtClean="0">
                <a:solidFill>
                  <a:schemeClr val="accent6">
                    <a:lumMod val="50000"/>
                  </a:schemeClr>
                </a:solidFill>
                <a:latin typeface="+mj-lt"/>
              </a:rPr>
              <a:t>майстер виробничого навчання гр.№34</a:t>
            </a:r>
          </a:p>
          <a:p>
            <a:pPr algn="ctr">
              <a:lnSpc>
                <a:spcPct val="120000"/>
              </a:lnSpc>
              <a:spcBef>
                <a:spcPts val="0"/>
              </a:spcBef>
            </a:pPr>
            <a:r>
              <a:rPr lang="uk-UA" sz="2800" b="1" i="1" dirty="0" err="1" smtClean="0">
                <a:solidFill>
                  <a:schemeClr val="accent6">
                    <a:lumMod val="50000"/>
                  </a:schemeClr>
                </a:solidFill>
                <a:latin typeface="+mj-lt"/>
              </a:rPr>
              <a:t>Гладишева</a:t>
            </a:r>
            <a:r>
              <a:rPr lang="uk-UA" sz="2800" b="1" i="1" dirty="0" smtClean="0">
                <a:solidFill>
                  <a:schemeClr val="accent6">
                    <a:lumMod val="50000"/>
                  </a:schemeClr>
                </a:solidFill>
                <a:latin typeface="+mj-lt"/>
              </a:rPr>
              <a:t> Вікторія </a:t>
            </a:r>
          </a:p>
        </p:txBody>
      </p:sp>
    </p:spTree>
    <p:extLst>
      <p:ext uri="{BB962C8B-B14F-4D97-AF65-F5344CB8AC3E}">
        <p14:creationId xmlns:p14="http://schemas.microsoft.com/office/powerpoint/2010/main" val="745533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397888114"/>
              </p:ext>
            </p:extLst>
          </p:nvPr>
        </p:nvGraphicFramePr>
        <p:xfrm>
          <a:off x="-2" y="0"/>
          <a:ext cx="9144001" cy="6958953"/>
        </p:xfrm>
        <a:graphic>
          <a:graphicData uri="http://schemas.openxmlformats.org/drawingml/2006/table">
            <a:tbl>
              <a:tblPr firstRow="1" firstCol="1" bandRow="1"/>
              <a:tblGrid>
                <a:gridCol w="440676"/>
                <a:gridCol w="2156158"/>
                <a:gridCol w="6547167"/>
              </a:tblGrid>
              <a:tr h="469624">
                <a:tc>
                  <a:txBody>
                    <a:bodyPr/>
                    <a:lstStyle/>
                    <a:p>
                      <a:pPr algn="ctr">
                        <a:lnSpc>
                          <a:spcPct val="107000"/>
                        </a:lnSpc>
                        <a:spcAft>
                          <a:spcPts val="0"/>
                        </a:spcAft>
                      </a:pPr>
                      <a:r>
                        <a:rPr lang="uk-UA" sz="1200" dirty="0">
                          <a:solidFill>
                            <a:srgbClr val="000000"/>
                          </a:solidFill>
                          <a:effectLst/>
                          <a:latin typeface="Times New Roman"/>
                          <a:ea typeface="Times New Roman"/>
                          <a:cs typeface="Arial"/>
                        </a:rPr>
                        <a:t>13</a:t>
                      </a:r>
                      <a:endParaRPr lang="ru-RU" sz="1200" dirty="0">
                        <a:effectLst/>
                        <a:latin typeface="Calibri"/>
                        <a:ea typeface="Calibri"/>
                        <a:cs typeface="Arial"/>
                      </a:endParaRPr>
                    </a:p>
                  </a:txBody>
                  <a:tcPr marL="13651" marR="13651" marT="13651" marB="136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dirty="0">
                          <a:solidFill>
                            <a:srgbClr val="000000"/>
                          </a:solidFill>
                          <a:effectLst/>
                          <a:latin typeface="Times New Roman"/>
                          <a:ea typeface="Times New Roman"/>
                          <a:cs typeface="Arial"/>
                        </a:rPr>
                        <a:t>Покликання на реєстраційний індекс та дату документа, на який дають відповідь</a:t>
                      </a:r>
                      <a:endParaRPr lang="ru-RU" sz="1200" dirty="0">
                        <a:effectLst/>
                        <a:latin typeface="Calibri"/>
                        <a:ea typeface="Calibri"/>
                        <a:cs typeface="Arial"/>
                      </a:endParaRPr>
                    </a:p>
                  </a:txBody>
                  <a:tcPr marL="13651" marR="13651" marT="13651" marB="136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Цей реквізит розташовують на одному рівні з реєстраційним індексом або нижче на спеціально відведеному місці: на бланку з кутовим штампом – ліворуч, а з подовжнім – праворуч. Він містить дату та індекс, указані в документі організацією, яка уклала чи видала документ. Напр.:</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на № 02-10/135 від 01.03.2003, </a:t>
                      </a:r>
                      <a:r>
                        <a:rPr lang="uk-UA" sz="1200" dirty="0">
                          <a:solidFill>
                            <a:srgbClr val="000000"/>
                          </a:solidFill>
                          <a:effectLst/>
                          <a:latin typeface="Times New Roman"/>
                          <a:ea typeface="Times New Roman"/>
                          <a:cs typeface="Arial"/>
                        </a:rPr>
                        <a:t>де</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02 – індекс структурного підрозділу;</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10 – номер справи за номенклатурою;</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135 – порядковий номер.</a:t>
                      </a:r>
                      <a:endParaRPr lang="ru-RU" sz="1200" dirty="0">
                        <a:effectLst/>
                        <a:latin typeface="Calibri"/>
                        <a:ea typeface="Calibri"/>
                        <a:cs typeface="Arial"/>
                      </a:endParaRPr>
                    </a:p>
                  </a:txBody>
                  <a:tcPr marL="13651" marR="13651" marT="13651" marB="136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624">
                <a:tc>
                  <a:txBody>
                    <a:bodyPr/>
                    <a:lstStyle/>
                    <a:p>
                      <a:pPr algn="ctr">
                        <a:lnSpc>
                          <a:spcPct val="107000"/>
                        </a:lnSpc>
                        <a:spcAft>
                          <a:spcPts val="0"/>
                        </a:spcAft>
                      </a:pPr>
                      <a:r>
                        <a:rPr lang="uk-UA" sz="1200">
                          <a:solidFill>
                            <a:srgbClr val="000000"/>
                          </a:solidFill>
                          <a:effectLst/>
                          <a:latin typeface="Times New Roman"/>
                          <a:ea typeface="Times New Roman"/>
                          <a:cs typeface="Arial"/>
                        </a:rPr>
                        <a:t>14</a:t>
                      </a:r>
                      <a:endParaRPr lang="ru-RU" sz="1200">
                        <a:effectLst/>
                        <a:latin typeface="Calibri"/>
                        <a:ea typeface="Calibri"/>
                        <a:cs typeface="Arial"/>
                      </a:endParaRPr>
                    </a:p>
                  </a:txBody>
                  <a:tcPr marL="13651" marR="13651" marT="13651" marB="136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a:solidFill>
                            <a:srgbClr val="000000"/>
                          </a:solidFill>
                          <a:effectLst/>
                          <a:latin typeface="Times New Roman"/>
                          <a:ea typeface="Times New Roman"/>
                          <a:cs typeface="Arial"/>
                        </a:rPr>
                        <a:t>Місце укладання чи видання документа</a:t>
                      </a:r>
                      <a:endParaRPr lang="ru-RU" sz="1200">
                        <a:effectLst/>
                        <a:latin typeface="Calibri"/>
                        <a:ea typeface="Calibri"/>
                        <a:cs typeface="Arial"/>
                      </a:endParaRPr>
                    </a:p>
                  </a:txBody>
                  <a:tcPr marL="13651" marR="13651" marT="13651" marB="136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Розміщують у верхній частині сторінки документа: на кутовому бланку під реквізитом «реєстраційний індекс документа» лівіше від центра, а на поздовжньому бланку – правіше від середини рядка на одному рівні з реквізитами «дата», «реєстраційний індекс документа», «покликання на реєстраційний індекс». Містить назву міста чи населеного пункту, де видається документ. Зазначають цей реквізит на всіх документах, крім листів, у яких він є складовою частиною реквізиту «довідкові дані про організацію».</a:t>
                      </a:r>
                      <a:endParaRPr lang="ru-RU" sz="1200" dirty="0">
                        <a:effectLst/>
                        <a:latin typeface="Calibri"/>
                        <a:ea typeface="Calibri"/>
                        <a:cs typeface="Arial"/>
                      </a:endParaRPr>
                    </a:p>
                  </a:txBody>
                  <a:tcPr marL="13651" marR="13651" marT="13651" marB="136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100">
                <a:tc>
                  <a:txBody>
                    <a:bodyPr/>
                    <a:lstStyle/>
                    <a:p>
                      <a:pPr algn="ctr">
                        <a:lnSpc>
                          <a:spcPct val="107000"/>
                        </a:lnSpc>
                        <a:spcAft>
                          <a:spcPts val="0"/>
                        </a:spcAft>
                      </a:pPr>
                      <a:r>
                        <a:rPr lang="uk-UA" sz="1200">
                          <a:solidFill>
                            <a:srgbClr val="000000"/>
                          </a:solidFill>
                          <a:effectLst/>
                          <a:latin typeface="Times New Roman"/>
                          <a:ea typeface="Times New Roman"/>
                          <a:cs typeface="Arial"/>
                        </a:rPr>
                        <a:t>15</a:t>
                      </a:r>
                      <a:endParaRPr lang="ru-RU" sz="1200">
                        <a:effectLst/>
                        <a:latin typeface="Calibri"/>
                        <a:ea typeface="Calibri"/>
                        <a:cs typeface="Arial"/>
                      </a:endParaRPr>
                    </a:p>
                  </a:txBody>
                  <a:tcPr marL="13651" marR="13651" marT="13651" marB="136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a:solidFill>
                            <a:srgbClr val="000000"/>
                          </a:solidFill>
                          <a:effectLst/>
                          <a:latin typeface="Times New Roman"/>
                          <a:ea typeface="Times New Roman"/>
                          <a:cs typeface="Arial"/>
                        </a:rPr>
                        <a:t>Гриф обмеження доступу до документа</a:t>
                      </a:r>
                      <a:endParaRPr lang="ru-RU" sz="1200">
                        <a:effectLst/>
                        <a:latin typeface="Calibri"/>
                        <a:ea typeface="Calibri"/>
                        <a:cs typeface="Arial"/>
                      </a:endParaRPr>
                    </a:p>
                  </a:txBody>
                  <a:tcPr marL="13651" marR="13651" marT="13651" marB="136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Розміщують праворуч на верхньому березі першої сторінки документа. Проставляють без лапок (для службового користування; таємно; цілком таємно), а за потреби цей реквізит доповнюють даними, які регламентують порядок роботи з документами, що містять інформацію обмеженого доступу.</a:t>
                      </a:r>
                      <a:endParaRPr lang="ru-RU" sz="1200" dirty="0">
                        <a:effectLst/>
                        <a:latin typeface="Calibri"/>
                        <a:ea typeface="Calibri"/>
                        <a:cs typeface="Arial"/>
                      </a:endParaRPr>
                    </a:p>
                  </a:txBody>
                  <a:tcPr marL="13651" marR="13651" marT="13651" marB="136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3528">
                <a:tc>
                  <a:txBody>
                    <a:bodyPr/>
                    <a:lstStyle/>
                    <a:p>
                      <a:pPr algn="ctr">
                        <a:lnSpc>
                          <a:spcPct val="107000"/>
                        </a:lnSpc>
                        <a:spcAft>
                          <a:spcPts val="0"/>
                        </a:spcAft>
                      </a:pPr>
                      <a:r>
                        <a:rPr lang="uk-UA" sz="1200">
                          <a:solidFill>
                            <a:srgbClr val="000000"/>
                          </a:solidFill>
                          <a:effectLst/>
                          <a:latin typeface="Times New Roman"/>
                          <a:ea typeface="Times New Roman"/>
                          <a:cs typeface="Arial"/>
                        </a:rPr>
                        <a:t>16</a:t>
                      </a:r>
                      <a:endParaRPr lang="ru-RU" sz="1200">
                        <a:effectLst/>
                        <a:latin typeface="Calibri"/>
                        <a:ea typeface="Calibri"/>
                        <a:cs typeface="Arial"/>
                      </a:endParaRPr>
                    </a:p>
                  </a:txBody>
                  <a:tcPr marL="13651" marR="13651" marT="13651" marB="136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a:solidFill>
                            <a:srgbClr val="000000"/>
                          </a:solidFill>
                          <a:effectLst/>
                          <a:latin typeface="Times New Roman"/>
                          <a:ea typeface="Times New Roman"/>
                          <a:cs typeface="Arial"/>
                        </a:rPr>
                        <a:t>Адресат</a:t>
                      </a:r>
                      <a:endParaRPr lang="ru-RU" sz="1200">
                        <a:effectLst/>
                        <a:latin typeface="Calibri"/>
                        <a:ea typeface="Calibri"/>
                        <a:cs typeface="Arial"/>
                      </a:endParaRPr>
                    </a:p>
                  </a:txBody>
                  <a:tcPr marL="13651" marR="13651" marT="13651" marB="136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Адресатами документа можуть бути організації, їхні структурні підрозділи, посадові та фізичні особи. В особових офіційних документах цей реквізит розташовують праворуч у верхній частині сторінки. Кожний елемент – назва установи, підрозділу, посада, прізвище та ініціали особи, поштова адреса – пишеться з середини нового рядка.</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Якщо документ адресовано організації чи структурному підрозділу, то їхні назви зазначають у називному відмінку:</a:t>
                      </a:r>
                      <a:endParaRPr lang="ru-RU" sz="1200" dirty="0">
                        <a:effectLst/>
                        <a:latin typeface="Calibri"/>
                        <a:ea typeface="Calibri"/>
                        <a:cs typeface="Arial"/>
                      </a:endParaRPr>
                    </a:p>
                    <a:p>
                      <a:pPr algn="ctr">
                        <a:lnSpc>
                          <a:spcPct val="107000"/>
                        </a:lnSpc>
                        <a:spcAft>
                          <a:spcPts val="0"/>
                        </a:spcAft>
                      </a:pPr>
                      <a:r>
                        <a:rPr lang="uk-UA" sz="1200" i="1" dirty="0">
                          <a:solidFill>
                            <a:srgbClr val="000000"/>
                          </a:solidFill>
                          <a:effectLst/>
                          <a:latin typeface="Times New Roman"/>
                          <a:ea typeface="Times New Roman"/>
                          <a:cs typeface="Arial"/>
                        </a:rPr>
                        <a:t>Міністерство освіти і науки України</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або</a:t>
                      </a:r>
                      <a:endParaRPr lang="ru-RU" sz="1200" dirty="0">
                        <a:effectLst/>
                        <a:latin typeface="Calibri"/>
                        <a:ea typeface="Calibri"/>
                        <a:cs typeface="Arial"/>
                      </a:endParaRPr>
                    </a:p>
                    <a:p>
                      <a:pPr algn="ctr">
                        <a:lnSpc>
                          <a:spcPct val="107000"/>
                        </a:lnSpc>
                        <a:spcAft>
                          <a:spcPts val="0"/>
                        </a:spcAft>
                      </a:pPr>
                      <a:r>
                        <a:rPr lang="uk-UA" sz="1200" i="1" dirty="0">
                          <a:solidFill>
                            <a:srgbClr val="000000"/>
                          </a:solidFill>
                          <a:effectLst/>
                          <a:latin typeface="Times New Roman"/>
                          <a:ea typeface="Times New Roman"/>
                          <a:cs typeface="Arial"/>
                        </a:rPr>
                        <a:t>ЗАТ</a:t>
                      </a:r>
                      <a:r>
                        <a:rPr lang="uk-UA" sz="1200" dirty="0">
                          <a:solidFill>
                            <a:srgbClr val="000000"/>
                          </a:solidFill>
                          <a:effectLst/>
                          <a:latin typeface="Times New Roman"/>
                          <a:ea typeface="Times New Roman"/>
                          <a:cs typeface="Arial"/>
                        </a:rPr>
                        <a:t> </a:t>
                      </a:r>
                      <a:r>
                        <a:rPr lang="uk-UA" sz="1200" i="1" dirty="0">
                          <a:solidFill>
                            <a:srgbClr val="000000"/>
                          </a:solidFill>
                          <a:effectLst/>
                          <a:latin typeface="Times New Roman"/>
                          <a:ea typeface="Times New Roman"/>
                          <a:cs typeface="Arial"/>
                        </a:rPr>
                        <a:t>«</a:t>
                      </a:r>
                      <a:r>
                        <a:rPr lang="uk-UA" sz="1200" i="1" dirty="0" err="1">
                          <a:solidFill>
                            <a:srgbClr val="000000"/>
                          </a:solidFill>
                          <a:effectLst/>
                          <a:latin typeface="Times New Roman"/>
                          <a:ea typeface="Times New Roman"/>
                          <a:cs typeface="Arial"/>
                        </a:rPr>
                        <a:t>Підводтрубопровід</a:t>
                      </a:r>
                      <a:r>
                        <a:rPr lang="uk-UA" sz="1200" i="1" dirty="0">
                          <a:solidFill>
                            <a:srgbClr val="000000"/>
                          </a:solidFill>
                          <a:effectLst/>
                          <a:latin typeface="Times New Roman"/>
                          <a:ea typeface="Times New Roman"/>
                          <a:cs typeface="Arial"/>
                        </a:rPr>
                        <a:t>»</a:t>
                      </a:r>
                      <a:endParaRPr lang="ru-RU" sz="1200" dirty="0">
                        <a:effectLst/>
                        <a:latin typeface="Calibri"/>
                        <a:ea typeface="Calibri"/>
                        <a:cs typeface="Arial"/>
                      </a:endParaRPr>
                    </a:p>
                    <a:p>
                      <a:pPr algn="ctr">
                        <a:lnSpc>
                          <a:spcPct val="107000"/>
                        </a:lnSpc>
                        <a:spcAft>
                          <a:spcPts val="0"/>
                        </a:spcAft>
                      </a:pPr>
                      <a:r>
                        <a:rPr lang="uk-UA" sz="1200" i="1" dirty="0">
                          <a:solidFill>
                            <a:srgbClr val="000000"/>
                          </a:solidFill>
                          <a:effectLst/>
                          <a:latin typeface="Times New Roman"/>
                          <a:ea typeface="Times New Roman"/>
                          <a:cs typeface="Arial"/>
                        </a:rPr>
                        <a:t>Відділ діагностики</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Якщо документ адресовано керівникові (заступникові) установи, то назва установи входить до складу назви посади адресата. Посаду та прізвище адресата вказують у давальному відмінку, а назву установи – у родовому:</a:t>
                      </a:r>
                      <a:endParaRPr lang="ru-RU" sz="1200" dirty="0">
                        <a:effectLst/>
                        <a:latin typeface="Calibri"/>
                        <a:ea typeface="Calibri"/>
                        <a:cs typeface="Arial"/>
                      </a:endParaRPr>
                    </a:p>
                    <a:p>
                      <a:pPr algn="ctr">
                        <a:lnSpc>
                          <a:spcPct val="107000"/>
                        </a:lnSpc>
                        <a:spcAft>
                          <a:spcPts val="0"/>
                        </a:spcAft>
                      </a:pPr>
                      <a:r>
                        <a:rPr lang="uk-UA" sz="1200" i="1" dirty="0">
                          <a:solidFill>
                            <a:srgbClr val="000000"/>
                          </a:solidFill>
                          <a:effectLst/>
                          <a:latin typeface="Times New Roman"/>
                          <a:ea typeface="Times New Roman"/>
                          <a:cs typeface="Arial"/>
                        </a:rPr>
                        <a:t>Начальникові Державної податкової інспекції у Дніпровському р-ні</a:t>
                      </a:r>
                      <a:endParaRPr lang="ru-RU" sz="1200" dirty="0">
                        <a:effectLst/>
                        <a:latin typeface="Calibri"/>
                        <a:ea typeface="Calibri"/>
                        <a:cs typeface="Arial"/>
                      </a:endParaRPr>
                    </a:p>
                    <a:p>
                      <a:pPr algn="ctr">
                        <a:lnSpc>
                          <a:spcPct val="107000"/>
                        </a:lnSpc>
                        <a:spcAft>
                          <a:spcPts val="0"/>
                        </a:spcAft>
                      </a:pPr>
                      <a:r>
                        <a:rPr lang="uk-UA" sz="1200" i="1" dirty="0">
                          <a:solidFill>
                            <a:srgbClr val="000000"/>
                          </a:solidFill>
                          <a:effectLst/>
                          <a:latin typeface="Times New Roman"/>
                          <a:ea typeface="Times New Roman"/>
                          <a:cs typeface="Arial"/>
                        </a:rPr>
                        <a:t>м. Києва</a:t>
                      </a:r>
                      <a:endParaRPr lang="ru-RU" sz="1200" dirty="0">
                        <a:effectLst/>
                        <a:latin typeface="Calibri"/>
                        <a:ea typeface="Calibri"/>
                        <a:cs typeface="Arial"/>
                      </a:endParaRPr>
                    </a:p>
                    <a:p>
                      <a:pPr algn="ctr">
                        <a:lnSpc>
                          <a:spcPct val="107000"/>
                        </a:lnSpc>
                        <a:spcAft>
                          <a:spcPts val="0"/>
                        </a:spcAft>
                      </a:pPr>
                      <a:r>
                        <a:rPr lang="uk-UA" sz="1200" i="1" dirty="0">
                          <a:solidFill>
                            <a:srgbClr val="000000"/>
                          </a:solidFill>
                          <a:effectLst/>
                          <a:latin typeface="Times New Roman"/>
                          <a:ea typeface="Times New Roman"/>
                          <a:cs typeface="Arial"/>
                        </a:rPr>
                        <a:t>Карасику М.Ю.</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Якщо документ надсилають посадовій особі, то назву установи зазначають у називному відмінку, а посаду й прізвище адресата – у давальному</a:t>
                      </a:r>
                      <a:r>
                        <a:rPr lang="uk-UA" sz="1200" dirty="0" smtClean="0">
                          <a:solidFill>
                            <a:srgbClr val="000000"/>
                          </a:solidFill>
                          <a:effectLst/>
                          <a:latin typeface="Times New Roman"/>
                          <a:ea typeface="Times New Roman"/>
                          <a:cs typeface="Arial"/>
                        </a:rPr>
                        <a:t>:</a:t>
                      </a:r>
                      <a:endParaRPr lang="ru-RU" sz="1200" dirty="0">
                        <a:effectLst/>
                        <a:latin typeface="Calibri"/>
                        <a:ea typeface="Calibri"/>
                        <a:cs typeface="Arial"/>
                      </a:endParaRPr>
                    </a:p>
                  </a:txBody>
                  <a:tcPr marL="13651" marR="13651" marT="13651" marB="136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2433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11960" y="-174294"/>
            <a:ext cx="4932040" cy="276614"/>
          </a:xfrm>
          <a:prstGeom prst="rect">
            <a:avLst/>
          </a:prstGeom>
        </p:spPr>
        <p:txBody>
          <a:bodyPr wrap="square">
            <a:spAutoFit/>
          </a:bodyPr>
          <a:lstStyle/>
          <a:p>
            <a:pPr lvl="0" algn="ctr">
              <a:lnSpc>
                <a:spcPct val="107000"/>
              </a:lnSpc>
            </a:pPr>
            <a:endParaRPr lang="uk-UA" sz="1200" i="1" dirty="0" smtClean="0">
              <a:solidFill>
                <a:srgbClr val="000000"/>
              </a:solidFill>
              <a:latin typeface="Times New Roman"/>
              <a:ea typeface="Times New Roman"/>
              <a:cs typeface="Aria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4135887371"/>
              </p:ext>
            </p:extLst>
          </p:nvPr>
        </p:nvGraphicFramePr>
        <p:xfrm>
          <a:off x="0" y="1"/>
          <a:ext cx="9144000" cy="6165304"/>
        </p:xfrm>
        <a:graphic>
          <a:graphicData uri="http://schemas.openxmlformats.org/drawingml/2006/table">
            <a:tbl>
              <a:tblPr firstRow="1" firstCol="1" bandRow="1"/>
              <a:tblGrid>
                <a:gridCol w="1187624"/>
                <a:gridCol w="7956376"/>
              </a:tblGrid>
              <a:tr h="6165304">
                <a:tc>
                  <a:txBody>
                    <a:bodyPr/>
                    <a:lstStyle/>
                    <a:p>
                      <a:pPr>
                        <a:lnSpc>
                          <a:spcPct val="107000"/>
                        </a:lnSpc>
                        <a:spcAft>
                          <a:spcPts val="0"/>
                        </a:spcAft>
                      </a:pPr>
                      <a:r>
                        <a:rPr lang="uk-UA" sz="1200" b="1" i="1" dirty="0" smtClean="0">
                          <a:solidFill>
                            <a:srgbClr val="000000"/>
                          </a:solidFill>
                          <a:effectLst/>
                          <a:latin typeface="Times New Roman"/>
                          <a:ea typeface="Times New Roman"/>
                          <a:cs typeface="Arial"/>
                        </a:rPr>
                        <a:t>Адресат</a:t>
                      </a:r>
                    </a:p>
                    <a:p>
                      <a:pPr>
                        <a:lnSpc>
                          <a:spcPct val="107000"/>
                        </a:lnSpc>
                        <a:spcAft>
                          <a:spcPts val="0"/>
                        </a:spcAft>
                      </a:pPr>
                      <a:r>
                        <a:rPr lang="uk-UA" sz="1200" b="1" i="1" dirty="0" smtClean="0">
                          <a:solidFill>
                            <a:srgbClr val="000000"/>
                          </a:solidFill>
                          <a:effectLst/>
                          <a:latin typeface="Times New Roman"/>
                          <a:ea typeface="Times New Roman"/>
                          <a:cs typeface="Arial"/>
                        </a:rPr>
                        <a:t>  (продовження)</a:t>
                      </a:r>
                      <a:endParaRPr lang="ru-RU" sz="1200" dirty="0">
                        <a:effectLst/>
                        <a:latin typeface="Calibri"/>
                        <a:ea typeface="Calibri"/>
                        <a:cs typeface="Arial"/>
                      </a:endParaRPr>
                    </a:p>
                  </a:txBody>
                  <a:tcPr marL="19837" marR="19837" marT="19837" marB="198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200" i="1" dirty="0" smtClean="0">
                          <a:solidFill>
                            <a:srgbClr val="000000"/>
                          </a:solidFill>
                          <a:effectLst/>
                          <a:latin typeface="Times New Roman"/>
                          <a:ea typeface="Times New Roman"/>
                          <a:cs typeface="Arial"/>
                        </a:rPr>
                        <a:t>Державний </a:t>
                      </a:r>
                      <a:r>
                        <a:rPr lang="uk-UA" sz="1200" i="1" dirty="0">
                          <a:solidFill>
                            <a:srgbClr val="000000"/>
                          </a:solidFill>
                          <a:effectLst/>
                          <a:latin typeface="Times New Roman"/>
                          <a:ea typeface="Times New Roman"/>
                          <a:cs typeface="Arial"/>
                        </a:rPr>
                        <a:t>комітет</a:t>
                      </a:r>
                      <a:endParaRPr lang="ru-RU" sz="1200" dirty="0">
                        <a:effectLst/>
                        <a:latin typeface="Calibri"/>
                        <a:ea typeface="Calibri"/>
                        <a:cs typeface="Arial"/>
                      </a:endParaRPr>
                    </a:p>
                    <a:p>
                      <a:pPr algn="ctr">
                        <a:lnSpc>
                          <a:spcPct val="107000"/>
                        </a:lnSpc>
                        <a:spcAft>
                          <a:spcPts val="0"/>
                        </a:spcAft>
                      </a:pPr>
                      <a:r>
                        <a:rPr lang="uk-UA" sz="1200" i="1" dirty="0">
                          <a:solidFill>
                            <a:srgbClr val="000000"/>
                          </a:solidFill>
                          <a:effectLst/>
                          <a:latin typeface="Times New Roman"/>
                          <a:ea typeface="Times New Roman"/>
                          <a:cs typeface="Arial"/>
                        </a:rPr>
                        <a:t>архівів України</a:t>
                      </a:r>
                      <a:endParaRPr lang="ru-RU" sz="1200" dirty="0">
                        <a:effectLst/>
                        <a:latin typeface="Calibri"/>
                        <a:ea typeface="Calibri"/>
                        <a:cs typeface="Arial"/>
                      </a:endParaRPr>
                    </a:p>
                    <a:p>
                      <a:pPr algn="ctr">
                        <a:lnSpc>
                          <a:spcPct val="107000"/>
                        </a:lnSpc>
                        <a:spcAft>
                          <a:spcPts val="0"/>
                        </a:spcAft>
                      </a:pPr>
                      <a:r>
                        <a:rPr lang="uk-UA" sz="1200" i="1" dirty="0">
                          <a:solidFill>
                            <a:srgbClr val="000000"/>
                          </a:solidFill>
                          <a:effectLst/>
                          <a:latin typeface="Times New Roman"/>
                          <a:ea typeface="Times New Roman"/>
                          <a:cs typeface="Arial"/>
                        </a:rPr>
                        <a:t>Відділ формування</a:t>
                      </a:r>
                      <a:endParaRPr lang="ru-RU" sz="1200" dirty="0">
                        <a:effectLst/>
                        <a:latin typeface="Calibri"/>
                        <a:ea typeface="Calibri"/>
                        <a:cs typeface="Arial"/>
                      </a:endParaRPr>
                    </a:p>
                    <a:p>
                      <a:pPr algn="ctr">
                        <a:lnSpc>
                          <a:spcPct val="107000"/>
                        </a:lnSpc>
                        <a:spcAft>
                          <a:spcPts val="0"/>
                        </a:spcAft>
                      </a:pPr>
                      <a:r>
                        <a:rPr lang="uk-UA" sz="1200" i="1" dirty="0">
                          <a:solidFill>
                            <a:srgbClr val="000000"/>
                          </a:solidFill>
                          <a:effectLst/>
                          <a:latin typeface="Times New Roman"/>
                          <a:ea typeface="Times New Roman"/>
                          <a:cs typeface="Arial"/>
                        </a:rPr>
                        <a:t>Національного архівного</a:t>
                      </a:r>
                      <a:endParaRPr lang="ru-RU" sz="1200" dirty="0">
                        <a:effectLst/>
                        <a:latin typeface="Calibri"/>
                        <a:ea typeface="Calibri"/>
                        <a:cs typeface="Arial"/>
                      </a:endParaRPr>
                    </a:p>
                    <a:p>
                      <a:pPr algn="ctr">
                        <a:lnSpc>
                          <a:spcPct val="107000"/>
                        </a:lnSpc>
                        <a:spcAft>
                          <a:spcPts val="0"/>
                        </a:spcAft>
                      </a:pPr>
                      <a:r>
                        <a:rPr lang="uk-UA" sz="1200" i="1" dirty="0">
                          <a:solidFill>
                            <a:srgbClr val="000000"/>
                          </a:solidFill>
                          <a:effectLst/>
                          <a:latin typeface="Times New Roman"/>
                          <a:ea typeface="Times New Roman"/>
                          <a:cs typeface="Arial"/>
                        </a:rPr>
                        <a:t>фонду і діловодства</a:t>
                      </a:r>
                      <a:endParaRPr lang="ru-RU" sz="1200" dirty="0">
                        <a:effectLst/>
                        <a:latin typeface="Calibri"/>
                        <a:ea typeface="Calibri"/>
                        <a:cs typeface="Arial"/>
                      </a:endParaRPr>
                    </a:p>
                    <a:p>
                      <a:pPr algn="ctr">
                        <a:lnSpc>
                          <a:spcPct val="107000"/>
                        </a:lnSpc>
                        <a:spcAft>
                          <a:spcPts val="0"/>
                        </a:spcAft>
                      </a:pPr>
                      <a:r>
                        <a:rPr lang="uk-UA" sz="1200" i="1" dirty="0">
                          <a:solidFill>
                            <a:srgbClr val="000000"/>
                          </a:solidFill>
                          <a:effectLst/>
                          <a:latin typeface="Times New Roman"/>
                          <a:ea typeface="Times New Roman"/>
                          <a:cs typeface="Arial"/>
                        </a:rPr>
                        <a:t>провідному спеціалістові</a:t>
                      </a:r>
                      <a:endParaRPr lang="ru-RU" sz="1200" dirty="0">
                        <a:effectLst/>
                        <a:latin typeface="Calibri"/>
                        <a:ea typeface="Calibri"/>
                        <a:cs typeface="Arial"/>
                      </a:endParaRPr>
                    </a:p>
                    <a:p>
                      <a:pPr algn="ctr">
                        <a:lnSpc>
                          <a:spcPct val="107000"/>
                        </a:lnSpc>
                        <a:spcAft>
                          <a:spcPts val="0"/>
                        </a:spcAft>
                      </a:pPr>
                      <a:r>
                        <a:rPr lang="uk-UA" sz="1200" i="1" dirty="0">
                          <a:solidFill>
                            <a:srgbClr val="000000"/>
                          </a:solidFill>
                          <a:effectLst/>
                          <a:latin typeface="Times New Roman"/>
                          <a:ea typeface="Times New Roman"/>
                          <a:cs typeface="Arial"/>
                        </a:rPr>
                        <a:t>Пилипенку О.М.</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Якщо документ адресовано декільком (не більше чотирьох) однорідним організаціям, підрозділам, то адресата зазначають узагальнено:</a:t>
                      </a:r>
                      <a:endParaRPr lang="ru-RU" sz="1200" dirty="0">
                        <a:effectLst/>
                        <a:latin typeface="Calibri"/>
                        <a:ea typeface="Calibri"/>
                        <a:cs typeface="Arial"/>
                      </a:endParaRPr>
                    </a:p>
                    <a:p>
                      <a:pPr algn="ctr">
                        <a:lnSpc>
                          <a:spcPct val="107000"/>
                        </a:lnSpc>
                        <a:spcAft>
                          <a:spcPts val="0"/>
                        </a:spcAft>
                      </a:pPr>
                      <a:r>
                        <a:rPr lang="uk-UA" sz="1200" i="1" dirty="0">
                          <a:solidFill>
                            <a:srgbClr val="000000"/>
                          </a:solidFill>
                          <a:effectLst/>
                          <a:latin typeface="Times New Roman"/>
                          <a:ea typeface="Times New Roman"/>
                          <a:cs typeface="Arial"/>
                        </a:rPr>
                        <a:t>Завідувачам кафедр фізико-математичного факультету Національного педагогічного</a:t>
                      </a:r>
                      <a:endParaRPr lang="ru-RU" sz="1200" dirty="0">
                        <a:effectLst/>
                        <a:latin typeface="Calibri"/>
                        <a:ea typeface="Calibri"/>
                        <a:cs typeface="Arial"/>
                      </a:endParaRPr>
                    </a:p>
                    <a:p>
                      <a:pPr algn="ctr">
                        <a:lnSpc>
                          <a:spcPct val="107000"/>
                        </a:lnSpc>
                        <a:spcAft>
                          <a:spcPts val="0"/>
                        </a:spcAft>
                      </a:pPr>
                      <a:r>
                        <a:rPr lang="uk-UA" sz="1200" i="1" dirty="0">
                          <a:solidFill>
                            <a:srgbClr val="000000"/>
                          </a:solidFill>
                          <a:effectLst/>
                          <a:latin typeface="Times New Roman"/>
                          <a:ea typeface="Times New Roman"/>
                          <a:cs typeface="Arial"/>
                        </a:rPr>
                        <a:t>університету імені М. Драгоманова</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За наявності більшої кількості адресатів потрібно складати список для розсилання, а на кожному документі вказувати лише одного адресата.</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До реквізиту «адресат» входить і поштова адреса. Порядок запису відомостей про поштову адресу робиться відповідно до постанови Кабінету Міністрів України №1446 від 22 грудня 1997 року. Адреси адресата й адресанта зазначаються в такій послідовності:</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1) прізвище та ім’я, по батькові адресата (для організацій – найменування підприємства, організації, установи);</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2) вулиця, номер будинку, квартири;</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3) населений пункт; номер відділення зв’язку;</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4) район і область (у разі потреби), напр.:</a:t>
                      </a:r>
                      <a:endParaRPr lang="ru-RU" sz="1200" dirty="0">
                        <a:effectLst/>
                        <a:latin typeface="Calibri"/>
                        <a:ea typeface="Calibri"/>
                        <a:cs typeface="Arial"/>
                      </a:endParaRPr>
                    </a:p>
                    <a:p>
                      <a:pPr algn="ctr">
                        <a:lnSpc>
                          <a:spcPct val="107000"/>
                        </a:lnSpc>
                        <a:spcAft>
                          <a:spcPts val="0"/>
                        </a:spcAft>
                      </a:pPr>
                      <a:r>
                        <a:rPr lang="uk-UA" sz="1200" i="1" dirty="0">
                          <a:solidFill>
                            <a:srgbClr val="000000"/>
                          </a:solidFill>
                          <a:effectLst/>
                          <a:latin typeface="Times New Roman"/>
                          <a:ea typeface="Times New Roman"/>
                          <a:cs typeface="Arial"/>
                        </a:rPr>
                        <a:t>Державний комітет архівів України</a:t>
                      </a:r>
                      <a:endParaRPr lang="ru-RU" sz="1200" dirty="0">
                        <a:effectLst/>
                        <a:latin typeface="Calibri"/>
                        <a:ea typeface="Calibri"/>
                        <a:cs typeface="Arial"/>
                      </a:endParaRPr>
                    </a:p>
                    <a:p>
                      <a:pPr algn="ctr">
                        <a:lnSpc>
                          <a:spcPct val="107000"/>
                        </a:lnSpc>
                        <a:spcAft>
                          <a:spcPts val="0"/>
                        </a:spcAft>
                      </a:pPr>
                      <a:r>
                        <a:rPr lang="uk-UA" sz="1200" i="1" dirty="0">
                          <a:solidFill>
                            <a:srgbClr val="000000"/>
                          </a:solidFill>
                          <a:effectLst/>
                          <a:latin typeface="Times New Roman"/>
                          <a:ea typeface="Times New Roman"/>
                          <a:cs typeface="Arial"/>
                        </a:rPr>
                        <a:t>вул. Солом’янська, 24</a:t>
                      </a:r>
                      <a:endParaRPr lang="ru-RU" sz="1200" dirty="0">
                        <a:effectLst/>
                        <a:latin typeface="Calibri"/>
                        <a:ea typeface="Calibri"/>
                        <a:cs typeface="Arial"/>
                      </a:endParaRPr>
                    </a:p>
                    <a:p>
                      <a:pPr algn="ctr">
                        <a:lnSpc>
                          <a:spcPct val="107000"/>
                        </a:lnSpc>
                        <a:spcAft>
                          <a:spcPts val="0"/>
                        </a:spcAft>
                      </a:pPr>
                      <a:r>
                        <a:rPr lang="uk-UA" sz="1200" i="1" dirty="0">
                          <a:solidFill>
                            <a:srgbClr val="000000"/>
                          </a:solidFill>
                          <a:effectLst/>
                          <a:latin typeface="Times New Roman"/>
                          <a:ea typeface="Times New Roman"/>
                          <a:cs typeface="Arial"/>
                        </a:rPr>
                        <a:t>м. Київ, 03110</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або</a:t>
                      </a:r>
                      <a:endParaRPr lang="ru-RU" sz="1200" dirty="0">
                        <a:effectLst/>
                        <a:latin typeface="Calibri"/>
                        <a:ea typeface="Calibri"/>
                        <a:cs typeface="Arial"/>
                      </a:endParaRPr>
                    </a:p>
                    <a:p>
                      <a:pPr algn="ctr">
                        <a:lnSpc>
                          <a:spcPct val="107000"/>
                        </a:lnSpc>
                        <a:spcAft>
                          <a:spcPts val="0"/>
                        </a:spcAft>
                      </a:pPr>
                      <a:r>
                        <a:rPr lang="uk-UA" sz="1200" i="1" dirty="0">
                          <a:solidFill>
                            <a:srgbClr val="000000"/>
                          </a:solidFill>
                          <a:effectLst/>
                          <a:latin typeface="Times New Roman"/>
                          <a:ea typeface="Times New Roman"/>
                          <a:cs typeface="Arial"/>
                        </a:rPr>
                        <a:t>Кушніренко Віра Федорівна</a:t>
                      </a:r>
                      <a:endParaRPr lang="ru-RU" sz="1200" dirty="0">
                        <a:effectLst/>
                        <a:latin typeface="Calibri"/>
                        <a:ea typeface="Calibri"/>
                        <a:cs typeface="Arial"/>
                      </a:endParaRPr>
                    </a:p>
                    <a:p>
                      <a:pPr algn="ctr">
                        <a:lnSpc>
                          <a:spcPct val="107000"/>
                        </a:lnSpc>
                        <a:spcAft>
                          <a:spcPts val="0"/>
                        </a:spcAft>
                      </a:pPr>
                      <a:r>
                        <a:rPr lang="uk-UA" sz="1200" i="1" dirty="0">
                          <a:solidFill>
                            <a:srgbClr val="000000"/>
                          </a:solidFill>
                          <a:effectLst/>
                          <a:latin typeface="Times New Roman"/>
                          <a:ea typeface="Times New Roman"/>
                          <a:cs typeface="Arial"/>
                        </a:rPr>
                        <a:t>вул. Січових стрільців, 20, </a:t>
                      </a:r>
                      <a:r>
                        <a:rPr lang="uk-UA" sz="1200" i="1" dirty="0" err="1">
                          <a:solidFill>
                            <a:srgbClr val="000000"/>
                          </a:solidFill>
                          <a:effectLst/>
                          <a:latin typeface="Times New Roman"/>
                          <a:ea typeface="Times New Roman"/>
                          <a:cs typeface="Arial"/>
                        </a:rPr>
                        <a:t>кв</a:t>
                      </a:r>
                      <a:r>
                        <a:rPr lang="uk-UA" sz="1200" i="1" dirty="0">
                          <a:solidFill>
                            <a:srgbClr val="000000"/>
                          </a:solidFill>
                          <a:effectLst/>
                          <a:latin typeface="Times New Roman"/>
                          <a:ea typeface="Times New Roman"/>
                          <a:cs typeface="Arial"/>
                        </a:rPr>
                        <a:t>. 47</a:t>
                      </a:r>
                      <a:endParaRPr lang="ru-RU" sz="1200" dirty="0">
                        <a:effectLst/>
                        <a:latin typeface="Calibri"/>
                        <a:ea typeface="Calibri"/>
                        <a:cs typeface="Arial"/>
                      </a:endParaRPr>
                    </a:p>
                    <a:p>
                      <a:pPr algn="ctr">
                        <a:lnSpc>
                          <a:spcPct val="107000"/>
                        </a:lnSpc>
                        <a:spcAft>
                          <a:spcPts val="0"/>
                        </a:spcAft>
                      </a:pPr>
                      <a:r>
                        <a:rPr lang="uk-UA" sz="1200" i="1" dirty="0">
                          <a:solidFill>
                            <a:srgbClr val="000000"/>
                          </a:solidFill>
                          <a:effectLst/>
                          <a:latin typeface="Times New Roman"/>
                          <a:ea typeface="Times New Roman"/>
                          <a:cs typeface="Arial"/>
                        </a:rPr>
                        <a:t>м. Івано-Франківськ, 04016</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На поштових відправленнях, адресованих «До запитання», на абонементну скриньку або до населених пунктів, що не мають назв вулиць і нумерації будинків, ім’я, по батькові та прізвище зазначаються повністю.</a:t>
                      </a:r>
                      <a:endParaRPr lang="ru-RU" sz="1200" dirty="0">
                        <a:effectLst/>
                        <a:latin typeface="Calibri"/>
                        <a:ea typeface="Calibri"/>
                        <a:cs typeface="Arial"/>
                      </a:endParaRPr>
                    </a:p>
                  </a:txBody>
                  <a:tcPr marL="19837" marR="19837" marT="19837" marB="198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5927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774139756"/>
              </p:ext>
            </p:extLst>
          </p:nvPr>
        </p:nvGraphicFramePr>
        <p:xfrm>
          <a:off x="-1" y="0"/>
          <a:ext cx="9144000" cy="6135191"/>
        </p:xfrm>
        <a:graphic>
          <a:graphicData uri="http://schemas.openxmlformats.org/drawingml/2006/table">
            <a:tbl>
              <a:tblPr firstRow="1" firstCol="1" bandRow="1"/>
              <a:tblGrid>
                <a:gridCol w="440674"/>
                <a:gridCol w="1539039"/>
                <a:gridCol w="7164287"/>
              </a:tblGrid>
              <a:tr h="4206875">
                <a:tc>
                  <a:txBody>
                    <a:bodyPr/>
                    <a:lstStyle/>
                    <a:p>
                      <a:pPr algn="ctr">
                        <a:lnSpc>
                          <a:spcPct val="107000"/>
                        </a:lnSpc>
                        <a:spcAft>
                          <a:spcPts val="0"/>
                        </a:spcAft>
                      </a:pPr>
                      <a:r>
                        <a:rPr lang="uk-UA" sz="1200" dirty="0">
                          <a:solidFill>
                            <a:srgbClr val="000000"/>
                          </a:solidFill>
                          <a:effectLst/>
                          <a:latin typeface="Times New Roman"/>
                          <a:ea typeface="Times New Roman"/>
                          <a:cs typeface="Arial"/>
                        </a:rPr>
                        <a:t>17</a:t>
                      </a:r>
                      <a:endParaRPr lang="ru-RU" sz="1200" dirty="0">
                        <a:effectLst/>
                        <a:latin typeface="Calibri"/>
                        <a:ea typeface="Calibri"/>
                        <a:cs typeface="Arial"/>
                      </a:endParaRPr>
                    </a:p>
                  </a:txBody>
                  <a:tcPr marL="34137" marR="34137" marT="34137" marB="341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dirty="0">
                          <a:solidFill>
                            <a:srgbClr val="000000"/>
                          </a:solidFill>
                          <a:effectLst/>
                          <a:latin typeface="Times New Roman"/>
                          <a:ea typeface="Times New Roman"/>
                          <a:cs typeface="Arial"/>
                        </a:rPr>
                        <a:t>Гриф затвердження документа</a:t>
                      </a:r>
                      <a:endParaRPr lang="ru-RU" sz="1200" dirty="0">
                        <a:effectLst/>
                        <a:latin typeface="Calibri"/>
                        <a:ea typeface="Calibri"/>
                        <a:cs typeface="Arial"/>
                      </a:endParaRPr>
                    </a:p>
                  </a:txBody>
                  <a:tcPr marL="34137" marR="34137" marT="34137" marB="341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Розміщують у правій верхній частині першого аркуша документа. Затвердження – спосіб засвідчення документа після його підписання, який санкціонує поширення дії документа на визначене коло структурних підрозділів, організацій чи службових осіб. Елементи </a:t>
                      </a:r>
                      <a:r>
                        <a:rPr lang="uk-UA" sz="1200" dirty="0" err="1">
                          <a:solidFill>
                            <a:srgbClr val="000000"/>
                          </a:solidFill>
                          <a:effectLst/>
                          <a:latin typeface="Times New Roman"/>
                          <a:ea typeface="Times New Roman"/>
                          <a:cs typeface="Arial"/>
                        </a:rPr>
                        <a:t>грифа</a:t>
                      </a:r>
                      <a:r>
                        <a:rPr lang="uk-UA" sz="1200" dirty="0">
                          <a:solidFill>
                            <a:srgbClr val="000000"/>
                          </a:solidFill>
                          <a:effectLst/>
                          <a:latin typeface="Times New Roman"/>
                          <a:ea typeface="Times New Roman"/>
                          <a:cs typeface="Arial"/>
                        </a:rPr>
                        <a:t> затвердження такі:</a:t>
                      </a:r>
                      <a:endParaRPr lang="ru-RU" sz="12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слово ЗАТВЕРДЖУЮ (без лапок);</a:t>
                      </a:r>
                      <a:endParaRPr lang="ru-RU" sz="12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назва посади;</a:t>
                      </a:r>
                      <a:endParaRPr lang="ru-RU" sz="12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особистий підпис;</a:t>
                      </a:r>
                      <a:endParaRPr lang="ru-RU" sz="12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ініціали та прізвище особи, що затвердила документ;</a:t>
                      </a:r>
                      <a:endParaRPr lang="ru-RU" sz="12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дата затвердження.</a:t>
                      </a:r>
                      <a:endParaRPr lang="ru-RU" sz="1200" dirty="0">
                        <a:solidFill>
                          <a:srgbClr val="000000"/>
                        </a:solidFill>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Напр.:</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ЗАТВЕРДЖУЮ</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Виконавчий директор</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(підпис) О.П. Савич</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07.10.2010</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Якщо документ затверджено кількома посадовими особами, то їхні грифи затвердження розташовують на одному рівні:</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ЗАТВЕРДЖУЮ </a:t>
                      </a:r>
                      <a:r>
                        <a:rPr lang="uk-UA" sz="1200" i="1" dirty="0" err="1">
                          <a:solidFill>
                            <a:srgbClr val="000000"/>
                          </a:solidFill>
                          <a:effectLst/>
                          <a:latin typeface="Times New Roman"/>
                          <a:ea typeface="Times New Roman"/>
                          <a:cs typeface="Arial"/>
                        </a:rPr>
                        <a:t>ЗАТВЕРДЖУЮ</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Керівник відділу Керівник відділу</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навчальної літератури збуту</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(підпис) І.В. Калинка (підпис) А.С. Зуб</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21.03.2009 21.03.2009</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Якщо документ затверджено постановою, рішенням, наказом чи протоколом, то гриф затвердження має такі елементи:</a:t>
                      </a:r>
                      <a:endParaRPr lang="ru-RU" sz="12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слово ЗАТВЕРДЖЕНО (без лапок);</a:t>
                      </a:r>
                      <a:endParaRPr lang="ru-RU" sz="12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назва документа, яким затверджено;</a:t>
                      </a:r>
                      <a:endParaRPr lang="ru-RU" sz="12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дата </a:t>
                      </a:r>
                      <a:r>
                        <a:rPr lang="uk-UA" sz="1200" dirty="0" err="1">
                          <a:solidFill>
                            <a:srgbClr val="000000"/>
                          </a:solidFill>
                          <a:effectLst/>
                          <a:latin typeface="Times New Roman"/>
                          <a:ea typeface="Times New Roman"/>
                          <a:cs typeface="Arial"/>
                        </a:rPr>
                        <a:t>затверджувального</a:t>
                      </a:r>
                      <a:r>
                        <a:rPr lang="uk-UA" sz="1200" dirty="0">
                          <a:solidFill>
                            <a:srgbClr val="000000"/>
                          </a:solidFill>
                          <a:effectLst/>
                          <a:latin typeface="Times New Roman"/>
                          <a:ea typeface="Times New Roman"/>
                          <a:cs typeface="Arial"/>
                        </a:rPr>
                        <a:t> документа;</a:t>
                      </a:r>
                      <a:endParaRPr lang="ru-RU" sz="12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номер </a:t>
                      </a:r>
                      <a:r>
                        <a:rPr lang="uk-UA" sz="1200" dirty="0" err="1">
                          <a:solidFill>
                            <a:srgbClr val="000000"/>
                          </a:solidFill>
                          <a:effectLst/>
                          <a:latin typeface="Times New Roman"/>
                          <a:ea typeface="Times New Roman"/>
                          <a:cs typeface="Arial"/>
                        </a:rPr>
                        <a:t>затверджувального</a:t>
                      </a:r>
                      <a:r>
                        <a:rPr lang="uk-UA" sz="1200" dirty="0">
                          <a:solidFill>
                            <a:srgbClr val="000000"/>
                          </a:solidFill>
                          <a:effectLst/>
                          <a:latin typeface="Times New Roman"/>
                          <a:ea typeface="Times New Roman"/>
                          <a:cs typeface="Arial"/>
                        </a:rPr>
                        <a:t> документа.</a:t>
                      </a:r>
                      <a:endParaRPr lang="ru-RU" sz="1200" dirty="0">
                        <a:solidFill>
                          <a:srgbClr val="000000"/>
                        </a:solidFill>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Напр.:</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ЗАТВЕРДЖЕНО</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Постанова Кабінету</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Міністрів України</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29.09.2009 № 1748</a:t>
                      </a:r>
                      <a:endParaRPr lang="ru-RU" sz="1200" dirty="0">
                        <a:effectLst/>
                        <a:latin typeface="Calibri"/>
                        <a:ea typeface="Calibri"/>
                        <a:cs typeface="Arial"/>
                      </a:endParaRPr>
                    </a:p>
                  </a:txBody>
                  <a:tcPr marL="34137" marR="34137" marT="34137" marB="341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53791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56820175"/>
              </p:ext>
            </p:extLst>
          </p:nvPr>
        </p:nvGraphicFramePr>
        <p:xfrm>
          <a:off x="0" y="0"/>
          <a:ext cx="9143999" cy="7046908"/>
        </p:xfrm>
        <a:graphic>
          <a:graphicData uri="http://schemas.openxmlformats.org/drawingml/2006/table">
            <a:tbl>
              <a:tblPr firstRow="1" firstCol="1" bandRow="1"/>
              <a:tblGrid>
                <a:gridCol w="179512"/>
                <a:gridCol w="648072"/>
                <a:gridCol w="8316415"/>
              </a:tblGrid>
              <a:tr h="6858000">
                <a:tc>
                  <a:txBody>
                    <a:bodyPr/>
                    <a:lstStyle/>
                    <a:p>
                      <a:pPr algn="ctr">
                        <a:lnSpc>
                          <a:spcPct val="107000"/>
                        </a:lnSpc>
                        <a:spcAft>
                          <a:spcPts val="0"/>
                        </a:spcAft>
                      </a:pPr>
                      <a:r>
                        <a:rPr lang="uk-UA" sz="1000" dirty="0">
                          <a:solidFill>
                            <a:srgbClr val="000000"/>
                          </a:solidFill>
                          <a:effectLst/>
                          <a:latin typeface="Times New Roman"/>
                          <a:ea typeface="Times New Roman"/>
                          <a:cs typeface="Arial"/>
                        </a:rPr>
                        <a:t>18</a:t>
                      </a:r>
                      <a:endParaRPr lang="ru-RU" sz="1000" dirty="0">
                        <a:effectLst/>
                        <a:latin typeface="Calibri"/>
                        <a:ea typeface="Calibri"/>
                        <a:cs typeface="Arial"/>
                      </a:endParaRPr>
                    </a:p>
                  </a:txBody>
                  <a:tcPr marL="17492" marR="17492" marT="17492" marB="174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000" b="1" i="1" dirty="0">
                          <a:solidFill>
                            <a:srgbClr val="000000"/>
                          </a:solidFill>
                          <a:effectLst/>
                          <a:latin typeface="Times New Roman"/>
                          <a:ea typeface="Times New Roman"/>
                          <a:cs typeface="Arial"/>
                        </a:rPr>
                        <a:t>Резолюція</a:t>
                      </a:r>
                      <a:endParaRPr lang="ru-RU" sz="1000" dirty="0">
                        <a:effectLst/>
                        <a:latin typeface="Calibri"/>
                        <a:ea typeface="Calibri"/>
                        <a:cs typeface="Arial"/>
                      </a:endParaRPr>
                    </a:p>
                  </a:txBody>
                  <a:tcPr marL="17492" marR="17492" marT="17492" marB="174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000" dirty="0">
                          <a:solidFill>
                            <a:srgbClr val="000000"/>
                          </a:solidFill>
                          <a:effectLst/>
                          <a:latin typeface="Times New Roman"/>
                          <a:ea typeface="Times New Roman"/>
                          <a:cs typeface="Arial"/>
                        </a:rPr>
                        <a:t>Змінний реквізит, який містить інформацію про подальшу роботу з документом. Розміщується у правому верхньому кутку нижче реквізиту «адресат» паралельно до основного тексту. Якщо це місце зайняте іншим реквізитом, то резолюцію вміщують на будь-якій вільній площі лицьового боку першої сторінки документа, крім берегів. У разі відсутності вільного місця для резолюції її можна оформляти на окремому аркуші паперу або спеціальних бланках.</a:t>
                      </a:r>
                      <a:endParaRPr lang="ru-RU" sz="1000" dirty="0">
                        <a:effectLst/>
                        <a:latin typeface="Calibri"/>
                        <a:ea typeface="Calibri"/>
                        <a:cs typeface="Arial"/>
                      </a:endParaRPr>
                    </a:p>
                    <a:p>
                      <a:pPr>
                        <a:lnSpc>
                          <a:spcPct val="107000"/>
                        </a:lnSpc>
                        <a:spcAft>
                          <a:spcPts val="0"/>
                        </a:spcAft>
                      </a:pPr>
                      <a:r>
                        <a:rPr lang="uk-UA" sz="1000" dirty="0">
                          <a:solidFill>
                            <a:srgbClr val="000000"/>
                          </a:solidFill>
                          <a:effectLst/>
                          <a:latin typeface="Times New Roman"/>
                          <a:ea typeface="Times New Roman"/>
                          <a:cs typeface="Arial"/>
                        </a:rPr>
                        <a:t>Складається з таких елементів:</a:t>
                      </a:r>
                      <a:endParaRPr lang="ru-RU" sz="10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000" dirty="0">
                          <a:solidFill>
                            <a:srgbClr val="000000"/>
                          </a:solidFill>
                          <a:effectLst/>
                          <a:latin typeface="Times New Roman"/>
                          <a:ea typeface="Times New Roman"/>
                          <a:cs typeface="Arial"/>
                        </a:rPr>
                        <a:t>прізвище та ініціали виконавця (виконавців) у давальному відмінку, якому (яким) відправлено документ;</a:t>
                      </a:r>
                      <a:endParaRPr lang="ru-RU" sz="10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000" dirty="0">
                          <a:solidFill>
                            <a:srgbClr val="000000"/>
                          </a:solidFill>
                          <a:effectLst/>
                          <a:latin typeface="Times New Roman"/>
                          <a:ea typeface="Times New Roman"/>
                          <a:cs typeface="Arial"/>
                        </a:rPr>
                        <a:t>вказівка про порядок виконання документа;</a:t>
                      </a:r>
                      <a:endParaRPr lang="ru-RU" sz="10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000" dirty="0">
                          <a:solidFill>
                            <a:srgbClr val="000000"/>
                          </a:solidFill>
                          <a:effectLst/>
                          <a:latin typeface="Times New Roman"/>
                          <a:ea typeface="Times New Roman"/>
                          <a:cs typeface="Arial"/>
                        </a:rPr>
                        <a:t>термін виконання документа;</a:t>
                      </a:r>
                      <a:endParaRPr lang="ru-RU" sz="10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000" dirty="0">
                          <a:solidFill>
                            <a:srgbClr val="000000"/>
                          </a:solidFill>
                          <a:effectLst/>
                          <a:latin typeface="Times New Roman"/>
                          <a:ea typeface="Times New Roman"/>
                          <a:cs typeface="Arial"/>
                        </a:rPr>
                        <a:t>особистий підпис керівника;</a:t>
                      </a:r>
                      <a:endParaRPr lang="ru-RU" sz="10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000" dirty="0">
                          <a:solidFill>
                            <a:srgbClr val="000000"/>
                          </a:solidFill>
                          <a:effectLst/>
                          <a:latin typeface="Times New Roman"/>
                          <a:ea typeface="Times New Roman"/>
                          <a:cs typeface="Arial"/>
                        </a:rPr>
                        <a:t>дата.</a:t>
                      </a:r>
                      <a:endParaRPr lang="ru-RU" sz="1000" dirty="0">
                        <a:solidFill>
                          <a:srgbClr val="000000"/>
                        </a:solidFill>
                        <a:effectLst/>
                        <a:latin typeface="Calibri"/>
                        <a:ea typeface="Calibri"/>
                        <a:cs typeface="Arial"/>
                      </a:endParaRPr>
                    </a:p>
                    <a:p>
                      <a:pPr>
                        <a:lnSpc>
                          <a:spcPct val="107000"/>
                        </a:lnSpc>
                        <a:spcAft>
                          <a:spcPts val="0"/>
                        </a:spcAft>
                      </a:pPr>
                      <a:r>
                        <a:rPr lang="uk-UA" sz="1000" dirty="0">
                          <a:solidFill>
                            <a:srgbClr val="000000"/>
                          </a:solidFill>
                          <a:effectLst/>
                          <a:latin typeface="Times New Roman"/>
                          <a:ea typeface="Times New Roman"/>
                          <a:cs typeface="Arial"/>
                        </a:rPr>
                        <a:t>Напр.:</a:t>
                      </a:r>
                      <a:endParaRPr lang="ru-RU" sz="1000" dirty="0">
                        <a:effectLst/>
                        <a:latin typeface="Calibri"/>
                        <a:ea typeface="Calibri"/>
                        <a:cs typeface="Arial"/>
                      </a:endParaRPr>
                    </a:p>
                    <a:p>
                      <a:pPr>
                        <a:lnSpc>
                          <a:spcPct val="107000"/>
                        </a:lnSpc>
                        <a:spcAft>
                          <a:spcPts val="0"/>
                        </a:spcAft>
                      </a:pPr>
                      <a:r>
                        <a:rPr lang="uk-UA" sz="1000" i="1" dirty="0">
                          <a:solidFill>
                            <a:srgbClr val="000000"/>
                          </a:solidFill>
                          <a:effectLst/>
                          <a:latin typeface="Times New Roman"/>
                          <a:ea typeface="Times New Roman"/>
                          <a:cs typeface="Arial"/>
                        </a:rPr>
                        <a:t>Петренку І.Д.</a:t>
                      </a:r>
                      <a:endParaRPr lang="ru-RU" sz="1000" dirty="0">
                        <a:effectLst/>
                        <a:latin typeface="Calibri"/>
                        <a:ea typeface="Calibri"/>
                        <a:cs typeface="Arial"/>
                      </a:endParaRPr>
                    </a:p>
                    <a:p>
                      <a:pPr>
                        <a:lnSpc>
                          <a:spcPct val="107000"/>
                        </a:lnSpc>
                        <a:spcAft>
                          <a:spcPts val="0"/>
                        </a:spcAft>
                      </a:pPr>
                      <a:r>
                        <a:rPr lang="uk-UA" sz="1000" i="1" dirty="0">
                          <a:solidFill>
                            <a:srgbClr val="000000"/>
                          </a:solidFill>
                          <a:effectLst/>
                          <a:latin typeface="Times New Roman"/>
                          <a:ea typeface="Times New Roman"/>
                          <a:cs typeface="Arial"/>
                        </a:rPr>
                        <a:t>Підготувати звіт про</a:t>
                      </a:r>
                      <a:endParaRPr lang="ru-RU" sz="1000" dirty="0">
                        <a:effectLst/>
                        <a:latin typeface="Calibri"/>
                        <a:ea typeface="Calibri"/>
                        <a:cs typeface="Arial"/>
                      </a:endParaRPr>
                    </a:p>
                    <a:p>
                      <a:pPr>
                        <a:lnSpc>
                          <a:spcPct val="107000"/>
                        </a:lnSpc>
                        <a:spcAft>
                          <a:spcPts val="0"/>
                        </a:spcAft>
                      </a:pPr>
                      <a:r>
                        <a:rPr lang="uk-UA" sz="1000" i="1" dirty="0">
                          <a:solidFill>
                            <a:srgbClr val="000000"/>
                          </a:solidFill>
                          <a:effectLst/>
                          <a:latin typeface="Times New Roman"/>
                          <a:ea typeface="Times New Roman"/>
                          <a:cs typeface="Arial"/>
                        </a:rPr>
                        <a:t>студентську наукову</a:t>
                      </a:r>
                      <a:endParaRPr lang="ru-RU" sz="1000" dirty="0">
                        <a:effectLst/>
                        <a:latin typeface="Calibri"/>
                        <a:ea typeface="Calibri"/>
                        <a:cs typeface="Arial"/>
                      </a:endParaRPr>
                    </a:p>
                    <a:p>
                      <a:pPr>
                        <a:lnSpc>
                          <a:spcPct val="107000"/>
                        </a:lnSpc>
                        <a:spcAft>
                          <a:spcPts val="0"/>
                        </a:spcAft>
                      </a:pPr>
                      <a:r>
                        <a:rPr lang="uk-UA" sz="1000" i="1" dirty="0">
                          <a:solidFill>
                            <a:srgbClr val="000000"/>
                          </a:solidFill>
                          <a:effectLst/>
                          <a:latin typeface="Times New Roman"/>
                          <a:ea typeface="Times New Roman"/>
                          <a:cs typeface="Arial"/>
                        </a:rPr>
                        <a:t>роботу до 15.03.2010</a:t>
                      </a:r>
                      <a:endParaRPr lang="ru-RU" sz="1000" dirty="0">
                        <a:effectLst/>
                        <a:latin typeface="Calibri"/>
                        <a:ea typeface="Calibri"/>
                        <a:cs typeface="Arial"/>
                      </a:endParaRPr>
                    </a:p>
                    <a:p>
                      <a:pPr>
                        <a:lnSpc>
                          <a:spcPct val="107000"/>
                        </a:lnSpc>
                        <a:spcAft>
                          <a:spcPts val="0"/>
                        </a:spcAft>
                      </a:pPr>
                      <a:r>
                        <a:rPr lang="uk-UA" sz="1000" i="1" dirty="0">
                          <a:solidFill>
                            <a:srgbClr val="000000"/>
                          </a:solidFill>
                          <a:effectLst/>
                          <a:latin typeface="Times New Roman"/>
                          <a:ea typeface="Times New Roman"/>
                          <a:cs typeface="Arial"/>
                        </a:rPr>
                        <a:t>Підпис</a:t>
                      </a:r>
                      <a:endParaRPr lang="ru-RU" sz="1000" dirty="0">
                        <a:effectLst/>
                        <a:latin typeface="Calibri"/>
                        <a:ea typeface="Calibri"/>
                        <a:cs typeface="Arial"/>
                      </a:endParaRPr>
                    </a:p>
                    <a:p>
                      <a:pPr>
                        <a:lnSpc>
                          <a:spcPct val="107000"/>
                        </a:lnSpc>
                        <a:spcAft>
                          <a:spcPts val="0"/>
                        </a:spcAft>
                      </a:pPr>
                      <a:r>
                        <a:rPr lang="uk-UA" sz="1000" i="1" dirty="0">
                          <a:solidFill>
                            <a:srgbClr val="000000"/>
                          </a:solidFill>
                          <a:effectLst/>
                          <a:latin typeface="Times New Roman"/>
                          <a:ea typeface="Times New Roman"/>
                          <a:cs typeface="Arial"/>
                        </a:rPr>
                        <a:t>18.01.2010</a:t>
                      </a:r>
                      <a:endParaRPr lang="ru-RU" sz="1000" dirty="0">
                        <a:effectLst/>
                        <a:latin typeface="Calibri"/>
                        <a:ea typeface="Calibri"/>
                        <a:cs typeface="Arial"/>
                      </a:endParaRPr>
                    </a:p>
                    <a:p>
                      <a:pPr>
                        <a:lnSpc>
                          <a:spcPct val="107000"/>
                        </a:lnSpc>
                        <a:spcAft>
                          <a:spcPts val="0"/>
                        </a:spcAft>
                      </a:pPr>
                      <a:r>
                        <a:rPr lang="uk-UA" sz="1000" dirty="0">
                          <a:solidFill>
                            <a:srgbClr val="000000"/>
                          </a:solidFill>
                          <a:effectLst/>
                          <a:latin typeface="Times New Roman"/>
                          <a:ea typeface="Times New Roman"/>
                          <a:cs typeface="Arial"/>
                        </a:rPr>
                        <a:t>Як виконавці у резолюції зазначаються службові особи, а не структурні підрозділи. Відповідальною за виконання документа є особа, наведена в резолюції першою.</a:t>
                      </a:r>
                      <a:endParaRPr lang="ru-RU" sz="1000" dirty="0">
                        <a:effectLst/>
                        <a:latin typeface="Calibri"/>
                        <a:ea typeface="Calibri"/>
                        <a:cs typeface="Arial"/>
                      </a:endParaRPr>
                    </a:p>
                    <a:p>
                      <a:pPr>
                        <a:lnSpc>
                          <a:spcPct val="107000"/>
                        </a:lnSpc>
                        <a:spcAft>
                          <a:spcPts val="0"/>
                        </a:spcAft>
                      </a:pPr>
                      <a:r>
                        <a:rPr lang="uk-UA" sz="1000" dirty="0">
                          <a:solidFill>
                            <a:srgbClr val="000000"/>
                          </a:solidFill>
                          <a:effectLst/>
                          <a:latin typeface="Times New Roman"/>
                          <a:ea typeface="Times New Roman"/>
                          <a:cs typeface="Arial"/>
                        </a:rPr>
                        <a:t>Резолюція має силу розпорядчого документа, бо пише її керівник установи або його заступник (в особливих випадках або в разі відсутності керівника). За змістом резолюції можуть бути кількох видів:</a:t>
                      </a:r>
                      <a:endParaRPr lang="ru-RU" sz="1000" dirty="0">
                        <a:effectLst/>
                        <a:latin typeface="Calibri"/>
                        <a:ea typeface="Calibri"/>
                        <a:cs typeface="Arial"/>
                      </a:endParaRPr>
                    </a:p>
                    <a:p>
                      <a:pPr>
                        <a:lnSpc>
                          <a:spcPct val="107000"/>
                        </a:lnSpc>
                        <a:spcAft>
                          <a:spcPts val="0"/>
                        </a:spcAft>
                      </a:pPr>
                      <a:r>
                        <a:rPr lang="uk-UA" sz="1000" b="1" i="1" dirty="0">
                          <a:solidFill>
                            <a:srgbClr val="000000"/>
                          </a:solidFill>
                          <a:effectLst/>
                          <a:latin typeface="Times New Roman"/>
                          <a:ea typeface="Times New Roman"/>
                          <a:cs typeface="Arial"/>
                        </a:rPr>
                        <a:t>1. Резолюція-підтвердження. </a:t>
                      </a:r>
                      <a:r>
                        <a:rPr lang="uk-UA" sz="1000" dirty="0">
                          <a:solidFill>
                            <a:srgbClr val="000000"/>
                          </a:solidFill>
                          <a:effectLst/>
                          <a:latin typeface="Times New Roman"/>
                          <a:ea typeface="Times New Roman"/>
                          <a:cs typeface="Arial"/>
                        </a:rPr>
                        <a:t>Якщо документ не вимагає жодних дій з боку заступників та колективу, керівник передає його секретареві, супроводжуючи резолюцією: </a:t>
                      </a:r>
                      <a:r>
                        <a:rPr lang="uk-UA" sz="1000" i="1" dirty="0">
                          <a:solidFill>
                            <a:srgbClr val="000000"/>
                          </a:solidFill>
                          <a:effectLst/>
                          <a:latin typeface="Times New Roman"/>
                          <a:ea typeface="Times New Roman"/>
                          <a:cs typeface="Arial"/>
                        </a:rPr>
                        <a:t>«До наказу», «До протоколу», «До керівництва», «До виконання» </a:t>
                      </a:r>
                      <a:r>
                        <a:rPr lang="uk-UA" sz="1000" dirty="0">
                          <a:solidFill>
                            <a:srgbClr val="000000"/>
                          </a:solidFill>
                          <a:effectLst/>
                          <a:latin typeface="Times New Roman"/>
                          <a:ea typeface="Times New Roman"/>
                          <a:cs typeface="Arial"/>
                        </a:rPr>
                        <a:t>тощо, залежно від того, у якому внутрішньому документі установи враховується його зміст. У такій резолюції зазначають:</a:t>
                      </a:r>
                      <a:endParaRPr lang="ru-RU" sz="10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000" dirty="0">
                          <a:solidFill>
                            <a:srgbClr val="000000"/>
                          </a:solidFill>
                          <a:effectLst/>
                          <a:latin typeface="Times New Roman"/>
                          <a:ea typeface="Times New Roman"/>
                          <a:cs typeface="Arial"/>
                        </a:rPr>
                        <a:t>підпис керівника;</a:t>
                      </a:r>
                      <a:endParaRPr lang="ru-RU" sz="10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000" dirty="0">
                          <a:solidFill>
                            <a:srgbClr val="000000"/>
                          </a:solidFill>
                          <a:effectLst/>
                          <a:latin typeface="Times New Roman"/>
                          <a:ea typeface="Times New Roman"/>
                          <a:cs typeface="Arial"/>
                        </a:rPr>
                        <a:t>дату.</a:t>
                      </a:r>
                      <a:endParaRPr lang="ru-RU" sz="1000" dirty="0">
                        <a:solidFill>
                          <a:srgbClr val="000000"/>
                        </a:solidFill>
                        <a:effectLst/>
                        <a:latin typeface="Calibri"/>
                        <a:ea typeface="Calibri"/>
                        <a:cs typeface="Arial"/>
                      </a:endParaRPr>
                    </a:p>
                    <a:p>
                      <a:pPr>
                        <a:lnSpc>
                          <a:spcPct val="107000"/>
                        </a:lnSpc>
                        <a:spcAft>
                          <a:spcPts val="0"/>
                        </a:spcAft>
                      </a:pPr>
                      <a:r>
                        <a:rPr lang="uk-UA" sz="1000" dirty="0">
                          <a:solidFill>
                            <a:srgbClr val="000000"/>
                          </a:solidFill>
                          <a:effectLst/>
                          <a:latin typeface="Times New Roman"/>
                          <a:ea typeface="Times New Roman"/>
                          <a:cs typeface="Arial"/>
                        </a:rPr>
                        <a:t>Термін виконання не вказують, оскільки мається на увазі найближчий за часом відповідний внутрішній документ установи.</a:t>
                      </a:r>
                      <a:endParaRPr lang="ru-RU" sz="1000" dirty="0">
                        <a:effectLst/>
                        <a:latin typeface="Calibri"/>
                        <a:ea typeface="Calibri"/>
                        <a:cs typeface="Arial"/>
                      </a:endParaRPr>
                    </a:p>
                    <a:p>
                      <a:pPr>
                        <a:lnSpc>
                          <a:spcPct val="107000"/>
                        </a:lnSpc>
                        <a:spcAft>
                          <a:spcPts val="0"/>
                        </a:spcAft>
                      </a:pPr>
                      <a:r>
                        <a:rPr lang="uk-UA" sz="1000" b="1" i="1" dirty="0">
                          <a:solidFill>
                            <a:srgbClr val="000000"/>
                          </a:solidFill>
                          <a:effectLst/>
                          <a:latin typeface="Times New Roman"/>
                          <a:ea typeface="Times New Roman"/>
                          <a:cs typeface="Arial"/>
                        </a:rPr>
                        <a:t>2. Резолюція-розгляд. </a:t>
                      </a:r>
                      <a:r>
                        <a:rPr lang="uk-UA" sz="1000" dirty="0">
                          <a:solidFill>
                            <a:srgbClr val="000000"/>
                          </a:solidFill>
                          <a:effectLst/>
                          <a:latin typeface="Times New Roman"/>
                          <a:ea typeface="Times New Roman"/>
                          <a:cs typeface="Arial"/>
                        </a:rPr>
                        <a:t>Якщо документ потребує вжити заходів чи пропонується на розгляд колективу установи, то керівник указує:</a:t>
                      </a:r>
                      <a:endParaRPr lang="ru-RU" sz="10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000" dirty="0">
                          <a:solidFill>
                            <a:srgbClr val="000000"/>
                          </a:solidFill>
                          <a:effectLst/>
                          <a:latin typeface="Times New Roman"/>
                          <a:ea typeface="Times New Roman"/>
                          <a:cs typeface="Arial"/>
                        </a:rPr>
                        <a:t>безпосереднього виконавця;</a:t>
                      </a:r>
                      <a:endParaRPr lang="ru-RU" sz="10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000" dirty="0">
                          <a:solidFill>
                            <a:srgbClr val="000000"/>
                          </a:solidFill>
                          <a:effectLst/>
                          <a:latin typeface="Times New Roman"/>
                          <a:ea typeface="Times New Roman"/>
                          <a:cs typeface="Arial"/>
                        </a:rPr>
                        <a:t>термін виконання;</a:t>
                      </a:r>
                      <a:endParaRPr lang="ru-RU" sz="10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000" dirty="0">
                          <a:solidFill>
                            <a:srgbClr val="000000"/>
                          </a:solidFill>
                          <a:effectLst/>
                          <a:latin typeface="Times New Roman"/>
                          <a:ea typeface="Times New Roman"/>
                          <a:cs typeface="Arial"/>
                        </a:rPr>
                        <a:t>підпис;</a:t>
                      </a:r>
                      <a:endParaRPr lang="ru-RU" sz="10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000" dirty="0">
                          <a:solidFill>
                            <a:srgbClr val="000000"/>
                          </a:solidFill>
                          <a:effectLst/>
                          <a:latin typeface="Times New Roman"/>
                          <a:ea typeface="Times New Roman"/>
                          <a:cs typeface="Arial"/>
                        </a:rPr>
                        <a:t>дату.</a:t>
                      </a:r>
                      <a:endParaRPr lang="ru-RU" sz="1000" dirty="0">
                        <a:solidFill>
                          <a:srgbClr val="000000"/>
                        </a:solidFill>
                        <a:effectLst/>
                        <a:latin typeface="Calibri"/>
                        <a:ea typeface="Calibri"/>
                        <a:cs typeface="Arial"/>
                      </a:endParaRPr>
                    </a:p>
                    <a:p>
                      <a:pPr>
                        <a:lnSpc>
                          <a:spcPct val="107000"/>
                        </a:lnSpc>
                        <a:spcAft>
                          <a:spcPts val="0"/>
                        </a:spcAft>
                      </a:pPr>
                      <a:r>
                        <a:rPr lang="uk-UA" sz="1000" dirty="0">
                          <a:solidFill>
                            <a:srgbClr val="000000"/>
                          </a:solidFill>
                          <a:effectLst/>
                          <a:latin typeface="Times New Roman"/>
                          <a:ea typeface="Times New Roman"/>
                          <a:cs typeface="Arial"/>
                        </a:rPr>
                        <a:t>Резолюції цього виду </a:t>
                      </a:r>
                      <a:r>
                        <a:rPr lang="uk-UA" sz="1000" dirty="0" err="1">
                          <a:solidFill>
                            <a:srgbClr val="000000"/>
                          </a:solidFill>
                          <a:effectLst/>
                          <a:latin typeface="Times New Roman"/>
                          <a:ea typeface="Times New Roman"/>
                          <a:cs typeface="Arial"/>
                        </a:rPr>
                        <a:t>формулюються</a:t>
                      </a:r>
                      <a:r>
                        <a:rPr lang="uk-UA" sz="1000" dirty="0">
                          <a:solidFill>
                            <a:srgbClr val="000000"/>
                          </a:solidFill>
                          <a:effectLst/>
                          <a:latin typeface="Times New Roman"/>
                          <a:ea typeface="Times New Roman"/>
                          <a:cs typeface="Arial"/>
                        </a:rPr>
                        <a:t> так: </a:t>
                      </a:r>
                      <a:r>
                        <a:rPr lang="uk-UA" sz="1000" i="1" dirty="0">
                          <a:solidFill>
                            <a:srgbClr val="000000"/>
                          </a:solidFill>
                          <a:effectLst/>
                          <a:latin typeface="Times New Roman"/>
                          <a:ea typeface="Times New Roman"/>
                          <a:cs typeface="Arial"/>
                        </a:rPr>
                        <a:t>«Підготувати відповідь до…», «Ужити заходів», «Зробити висновки», «Розглянути питання», «Обговорити на засіданні…» </a:t>
                      </a:r>
                      <a:r>
                        <a:rPr lang="uk-UA" sz="1000" dirty="0">
                          <a:solidFill>
                            <a:srgbClr val="000000"/>
                          </a:solidFill>
                          <a:effectLst/>
                          <a:latin typeface="Times New Roman"/>
                          <a:ea typeface="Times New Roman"/>
                          <a:cs typeface="Arial"/>
                        </a:rPr>
                        <a:t>тощо.</a:t>
                      </a:r>
                      <a:endParaRPr lang="ru-RU" sz="1000" dirty="0">
                        <a:effectLst/>
                        <a:latin typeface="Calibri"/>
                        <a:ea typeface="Calibri"/>
                        <a:cs typeface="Arial"/>
                      </a:endParaRPr>
                    </a:p>
                    <a:p>
                      <a:pPr>
                        <a:lnSpc>
                          <a:spcPct val="107000"/>
                        </a:lnSpc>
                        <a:spcAft>
                          <a:spcPts val="0"/>
                        </a:spcAft>
                      </a:pPr>
                      <a:r>
                        <a:rPr lang="uk-UA" sz="1000" b="1" i="1" dirty="0">
                          <a:solidFill>
                            <a:srgbClr val="000000"/>
                          </a:solidFill>
                          <a:effectLst/>
                          <a:latin typeface="Times New Roman"/>
                          <a:ea typeface="Times New Roman"/>
                          <a:cs typeface="Arial"/>
                        </a:rPr>
                        <a:t>3. Резолюція-відповідь. </a:t>
                      </a:r>
                      <a:r>
                        <a:rPr lang="uk-UA" sz="1000" dirty="0">
                          <a:solidFill>
                            <a:srgbClr val="000000"/>
                          </a:solidFill>
                          <a:effectLst/>
                          <a:latin typeface="Times New Roman"/>
                          <a:ea typeface="Times New Roman"/>
                          <a:cs typeface="Arial"/>
                        </a:rPr>
                        <a:t>У випадку, коли документ надходить до установи з кур’єром, можлива така резолюція, особливо якщо відповідь негативна.</a:t>
                      </a:r>
                      <a:endParaRPr lang="ru-RU" sz="1000" dirty="0">
                        <a:effectLst/>
                        <a:latin typeface="Calibri"/>
                        <a:ea typeface="Calibri"/>
                        <a:cs typeface="Arial"/>
                      </a:endParaRPr>
                    </a:p>
                    <a:p>
                      <a:pPr>
                        <a:lnSpc>
                          <a:spcPct val="107000"/>
                        </a:lnSpc>
                        <a:spcAft>
                          <a:spcPts val="0"/>
                        </a:spcAft>
                      </a:pPr>
                      <a:r>
                        <a:rPr lang="uk-UA" sz="1000" dirty="0">
                          <a:solidFill>
                            <a:srgbClr val="000000"/>
                          </a:solidFill>
                          <a:effectLst/>
                          <a:latin typeface="Times New Roman"/>
                          <a:ea typeface="Times New Roman"/>
                          <a:cs typeface="Arial"/>
                        </a:rPr>
                        <a:t>За обсягом ця резолюція більша за попередні, але коротша за лист-відповідь, хоч подібна за змістом до нього: </a:t>
                      </a:r>
                      <a:r>
                        <a:rPr lang="uk-UA" sz="1000" i="1" dirty="0">
                          <a:solidFill>
                            <a:srgbClr val="000000"/>
                          </a:solidFill>
                          <a:effectLst/>
                          <a:latin typeface="Times New Roman"/>
                          <a:ea typeface="Times New Roman"/>
                          <a:cs typeface="Arial"/>
                        </a:rPr>
                        <a:t>«На жаль, змушені Вам відмовити з причини…», «Не заперечуємо», «Про результати і вжиті заходи повідомимо додатково», «Слід розглянути питання детальніше й доповісти в тижневий термін» </a:t>
                      </a:r>
                      <a:r>
                        <a:rPr lang="uk-UA" sz="1000" dirty="0">
                          <a:solidFill>
                            <a:srgbClr val="000000"/>
                          </a:solidFill>
                          <a:effectLst/>
                          <a:latin typeface="Times New Roman"/>
                          <a:ea typeface="Times New Roman"/>
                          <a:cs typeface="Arial"/>
                        </a:rPr>
                        <a:t>тощо.</a:t>
                      </a:r>
                      <a:endParaRPr lang="ru-RU" sz="1000" dirty="0">
                        <a:effectLst/>
                        <a:latin typeface="Calibri"/>
                        <a:ea typeface="Calibri"/>
                        <a:cs typeface="Arial"/>
                      </a:endParaRPr>
                    </a:p>
                    <a:p>
                      <a:pPr>
                        <a:lnSpc>
                          <a:spcPct val="107000"/>
                        </a:lnSpc>
                        <a:spcAft>
                          <a:spcPts val="0"/>
                        </a:spcAft>
                      </a:pPr>
                      <a:r>
                        <a:rPr lang="uk-UA" sz="1000" dirty="0">
                          <a:solidFill>
                            <a:srgbClr val="000000"/>
                          </a:solidFill>
                          <a:effectLst/>
                          <a:latin typeface="Times New Roman"/>
                          <a:ea typeface="Times New Roman"/>
                          <a:cs typeface="Arial"/>
                        </a:rPr>
                        <a:t>Вона використовується для оперативності ділового листування. У ній указується:</a:t>
                      </a:r>
                      <a:endParaRPr lang="ru-RU" sz="10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000" dirty="0">
                          <a:solidFill>
                            <a:srgbClr val="000000"/>
                          </a:solidFill>
                          <a:effectLst/>
                          <a:latin typeface="Times New Roman"/>
                          <a:ea typeface="Times New Roman"/>
                          <a:cs typeface="Arial"/>
                        </a:rPr>
                        <a:t>основний текст;</a:t>
                      </a:r>
                      <a:endParaRPr lang="ru-RU" sz="10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000" dirty="0">
                          <a:solidFill>
                            <a:srgbClr val="000000"/>
                          </a:solidFill>
                          <a:effectLst/>
                          <a:latin typeface="Times New Roman"/>
                          <a:ea typeface="Times New Roman"/>
                          <a:cs typeface="Arial"/>
                        </a:rPr>
                        <a:t>дата;</a:t>
                      </a:r>
                      <a:endParaRPr lang="ru-RU" sz="10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000" dirty="0">
                          <a:solidFill>
                            <a:srgbClr val="000000"/>
                          </a:solidFill>
                          <a:effectLst/>
                          <a:latin typeface="Times New Roman"/>
                          <a:ea typeface="Times New Roman"/>
                          <a:cs typeface="Arial"/>
                        </a:rPr>
                        <a:t>підпис;</a:t>
                      </a:r>
                      <a:endParaRPr lang="ru-RU" sz="10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000" dirty="0">
                          <a:solidFill>
                            <a:srgbClr val="000000"/>
                          </a:solidFill>
                          <a:effectLst/>
                          <a:latin typeface="Times New Roman"/>
                          <a:ea typeface="Times New Roman"/>
                          <a:cs typeface="Arial"/>
                        </a:rPr>
                        <a:t>посада відповідальної особи, яка розглядала документ і приймала рішення.</a:t>
                      </a:r>
                      <a:endParaRPr lang="ru-RU" sz="1000" dirty="0">
                        <a:solidFill>
                          <a:srgbClr val="000000"/>
                        </a:solidFill>
                        <a:effectLst/>
                        <a:latin typeface="Calibri"/>
                        <a:ea typeface="Calibri"/>
                        <a:cs typeface="Arial"/>
                      </a:endParaRPr>
                    </a:p>
                  </a:txBody>
                  <a:tcPr marL="17492" marR="17492" marT="17492" marB="1749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40161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288358888"/>
              </p:ext>
            </p:extLst>
          </p:nvPr>
        </p:nvGraphicFramePr>
        <p:xfrm>
          <a:off x="0" y="404664"/>
          <a:ext cx="9143999" cy="5976704"/>
        </p:xfrm>
        <a:graphic>
          <a:graphicData uri="http://schemas.openxmlformats.org/drawingml/2006/table">
            <a:tbl>
              <a:tblPr firstRow="1" firstCol="1" bandRow="1"/>
              <a:tblGrid>
                <a:gridCol w="440676"/>
                <a:gridCol w="1683052"/>
                <a:gridCol w="7020271"/>
              </a:tblGrid>
              <a:tr h="1635664">
                <a:tc>
                  <a:txBody>
                    <a:bodyPr/>
                    <a:lstStyle/>
                    <a:p>
                      <a:pPr algn="ctr">
                        <a:lnSpc>
                          <a:spcPct val="107000"/>
                        </a:lnSpc>
                        <a:spcAft>
                          <a:spcPts val="0"/>
                        </a:spcAft>
                      </a:pPr>
                      <a:r>
                        <a:rPr lang="uk-UA" sz="1600" dirty="0">
                          <a:solidFill>
                            <a:srgbClr val="000000"/>
                          </a:solidFill>
                          <a:effectLst/>
                          <a:latin typeface="Times New Roman"/>
                          <a:ea typeface="Times New Roman"/>
                          <a:cs typeface="Arial"/>
                        </a:rPr>
                        <a:t>19</a:t>
                      </a:r>
                      <a:endParaRPr lang="ru-RU" sz="1600" dirty="0">
                        <a:effectLst/>
                        <a:latin typeface="Calibri"/>
                        <a:ea typeface="Calibri"/>
                        <a:cs typeface="Arial"/>
                      </a:endParaRPr>
                    </a:p>
                  </a:txBody>
                  <a:tcPr marL="39405" marR="39405" marT="39405" marB="394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600" b="1" i="1" dirty="0">
                          <a:solidFill>
                            <a:srgbClr val="000000"/>
                          </a:solidFill>
                          <a:effectLst/>
                          <a:latin typeface="Times New Roman"/>
                          <a:ea typeface="Times New Roman"/>
                          <a:cs typeface="Arial"/>
                        </a:rPr>
                        <a:t>Заголовок до тексту документа</a:t>
                      </a:r>
                      <a:endParaRPr lang="ru-RU" sz="1600" dirty="0">
                        <a:effectLst/>
                        <a:latin typeface="Calibri"/>
                        <a:ea typeface="Calibri"/>
                        <a:cs typeface="Arial"/>
                      </a:endParaRPr>
                    </a:p>
                  </a:txBody>
                  <a:tcPr marL="39405" marR="39405" marT="39405" marB="394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600" dirty="0">
                          <a:solidFill>
                            <a:srgbClr val="000000"/>
                          </a:solidFill>
                          <a:effectLst/>
                          <a:latin typeface="Times New Roman"/>
                          <a:ea typeface="Times New Roman"/>
                          <a:cs typeface="Arial"/>
                        </a:rPr>
                        <a:t>Друкують малими літерами, розміщуючи під назвою виду документа; крапка після нього не ставиться. Заголовок має містити головну ідею документа, бути лаконічним і точним, з максимальною повнотою розкривати зміст документа.</a:t>
                      </a:r>
                      <a:endParaRPr lang="ru-RU" sz="1600" dirty="0">
                        <a:effectLst/>
                        <a:latin typeface="Calibri"/>
                        <a:ea typeface="Calibri"/>
                        <a:cs typeface="Arial"/>
                      </a:endParaRPr>
                    </a:p>
                    <a:p>
                      <a:pPr>
                        <a:lnSpc>
                          <a:spcPct val="107000"/>
                        </a:lnSpc>
                        <a:spcAft>
                          <a:spcPts val="0"/>
                        </a:spcAft>
                      </a:pPr>
                      <a:r>
                        <a:rPr lang="uk-UA" sz="1600" dirty="0">
                          <a:solidFill>
                            <a:srgbClr val="000000"/>
                          </a:solidFill>
                          <a:effectLst/>
                          <a:latin typeface="Times New Roman"/>
                          <a:ea typeface="Times New Roman"/>
                          <a:cs typeface="Arial"/>
                        </a:rPr>
                        <a:t>Якщо заголовок перевищує 150 друкованих знаків (5 рядків), його можна продовжувати до межі правого берега. Цей реквізит може відповідати на питання «про що?» (НАКАЗ (про що?) про підвищення посадових окладів); «кого?» (ПОСАДОВА ІНСТРУКЦІЯ (кого?) інженера-технолога); «чого?» (ПРОТОКОЛ (чого?) засідання кафедри). Можна не подавати заголовок до тексту, надрукованому на форматі А5.</a:t>
                      </a:r>
                      <a:endParaRPr lang="ru-RU" sz="1600" dirty="0">
                        <a:effectLst/>
                        <a:latin typeface="Calibri"/>
                        <a:ea typeface="Calibri"/>
                        <a:cs typeface="Arial"/>
                      </a:endParaRPr>
                    </a:p>
                  </a:txBody>
                  <a:tcPr marL="39405" marR="39405" marT="39405" marB="394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478">
                <a:tc>
                  <a:txBody>
                    <a:bodyPr/>
                    <a:lstStyle/>
                    <a:p>
                      <a:pPr algn="ctr">
                        <a:lnSpc>
                          <a:spcPct val="107000"/>
                        </a:lnSpc>
                        <a:spcAft>
                          <a:spcPts val="0"/>
                        </a:spcAft>
                      </a:pPr>
                      <a:r>
                        <a:rPr lang="uk-UA" sz="1600">
                          <a:solidFill>
                            <a:srgbClr val="000000"/>
                          </a:solidFill>
                          <a:effectLst/>
                          <a:latin typeface="Times New Roman"/>
                          <a:ea typeface="Times New Roman"/>
                          <a:cs typeface="Arial"/>
                        </a:rPr>
                        <a:t>20</a:t>
                      </a:r>
                      <a:endParaRPr lang="ru-RU" sz="1600">
                        <a:effectLst/>
                        <a:latin typeface="Calibri"/>
                        <a:ea typeface="Calibri"/>
                        <a:cs typeface="Arial"/>
                      </a:endParaRPr>
                    </a:p>
                  </a:txBody>
                  <a:tcPr marL="39405" marR="39405" marT="39405" marB="394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600" b="1" i="1">
                          <a:solidFill>
                            <a:srgbClr val="000000"/>
                          </a:solidFill>
                          <a:effectLst/>
                          <a:latin typeface="Times New Roman"/>
                          <a:ea typeface="Times New Roman"/>
                          <a:cs typeface="Arial"/>
                        </a:rPr>
                        <a:t>Відмітка про контроль</a:t>
                      </a:r>
                      <a:endParaRPr lang="ru-RU" sz="1600">
                        <a:effectLst/>
                        <a:latin typeface="Calibri"/>
                        <a:ea typeface="Calibri"/>
                        <a:cs typeface="Arial"/>
                      </a:endParaRPr>
                    </a:p>
                  </a:txBody>
                  <a:tcPr marL="39405" marR="39405" marT="39405" marB="394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600" dirty="0">
                          <a:solidFill>
                            <a:srgbClr val="000000"/>
                          </a:solidFill>
                          <a:effectLst/>
                          <a:latin typeface="Times New Roman"/>
                          <a:ea typeface="Times New Roman"/>
                          <a:cs typeface="Arial"/>
                        </a:rPr>
                        <a:t>Проставляють на лівому березі першої сторінки документа на рівні заголовка до тексту, позначаючи літерою «К», словом або штампом «Контроль».</a:t>
                      </a:r>
                      <a:endParaRPr lang="ru-RU" sz="1600" dirty="0">
                        <a:effectLst/>
                        <a:latin typeface="Calibri"/>
                        <a:ea typeface="Calibri"/>
                        <a:cs typeface="Arial"/>
                      </a:endParaRPr>
                    </a:p>
                  </a:txBody>
                  <a:tcPr marL="39405" marR="39405" marT="39405" marB="394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5733">
                <a:tc>
                  <a:txBody>
                    <a:bodyPr/>
                    <a:lstStyle/>
                    <a:p>
                      <a:pPr algn="ctr">
                        <a:lnSpc>
                          <a:spcPct val="107000"/>
                        </a:lnSpc>
                        <a:spcAft>
                          <a:spcPts val="0"/>
                        </a:spcAft>
                      </a:pPr>
                      <a:r>
                        <a:rPr lang="uk-UA" sz="1600">
                          <a:solidFill>
                            <a:srgbClr val="000000"/>
                          </a:solidFill>
                          <a:effectLst/>
                          <a:latin typeface="Times New Roman"/>
                          <a:ea typeface="Times New Roman"/>
                          <a:cs typeface="Arial"/>
                        </a:rPr>
                        <a:t>21</a:t>
                      </a:r>
                      <a:endParaRPr lang="ru-RU" sz="1600">
                        <a:effectLst/>
                        <a:latin typeface="Calibri"/>
                        <a:ea typeface="Calibri"/>
                        <a:cs typeface="Arial"/>
                      </a:endParaRPr>
                    </a:p>
                  </a:txBody>
                  <a:tcPr marL="39405" marR="39405" marT="39405" marB="394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600" b="1" i="1" dirty="0">
                          <a:solidFill>
                            <a:srgbClr val="000000"/>
                          </a:solidFill>
                          <a:effectLst/>
                          <a:latin typeface="Times New Roman"/>
                          <a:ea typeface="Times New Roman"/>
                          <a:cs typeface="Arial"/>
                        </a:rPr>
                        <a:t>Текст документа</a:t>
                      </a:r>
                      <a:endParaRPr lang="ru-RU" sz="1600" dirty="0">
                        <a:effectLst/>
                        <a:latin typeface="Calibri"/>
                        <a:ea typeface="Calibri"/>
                        <a:cs typeface="Arial"/>
                      </a:endParaRPr>
                    </a:p>
                  </a:txBody>
                  <a:tcPr marL="39405" marR="39405" marT="39405" marB="394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600" dirty="0">
                          <a:solidFill>
                            <a:srgbClr val="000000"/>
                          </a:solidFill>
                          <a:effectLst/>
                          <a:latin typeface="Times New Roman"/>
                          <a:ea typeface="Times New Roman"/>
                          <a:cs typeface="Arial"/>
                        </a:rPr>
                        <a:t>Розміщують по всій ширині сторінки (від берега до берега). Текст, який складається зі вступу, доказу, закінчення, оформляють українською мовою.</a:t>
                      </a:r>
                      <a:endParaRPr lang="ru-RU" sz="1600" dirty="0">
                        <a:effectLst/>
                        <a:latin typeface="Calibri"/>
                        <a:ea typeface="Calibri"/>
                        <a:cs typeface="Arial"/>
                      </a:endParaRPr>
                    </a:p>
                    <a:p>
                      <a:pPr>
                        <a:lnSpc>
                          <a:spcPct val="107000"/>
                        </a:lnSpc>
                        <a:spcAft>
                          <a:spcPts val="0"/>
                        </a:spcAft>
                      </a:pPr>
                      <a:r>
                        <a:rPr lang="uk-UA" sz="1600" dirty="0">
                          <a:solidFill>
                            <a:srgbClr val="000000"/>
                          </a:solidFill>
                          <a:effectLst/>
                          <a:latin typeface="Times New Roman"/>
                          <a:ea typeface="Times New Roman"/>
                          <a:cs typeface="Arial"/>
                        </a:rPr>
                        <a:t>Внутрішню документацію державних установ національних меншин може бути складено мовою певної національної меншини поряд із державною мовою відповідно до встановленого законодавства.</a:t>
                      </a:r>
                      <a:endParaRPr lang="ru-RU" sz="1600" dirty="0">
                        <a:effectLst/>
                        <a:latin typeface="Calibri"/>
                        <a:ea typeface="Calibri"/>
                        <a:cs typeface="Arial"/>
                      </a:endParaRPr>
                    </a:p>
                    <a:p>
                      <a:pPr>
                        <a:lnSpc>
                          <a:spcPct val="107000"/>
                        </a:lnSpc>
                        <a:spcAft>
                          <a:spcPts val="0"/>
                        </a:spcAft>
                      </a:pPr>
                      <a:r>
                        <a:rPr lang="uk-UA" sz="1600" dirty="0">
                          <a:solidFill>
                            <a:srgbClr val="000000"/>
                          </a:solidFill>
                          <a:effectLst/>
                          <a:latin typeface="Times New Roman"/>
                          <a:ea typeface="Times New Roman"/>
                          <a:cs typeface="Arial"/>
                        </a:rPr>
                        <a:t>Тексти документів, що надсилають зарубіжним адресатам, можна оформляти українською мовою чи мовою адресата або однією з мов міжнародного спілкування.</a:t>
                      </a:r>
                      <a:endParaRPr lang="ru-RU" sz="1600" dirty="0">
                        <a:effectLst/>
                        <a:latin typeface="Calibri"/>
                        <a:ea typeface="Calibri"/>
                        <a:cs typeface="Arial"/>
                      </a:endParaRPr>
                    </a:p>
                    <a:p>
                      <a:pPr>
                        <a:lnSpc>
                          <a:spcPct val="107000"/>
                        </a:lnSpc>
                        <a:spcAft>
                          <a:spcPts val="0"/>
                        </a:spcAft>
                      </a:pPr>
                      <a:r>
                        <a:rPr lang="uk-UA" sz="1600" dirty="0">
                          <a:solidFill>
                            <a:srgbClr val="000000"/>
                          </a:solidFill>
                          <a:effectLst/>
                          <a:latin typeface="Times New Roman"/>
                          <a:ea typeface="Times New Roman"/>
                          <a:cs typeface="Arial"/>
                        </a:rPr>
                        <a:t>Якщо текст складний, багатокомпонентний, то його слід розбити на розділи, підрозділи, пункти, підпункти, які можна нумерувати арабськими цифрами, записуючи кожну рубрику з абзацу.</a:t>
                      </a:r>
                      <a:endParaRPr lang="ru-RU" sz="1600" dirty="0">
                        <a:effectLst/>
                        <a:latin typeface="Calibri"/>
                        <a:ea typeface="Calibri"/>
                        <a:cs typeface="Arial"/>
                      </a:endParaRPr>
                    </a:p>
                  </a:txBody>
                  <a:tcPr marL="39405" marR="39405" marT="39405" marB="394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355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937084258"/>
              </p:ext>
            </p:extLst>
          </p:nvPr>
        </p:nvGraphicFramePr>
        <p:xfrm>
          <a:off x="-3" y="1"/>
          <a:ext cx="9144002" cy="6319432"/>
        </p:xfrm>
        <a:graphic>
          <a:graphicData uri="http://schemas.openxmlformats.org/drawingml/2006/table">
            <a:tbl>
              <a:tblPr firstRow="1" firstCol="1" bandRow="1"/>
              <a:tblGrid>
                <a:gridCol w="440675"/>
                <a:gridCol w="1539040"/>
                <a:gridCol w="7164287"/>
              </a:tblGrid>
              <a:tr h="4122242">
                <a:tc>
                  <a:txBody>
                    <a:bodyPr/>
                    <a:lstStyle/>
                    <a:p>
                      <a:pPr algn="ctr">
                        <a:lnSpc>
                          <a:spcPct val="107000"/>
                        </a:lnSpc>
                        <a:spcAft>
                          <a:spcPts val="0"/>
                        </a:spcAft>
                      </a:pPr>
                      <a:r>
                        <a:rPr lang="uk-UA" sz="1200" dirty="0">
                          <a:solidFill>
                            <a:srgbClr val="000000"/>
                          </a:solidFill>
                          <a:effectLst/>
                          <a:latin typeface="Times New Roman"/>
                          <a:ea typeface="Times New Roman"/>
                          <a:cs typeface="Arial"/>
                        </a:rPr>
                        <a:t>22</a:t>
                      </a:r>
                      <a:endParaRPr lang="ru-RU" sz="1200" dirty="0">
                        <a:effectLst/>
                        <a:latin typeface="Calibri"/>
                        <a:ea typeface="Calibri"/>
                        <a:cs typeface="Arial"/>
                      </a:endParaRPr>
                    </a:p>
                  </a:txBody>
                  <a:tcPr marL="28404" marR="28404" marT="28404" marB="284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a:solidFill>
                            <a:srgbClr val="000000"/>
                          </a:solidFill>
                          <a:effectLst/>
                          <a:latin typeface="Times New Roman"/>
                          <a:ea typeface="Times New Roman"/>
                          <a:cs typeface="Arial"/>
                        </a:rPr>
                        <a:t>Відмітка про наявність додатків</a:t>
                      </a:r>
                      <a:endParaRPr lang="ru-RU" sz="1200">
                        <a:effectLst/>
                        <a:latin typeface="Calibri"/>
                        <a:ea typeface="Calibri"/>
                        <a:cs typeface="Arial"/>
                      </a:endParaRPr>
                    </a:p>
                  </a:txBody>
                  <a:tcPr marL="28404" marR="28404" marT="28404" marB="284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Розміщують ліворуч під текстом документа, друкуючи через один міжрядковий інтервал. Є три види додатків, кожен з яких має свої особливості оформлення:</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1) </a:t>
                      </a:r>
                      <a:r>
                        <a:rPr lang="uk-UA" sz="1200" b="1" dirty="0">
                          <a:solidFill>
                            <a:srgbClr val="000000"/>
                          </a:solidFill>
                          <a:effectLst/>
                          <a:latin typeface="Times New Roman"/>
                          <a:ea typeface="Times New Roman"/>
                          <a:cs typeface="Arial"/>
                        </a:rPr>
                        <a:t>додатки – самостійні документи:</a:t>
                      </a:r>
                      <a:endParaRPr lang="ru-RU" sz="12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якщо документ має додатки, згадувані в тексті, або ті, що пояснюють його зміст,</a:t>
                      </a:r>
                      <a:r>
                        <a:rPr lang="uk-UA" sz="1200" b="1" i="1" dirty="0">
                          <a:solidFill>
                            <a:srgbClr val="000000"/>
                          </a:solidFill>
                          <a:effectLst/>
                          <a:latin typeface="Times New Roman"/>
                          <a:ea typeface="Times New Roman"/>
                          <a:cs typeface="Arial"/>
                        </a:rPr>
                        <a:t> </a:t>
                      </a:r>
                      <a:r>
                        <a:rPr lang="uk-UA" sz="1200" dirty="0">
                          <a:solidFill>
                            <a:srgbClr val="000000"/>
                          </a:solidFill>
                          <a:effectLst/>
                          <a:latin typeface="Times New Roman"/>
                          <a:ea typeface="Times New Roman"/>
                          <a:cs typeface="Arial"/>
                        </a:rPr>
                        <a:t>то відмітку про це оформляють так:</a:t>
                      </a:r>
                      <a:endParaRPr lang="ru-RU" sz="1200" dirty="0">
                        <a:solidFill>
                          <a:srgbClr val="000000"/>
                        </a:solidFill>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Додаток: на 2 </a:t>
                      </a:r>
                      <a:r>
                        <a:rPr lang="uk-UA" sz="1200" i="1" dirty="0" err="1">
                          <a:solidFill>
                            <a:srgbClr val="000000"/>
                          </a:solidFill>
                          <a:effectLst/>
                          <a:latin typeface="Times New Roman"/>
                          <a:ea typeface="Times New Roman"/>
                          <a:cs typeface="Arial"/>
                        </a:rPr>
                        <a:t>арк</a:t>
                      </a:r>
                      <a:r>
                        <a:rPr lang="uk-UA" sz="1200" i="1" dirty="0">
                          <a:solidFill>
                            <a:srgbClr val="000000"/>
                          </a:solidFill>
                          <a:effectLst/>
                          <a:latin typeface="Times New Roman"/>
                          <a:ea typeface="Times New Roman"/>
                          <a:cs typeface="Arial"/>
                        </a:rPr>
                        <a:t>. у 3 прим.</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2) </a:t>
                      </a:r>
                      <a:r>
                        <a:rPr lang="uk-UA" sz="1200" b="1" dirty="0">
                          <a:solidFill>
                            <a:srgbClr val="000000"/>
                          </a:solidFill>
                          <a:effectLst/>
                          <a:latin typeface="Times New Roman"/>
                          <a:ea typeface="Times New Roman"/>
                          <a:cs typeface="Arial"/>
                        </a:rPr>
                        <a:t>додатки, що пояснюють, доповнюють зміст документа:</a:t>
                      </a:r>
                      <a:endParaRPr lang="ru-RU" sz="12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якщо документ має додатки, повних назв яких не зазначено в тексті,</a:t>
                      </a:r>
                      <a:r>
                        <a:rPr lang="uk-UA" sz="1200" b="1" i="1" dirty="0">
                          <a:solidFill>
                            <a:srgbClr val="000000"/>
                          </a:solidFill>
                          <a:effectLst/>
                          <a:latin typeface="Times New Roman"/>
                          <a:ea typeface="Times New Roman"/>
                          <a:cs typeface="Arial"/>
                        </a:rPr>
                        <a:t> </a:t>
                      </a:r>
                      <a:r>
                        <a:rPr lang="uk-UA" sz="1200" dirty="0">
                          <a:solidFill>
                            <a:srgbClr val="000000"/>
                          </a:solidFill>
                          <a:effectLst/>
                          <a:latin typeface="Times New Roman"/>
                          <a:ea typeface="Times New Roman"/>
                          <a:cs typeface="Arial"/>
                        </a:rPr>
                        <a:t>то їх потрібно подати після тексту, зазначивши кількість аркушів у кожному додатку та кількість їхніх примірників:</a:t>
                      </a:r>
                      <a:endParaRPr lang="ru-RU" sz="1200" dirty="0">
                        <a:solidFill>
                          <a:srgbClr val="000000"/>
                        </a:solidFill>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Додаток: «Проект реконструкції ділянки» на 5 </a:t>
                      </a:r>
                      <a:r>
                        <a:rPr lang="uk-UA" sz="1200" i="1" dirty="0" err="1">
                          <a:solidFill>
                            <a:srgbClr val="000000"/>
                          </a:solidFill>
                          <a:effectLst/>
                          <a:latin typeface="Times New Roman"/>
                          <a:ea typeface="Times New Roman"/>
                          <a:cs typeface="Arial"/>
                        </a:rPr>
                        <a:t>арк</a:t>
                      </a:r>
                      <a:r>
                        <a:rPr lang="uk-UA" sz="1200" i="1" dirty="0">
                          <a:solidFill>
                            <a:srgbClr val="000000"/>
                          </a:solidFill>
                          <a:effectLst/>
                          <a:latin typeface="Times New Roman"/>
                          <a:ea typeface="Times New Roman"/>
                          <a:cs typeface="Arial"/>
                        </a:rPr>
                        <a:t>. у 2 прим.</a:t>
                      </a:r>
                      <a:endParaRPr lang="ru-RU" sz="12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якщо </a:t>
                      </a:r>
                      <a:r>
                        <a:rPr lang="uk-UA" sz="1200" b="1" dirty="0">
                          <a:solidFill>
                            <a:srgbClr val="000000"/>
                          </a:solidFill>
                          <a:effectLst/>
                          <a:latin typeface="Times New Roman"/>
                          <a:ea typeface="Times New Roman"/>
                          <a:cs typeface="Arial"/>
                        </a:rPr>
                        <a:t>додаток залишається у справі,</a:t>
                      </a:r>
                      <a:r>
                        <a:rPr lang="uk-UA" sz="1200" dirty="0">
                          <a:solidFill>
                            <a:srgbClr val="000000"/>
                          </a:solidFill>
                          <a:effectLst/>
                          <a:latin typeface="Times New Roman"/>
                          <a:ea typeface="Times New Roman"/>
                          <a:cs typeface="Arial"/>
                        </a:rPr>
                        <a:t> то зазначають:</a:t>
                      </a:r>
                      <a:endParaRPr lang="ru-RU" sz="1200" dirty="0">
                        <a:solidFill>
                          <a:srgbClr val="000000"/>
                        </a:solidFill>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Додаток: на 2 </a:t>
                      </a:r>
                      <a:r>
                        <a:rPr lang="uk-UA" sz="1200" i="1" dirty="0" err="1">
                          <a:solidFill>
                            <a:srgbClr val="000000"/>
                          </a:solidFill>
                          <a:effectLst/>
                          <a:latin typeface="Times New Roman"/>
                          <a:ea typeface="Times New Roman"/>
                          <a:cs typeface="Arial"/>
                        </a:rPr>
                        <a:t>арк</a:t>
                      </a:r>
                      <a:r>
                        <a:rPr lang="uk-UA" sz="1200" i="1" dirty="0">
                          <a:solidFill>
                            <a:srgbClr val="000000"/>
                          </a:solidFill>
                          <a:effectLst/>
                          <a:latin typeface="Times New Roman"/>
                          <a:ea typeface="Times New Roman"/>
                          <a:cs typeface="Arial"/>
                        </a:rPr>
                        <a:t>. Лише адресатові.</a:t>
                      </a:r>
                      <a:endParaRPr lang="ru-RU" sz="12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якщо до документа додають інший документ, що має додатки,</a:t>
                      </a:r>
                      <a:r>
                        <a:rPr lang="uk-UA" sz="1200" b="1" i="1" dirty="0">
                          <a:solidFill>
                            <a:srgbClr val="000000"/>
                          </a:solidFill>
                          <a:effectLst/>
                          <a:latin typeface="Times New Roman"/>
                          <a:ea typeface="Times New Roman"/>
                          <a:cs typeface="Arial"/>
                        </a:rPr>
                        <a:t> </a:t>
                      </a:r>
                      <a:r>
                        <a:rPr lang="uk-UA" sz="1200" dirty="0">
                          <a:solidFill>
                            <a:srgbClr val="000000"/>
                          </a:solidFill>
                          <a:effectLst/>
                          <a:latin typeface="Times New Roman"/>
                          <a:ea typeface="Times New Roman"/>
                          <a:cs typeface="Arial"/>
                        </a:rPr>
                        <a:t>то відмітку про наявність додатків оформлюють так:</a:t>
                      </a:r>
                      <a:endParaRPr lang="ru-RU" sz="1200" dirty="0">
                        <a:solidFill>
                          <a:srgbClr val="000000"/>
                        </a:solidFill>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Додаток: лист Міністерства у справах сім’ї та молоді України від 21.11.2003 № 135/01-02 і додаток до нього, всього на 9 </a:t>
                      </a:r>
                      <a:r>
                        <a:rPr lang="uk-UA" sz="1200" i="1" dirty="0" err="1">
                          <a:solidFill>
                            <a:srgbClr val="000000"/>
                          </a:solidFill>
                          <a:effectLst/>
                          <a:latin typeface="Times New Roman"/>
                          <a:ea typeface="Times New Roman"/>
                          <a:cs typeface="Arial"/>
                        </a:rPr>
                        <a:t>арк</a:t>
                      </a:r>
                      <a:r>
                        <a:rPr lang="uk-UA" sz="1200" i="1" dirty="0">
                          <a:solidFill>
                            <a:srgbClr val="000000"/>
                          </a:solidFill>
                          <a:effectLst/>
                          <a:latin typeface="Times New Roman"/>
                          <a:ea typeface="Times New Roman"/>
                          <a:cs typeface="Arial"/>
                        </a:rPr>
                        <a:t>. в 1 прим.</a:t>
                      </a:r>
                      <a:endParaRPr lang="ru-RU" sz="12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якщо додатки зброшуровані, то кількість їхніх аркушів не зазначають:</a:t>
                      </a:r>
                      <a:endParaRPr lang="ru-RU" sz="1200" dirty="0">
                        <a:solidFill>
                          <a:srgbClr val="000000"/>
                        </a:solidFill>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Додаток: Методичні рекомендації в 3 прим.</a:t>
                      </a:r>
                      <a:endParaRPr lang="ru-RU" sz="12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при великій кількості додатків окремо складають їх опис, а в самому документі після тексту зазначають:</a:t>
                      </a:r>
                      <a:endParaRPr lang="ru-RU" sz="1200" dirty="0">
                        <a:solidFill>
                          <a:srgbClr val="000000"/>
                        </a:solidFill>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Додаток: відповідно до опису на 34 </a:t>
                      </a:r>
                      <a:r>
                        <a:rPr lang="uk-UA" sz="1200" i="1" dirty="0" err="1">
                          <a:solidFill>
                            <a:srgbClr val="000000"/>
                          </a:solidFill>
                          <a:effectLst/>
                          <a:latin typeface="Times New Roman"/>
                          <a:ea typeface="Times New Roman"/>
                          <a:cs typeface="Arial"/>
                        </a:rPr>
                        <a:t>арк</a:t>
                      </a:r>
                      <a:r>
                        <a:rPr lang="uk-UA" sz="1200" i="1" dirty="0">
                          <a:solidFill>
                            <a:srgbClr val="000000"/>
                          </a:solidFill>
                          <a:effectLst/>
                          <a:latin typeface="Times New Roman"/>
                          <a:ea typeface="Times New Roman"/>
                          <a:cs typeface="Arial"/>
                        </a:rPr>
                        <a:t>.</a:t>
                      </a:r>
                      <a:endParaRPr lang="ru-RU" sz="12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якщо додаток надсилають не за всіма зазначеними в документі адресами, відмітку про наявність додатка оформлюють так:</a:t>
                      </a:r>
                      <a:endParaRPr lang="ru-RU" sz="1200" dirty="0">
                        <a:solidFill>
                          <a:srgbClr val="000000"/>
                        </a:solidFill>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Додаток: на 7 </a:t>
                      </a:r>
                      <a:r>
                        <a:rPr lang="uk-UA" sz="1200" i="1" dirty="0" err="1">
                          <a:solidFill>
                            <a:srgbClr val="000000"/>
                          </a:solidFill>
                          <a:effectLst/>
                          <a:latin typeface="Times New Roman"/>
                          <a:ea typeface="Times New Roman"/>
                          <a:cs typeface="Arial"/>
                        </a:rPr>
                        <a:t>арк</a:t>
                      </a:r>
                      <a:r>
                        <a:rPr lang="uk-UA" sz="1200" i="1" dirty="0">
                          <a:solidFill>
                            <a:srgbClr val="000000"/>
                          </a:solidFill>
                          <a:effectLst/>
                          <a:latin typeface="Times New Roman"/>
                          <a:ea typeface="Times New Roman"/>
                          <a:cs typeface="Arial"/>
                        </a:rPr>
                        <a:t>. в 1 прим. На першу адресу.</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3) </a:t>
                      </a:r>
                      <a:r>
                        <a:rPr lang="uk-UA" sz="1200" b="1" dirty="0">
                          <a:solidFill>
                            <a:srgbClr val="000000"/>
                          </a:solidFill>
                          <a:effectLst/>
                          <a:latin typeface="Times New Roman"/>
                          <a:ea typeface="Times New Roman"/>
                          <a:cs typeface="Arial"/>
                        </a:rPr>
                        <a:t>додатки до розпорядчих документів:</a:t>
                      </a:r>
                      <a:endParaRPr lang="ru-RU" sz="12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якщо додатки затверджуються або уводяться в дію розпорядчими документами,</a:t>
                      </a:r>
                      <a:r>
                        <a:rPr lang="uk-UA" sz="1200" b="1" i="1" dirty="0">
                          <a:solidFill>
                            <a:srgbClr val="000000"/>
                          </a:solidFill>
                          <a:effectLst/>
                          <a:latin typeface="Times New Roman"/>
                          <a:ea typeface="Times New Roman"/>
                          <a:cs typeface="Arial"/>
                        </a:rPr>
                        <a:t> </a:t>
                      </a:r>
                      <a:r>
                        <a:rPr lang="uk-UA" sz="1200" dirty="0">
                          <a:solidFill>
                            <a:srgbClr val="000000"/>
                          </a:solidFill>
                          <a:effectLst/>
                          <a:latin typeface="Times New Roman"/>
                          <a:ea typeface="Times New Roman"/>
                          <a:cs typeface="Arial"/>
                        </a:rPr>
                        <a:t>то вони мають покликання на цей документ, його номер і дату. Їх оформляють у верхньому правому куті першого аркуша додатка так:</a:t>
                      </a:r>
                      <a:endParaRPr lang="ru-RU" sz="1200" dirty="0">
                        <a:solidFill>
                          <a:srgbClr val="000000"/>
                        </a:solidFill>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Додаток 1</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До наказу Міністерства</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освіти і науки України</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23.05.2009 №43</a:t>
                      </a:r>
                      <a:endParaRPr lang="ru-RU" sz="1200" dirty="0">
                        <a:effectLst/>
                        <a:latin typeface="Calibri"/>
                        <a:ea typeface="Calibri"/>
                        <a:cs typeface="Arial"/>
                      </a:endParaRPr>
                    </a:p>
                  </a:txBody>
                  <a:tcPr marL="28404" marR="28404" marT="28404" marB="284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36356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sz="quarter" idx="13"/>
            <p:extLst>
              <p:ext uri="{D42A27DB-BD31-4B8C-83A1-F6EECF244321}">
                <p14:modId xmlns:p14="http://schemas.microsoft.com/office/powerpoint/2010/main" val="1463999709"/>
              </p:ext>
            </p:extLst>
          </p:nvPr>
        </p:nvGraphicFramePr>
        <p:xfrm>
          <a:off x="-1" y="0"/>
          <a:ext cx="9144000" cy="6231902"/>
        </p:xfrm>
        <a:graphic>
          <a:graphicData uri="http://schemas.openxmlformats.org/drawingml/2006/table">
            <a:tbl>
              <a:tblPr firstRow="1" firstCol="1" bandRow="1"/>
              <a:tblGrid>
                <a:gridCol w="440674"/>
                <a:gridCol w="746951"/>
                <a:gridCol w="7956375"/>
              </a:tblGrid>
              <a:tr h="4206875">
                <a:tc>
                  <a:txBody>
                    <a:bodyPr/>
                    <a:lstStyle/>
                    <a:p>
                      <a:pPr algn="ctr">
                        <a:lnSpc>
                          <a:spcPct val="107000"/>
                        </a:lnSpc>
                        <a:spcAft>
                          <a:spcPts val="0"/>
                        </a:spcAft>
                      </a:pPr>
                      <a:r>
                        <a:rPr lang="uk-UA" sz="1400" dirty="0">
                          <a:solidFill>
                            <a:srgbClr val="000000"/>
                          </a:solidFill>
                          <a:effectLst/>
                          <a:latin typeface="Times New Roman"/>
                          <a:ea typeface="Times New Roman"/>
                          <a:cs typeface="Arial"/>
                        </a:rPr>
                        <a:t>23</a:t>
                      </a:r>
                      <a:endParaRPr lang="ru-RU" sz="1400" dirty="0">
                        <a:effectLst/>
                        <a:latin typeface="Calibri"/>
                        <a:ea typeface="Calibri"/>
                        <a:cs typeface="Arial"/>
                      </a:endParaRPr>
                    </a:p>
                  </a:txBody>
                  <a:tcPr marL="34137" marR="34137" marT="34137" marB="341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400" b="1" i="1" dirty="0">
                          <a:solidFill>
                            <a:srgbClr val="000000"/>
                          </a:solidFill>
                          <a:effectLst/>
                          <a:latin typeface="Times New Roman"/>
                          <a:ea typeface="Times New Roman"/>
                          <a:cs typeface="Arial"/>
                        </a:rPr>
                        <a:t>Підпис</a:t>
                      </a:r>
                      <a:endParaRPr lang="ru-RU" sz="1400" dirty="0">
                        <a:effectLst/>
                        <a:latin typeface="Calibri"/>
                        <a:ea typeface="Calibri"/>
                        <a:cs typeface="Arial"/>
                      </a:endParaRPr>
                    </a:p>
                  </a:txBody>
                  <a:tcPr marL="34137" marR="34137" marT="34137" marB="3413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400" dirty="0">
                          <a:solidFill>
                            <a:srgbClr val="000000"/>
                          </a:solidFill>
                          <a:effectLst/>
                          <a:latin typeface="Times New Roman"/>
                          <a:ea typeface="Times New Roman"/>
                          <a:cs typeface="Arial"/>
                        </a:rPr>
                        <a:t>Підписують, як правило, перший примірник документа. До складу підпису входять:</a:t>
                      </a:r>
                      <a:endParaRPr lang="ru-RU" sz="14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400" dirty="0">
                          <a:solidFill>
                            <a:srgbClr val="000000"/>
                          </a:solidFill>
                          <a:effectLst/>
                          <a:latin typeface="Times New Roman"/>
                          <a:ea typeface="Times New Roman"/>
                          <a:cs typeface="Arial"/>
                        </a:rPr>
                        <a:t>назва посади (повністю – якщо документ надруковано не на бланку; скорочено – якщо документ надруковано на бланку) (ліворуч);</a:t>
                      </a:r>
                      <a:endParaRPr lang="ru-RU" sz="14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400" dirty="0">
                          <a:solidFill>
                            <a:srgbClr val="000000"/>
                          </a:solidFill>
                          <a:effectLst/>
                          <a:latin typeface="Times New Roman"/>
                          <a:ea typeface="Times New Roman"/>
                          <a:cs typeface="Arial"/>
                        </a:rPr>
                        <a:t>власноручний підпис (посередині);</a:t>
                      </a:r>
                      <a:endParaRPr lang="ru-RU" sz="14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400" dirty="0">
                          <a:solidFill>
                            <a:srgbClr val="000000"/>
                          </a:solidFill>
                          <a:effectLst/>
                          <a:latin typeface="Times New Roman"/>
                          <a:ea typeface="Times New Roman"/>
                          <a:cs typeface="Arial"/>
                        </a:rPr>
                        <a:t>ініціали й прізвище особи, що підписала документ (праворуч). Розшифрування підпису в дужки не береться.</a:t>
                      </a:r>
                      <a:endParaRPr lang="ru-RU" sz="1400" dirty="0">
                        <a:solidFill>
                          <a:srgbClr val="000000"/>
                        </a:solidFill>
                        <a:effectLst/>
                        <a:latin typeface="Calibri"/>
                        <a:ea typeface="Calibri"/>
                        <a:cs typeface="Arial"/>
                      </a:endParaRPr>
                    </a:p>
                    <a:p>
                      <a:pPr>
                        <a:lnSpc>
                          <a:spcPct val="107000"/>
                        </a:lnSpc>
                        <a:spcAft>
                          <a:spcPts val="0"/>
                        </a:spcAft>
                      </a:pPr>
                      <a:r>
                        <a:rPr lang="uk-UA" sz="1400" dirty="0">
                          <a:solidFill>
                            <a:srgbClr val="000000"/>
                          </a:solidFill>
                          <a:effectLst/>
                          <a:latin typeface="Times New Roman"/>
                          <a:ea typeface="Times New Roman"/>
                          <a:cs typeface="Arial"/>
                        </a:rPr>
                        <a:t>Напр.:</a:t>
                      </a:r>
                      <a:endParaRPr lang="ru-RU" sz="1400" dirty="0">
                        <a:effectLst/>
                        <a:latin typeface="Calibri"/>
                        <a:ea typeface="Calibri"/>
                        <a:cs typeface="Arial"/>
                      </a:endParaRPr>
                    </a:p>
                    <a:p>
                      <a:pPr>
                        <a:lnSpc>
                          <a:spcPct val="107000"/>
                        </a:lnSpc>
                        <a:spcAft>
                          <a:spcPts val="0"/>
                        </a:spcAft>
                      </a:pPr>
                      <a:r>
                        <a:rPr lang="uk-UA" sz="1400" i="1" dirty="0">
                          <a:solidFill>
                            <a:srgbClr val="000000"/>
                          </a:solidFill>
                          <a:effectLst/>
                          <a:latin typeface="Times New Roman"/>
                          <a:ea typeface="Times New Roman"/>
                          <a:cs typeface="Arial"/>
                        </a:rPr>
                        <a:t>Класний керівник (підпис)Н.А. Терещенко</a:t>
                      </a:r>
                      <a:endParaRPr lang="ru-RU" sz="1400" dirty="0">
                        <a:effectLst/>
                        <a:latin typeface="Calibri"/>
                        <a:ea typeface="Calibri"/>
                        <a:cs typeface="Arial"/>
                      </a:endParaRPr>
                    </a:p>
                    <a:p>
                      <a:pPr>
                        <a:lnSpc>
                          <a:spcPct val="107000"/>
                        </a:lnSpc>
                        <a:spcAft>
                          <a:spcPts val="0"/>
                        </a:spcAft>
                      </a:pPr>
                      <a:r>
                        <a:rPr lang="uk-UA" sz="1400" dirty="0">
                          <a:solidFill>
                            <a:srgbClr val="000000"/>
                          </a:solidFill>
                          <a:effectLst/>
                          <a:latin typeface="Times New Roman"/>
                          <a:ea typeface="Times New Roman"/>
                          <a:cs typeface="Arial"/>
                        </a:rPr>
                        <a:t>Підписи кількох службових осіб на документах розташовуються один під одним у послідовності, що відповідає займаній посаді.</a:t>
                      </a:r>
                      <a:endParaRPr lang="ru-RU" sz="1400" dirty="0">
                        <a:effectLst/>
                        <a:latin typeface="Calibri"/>
                        <a:ea typeface="Calibri"/>
                        <a:cs typeface="Arial"/>
                      </a:endParaRPr>
                    </a:p>
                    <a:p>
                      <a:pPr>
                        <a:lnSpc>
                          <a:spcPct val="107000"/>
                        </a:lnSpc>
                        <a:spcAft>
                          <a:spcPts val="0"/>
                        </a:spcAft>
                      </a:pPr>
                      <a:r>
                        <a:rPr lang="uk-UA" sz="1400" dirty="0">
                          <a:solidFill>
                            <a:srgbClr val="000000"/>
                          </a:solidFill>
                          <a:effectLst/>
                          <a:latin typeface="Times New Roman"/>
                          <a:ea typeface="Times New Roman"/>
                          <a:cs typeface="Arial"/>
                        </a:rPr>
                        <a:t>Напр.:</a:t>
                      </a:r>
                      <a:endParaRPr lang="ru-RU" sz="1400" dirty="0">
                        <a:effectLst/>
                        <a:latin typeface="Calibri"/>
                        <a:ea typeface="Calibri"/>
                        <a:cs typeface="Arial"/>
                      </a:endParaRPr>
                    </a:p>
                    <a:p>
                      <a:pPr>
                        <a:lnSpc>
                          <a:spcPct val="107000"/>
                        </a:lnSpc>
                        <a:spcAft>
                          <a:spcPts val="0"/>
                        </a:spcAft>
                      </a:pPr>
                      <a:r>
                        <a:rPr lang="uk-UA" sz="1400" i="1" dirty="0">
                          <a:solidFill>
                            <a:srgbClr val="000000"/>
                          </a:solidFill>
                          <a:effectLst/>
                          <a:latin typeface="Times New Roman"/>
                          <a:ea typeface="Times New Roman"/>
                          <a:cs typeface="Arial"/>
                        </a:rPr>
                        <a:t>Виконавчий директор (підпис) П.І. Куценко</a:t>
                      </a:r>
                      <a:endParaRPr lang="ru-RU" sz="1400" dirty="0">
                        <a:effectLst/>
                        <a:latin typeface="Calibri"/>
                        <a:ea typeface="Calibri"/>
                        <a:cs typeface="Arial"/>
                      </a:endParaRPr>
                    </a:p>
                    <a:p>
                      <a:pPr>
                        <a:lnSpc>
                          <a:spcPct val="107000"/>
                        </a:lnSpc>
                        <a:spcAft>
                          <a:spcPts val="0"/>
                        </a:spcAft>
                      </a:pPr>
                      <a:r>
                        <a:rPr lang="uk-UA" sz="1400" i="1" dirty="0">
                          <a:solidFill>
                            <a:srgbClr val="000000"/>
                          </a:solidFill>
                          <a:effectLst/>
                          <a:latin typeface="Times New Roman"/>
                          <a:ea typeface="Times New Roman"/>
                          <a:cs typeface="Arial"/>
                        </a:rPr>
                        <a:t>Головний бухгалтер (підпис) В.П. </a:t>
                      </a:r>
                      <a:r>
                        <a:rPr lang="uk-UA" sz="1400" i="1" dirty="0" err="1">
                          <a:solidFill>
                            <a:srgbClr val="000000"/>
                          </a:solidFill>
                          <a:effectLst/>
                          <a:latin typeface="Times New Roman"/>
                          <a:ea typeface="Times New Roman"/>
                          <a:cs typeface="Arial"/>
                        </a:rPr>
                        <a:t>Кравчун</a:t>
                      </a:r>
                      <a:endParaRPr lang="ru-RU" sz="1400" dirty="0">
                        <a:effectLst/>
                        <a:latin typeface="Calibri"/>
                        <a:ea typeface="Calibri"/>
                        <a:cs typeface="Arial"/>
                      </a:endParaRPr>
                    </a:p>
                    <a:p>
                      <a:pPr>
                        <a:lnSpc>
                          <a:spcPct val="107000"/>
                        </a:lnSpc>
                        <a:spcAft>
                          <a:spcPts val="0"/>
                        </a:spcAft>
                      </a:pPr>
                      <a:r>
                        <a:rPr lang="uk-UA" sz="1400" dirty="0">
                          <a:solidFill>
                            <a:srgbClr val="000000"/>
                          </a:solidFill>
                          <a:effectLst/>
                          <a:latin typeface="Times New Roman"/>
                          <a:ea typeface="Times New Roman"/>
                          <a:cs typeface="Arial"/>
                        </a:rPr>
                        <a:t>Якщо документ підписують кілька осіб, що займають однакову посаду, їх підписи розташовують на одному рівні</a:t>
                      </a:r>
                      <a:r>
                        <a:rPr lang="uk-UA" sz="1400" dirty="0" smtClean="0">
                          <a:solidFill>
                            <a:srgbClr val="000000"/>
                          </a:solidFill>
                          <a:effectLst/>
                          <a:latin typeface="Times New Roman"/>
                          <a:ea typeface="Times New Roman"/>
                          <a:cs typeface="Arial"/>
                        </a:rPr>
                        <a:t>:</a:t>
                      </a:r>
                      <a:endParaRPr lang="ru-RU" sz="1400" dirty="0">
                        <a:effectLst/>
                        <a:latin typeface="Calibri"/>
                        <a:ea typeface="Calibri"/>
                        <a:cs typeface="Arial"/>
                      </a:endParaRPr>
                    </a:p>
                    <a:p>
                      <a:pPr>
                        <a:lnSpc>
                          <a:spcPct val="107000"/>
                        </a:lnSpc>
                        <a:spcAft>
                          <a:spcPts val="0"/>
                        </a:spcAft>
                      </a:pPr>
                      <a:r>
                        <a:rPr lang="uk-UA" sz="1400" i="1" dirty="0">
                          <a:solidFill>
                            <a:srgbClr val="000000"/>
                          </a:solidFill>
                          <a:effectLst/>
                          <a:latin typeface="Times New Roman"/>
                          <a:ea typeface="Times New Roman"/>
                          <a:cs typeface="Arial"/>
                        </a:rPr>
                        <a:t>Директор </a:t>
                      </a:r>
                      <a:r>
                        <a:rPr lang="uk-UA" sz="1400" i="1" dirty="0" err="1">
                          <a:solidFill>
                            <a:srgbClr val="000000"/>
                          </a:solidFill>
                          <a:effectLst/>
                          <a:latin typeface="Times New Roman"/>
                          <a:ea typeface="Times New Roman"/>
                          <a:cs typeface="Arial"/>
                        </a:rPr>
                        <a:t>Директор</a:t>
                      </a:r>
                      <a:endParaRPr lang="ru-RU" sz="1400" dirty="0">
                        <a:effectLst/>
                        <a:latin typeface="Calibri"/>
                        <a:ea typeface="Calibri"/>
                        <a:cs typeface="Arial"/>
                      </a:endParaRPr>
                    </a:p>
                    <a:p>
                      <a:pPr>
                        <a:lnSpc>
                          <a:spcPct val="107000"/>
                        </a:lnSpc>
                        <a:spcAft>
                          <a:spcPts val="0"/>
                        </a:spcAft>
                      </a:pPr>
                      <a:r>
                        <a:rPr lang="uk-UA" sz="1400" i="1" dirty="0">
                          <a:solidFill>
                            <a:srgbClr val="000000"/>
                          </a:solidFill>
                          <a:effectLst/>
                          <a:latin typeface="Times New Roman"/>
                          <a:ea typeface="Times New Roman"/>
                          <a:cs typeface="Arial"/>
                        </a:rPr>
                        <a:t>ЗОШ № 246 ЗОШ № 98</a:t>
                      </a:r>
                      <a:endParaRPr lang="ru-RU" sz="1400" dirty="0">
                        <a:effectLst/>
                        <a:latin typeface="Calibri"/>
                        <a:ea typeface="Calibri"/>
                        <a:cs typeface="Arial"/>
                      </a:endParaRPr>
                    </a:p>
                    <a:p>
                      <a:pPr>
                        <a:lnSpc>
                          <a:spcPct val="107000"/>
                        </a:lnSpc>
                        <a:spcAft>
                          <a:spcPts val="0"/>
                        </a:spcAft>
                      </a:pPr>
                      <a:r>
                        <a:rPr lang="uk-UA" sz="1400" i="1" dirty="0">
                          <a:solidFill>
                            <a:srgbClr val="000000"/>
                          </a:solidFill>
                          <a:effectLst/>
                          <a:latin typeface="Times New Roman"/>
                          <a:ea typeface="Times New Roman"/>
                          <a:cs typeface="Arial"/>
                        </a:rPr>
                        <a:t>(підпис) (підпис)</a:t>
                      </a:r>
                      <a:endParaRPr lang="ru-RU" sz="1400" dirty="0">
                        <a:effectLst/>
                        <a:latin typeface="Calibri"/>
                        <a:ea typeface="Calibri"/>
                        <a:cs typeface="Arial"/>
                      </a:endParaRPr>
                    </a:p>
                    <a:p>
                      <a:pPr>
                        <a:lnSpc>
                          <a:spcPct val="107000"/>
                        </a:lnSpc>
                        <a:spcAft>
                          <a:spcPts val="0"/>
                        </a:spcAft>
                      </a:pPr>
                      <a:r>
                        <a:rPr lang="uk-UA" sz="1400" i="1" dirty="0">
                          <a:solidFill>
                            <a:srgbClr val="000000"/>
                          </a:solidFill>
                          <a:effectLst/>
                          <a:latin typeface="Times New Roman"/>
                          <a:ea typeface="Times New Roman"/>
                          <a:cs typeface="Arial"/>
                        </a:rPr>
                        <a:t>К.С. </a:t>
                      </a:r>
                      <a:r>
                        <a:rPr lang="uk-UA" sz="1400" i="1" dirty="0" err="1">
                          <a:solidFill>
                            <a:srgbClr val="000000"/>
                          </a:solidFill>
                          <a:effectLst/>
                          <a:latin typeface="Times New Roman"/>
                          <a:ea typeface="Times New Roman"/>
                          <a:cs typeface="Arial"/>
                        </a:rPr>
                        <a:t>Кущаєва</a:t>
                      </a:r>
                      <a:r>
                        <a:rPr lang="uk-UA" sz="1400" i="1" dirty="0">
                          <a:solidFill>
                            <a:srgbClr val="000000"/>
                          </a:solidFill>
                          <a:effectLst/>
                          <a:latin typeface="Times New Roman"/>
                          <a:ea typeface="Times New Roman"/>
                          <a:cs typeface="Arial"/>
                        </a:rPr>
                        <a:t> Л.П. Литвин</a:t>
                      </a:r>
                      <a:endParaRPr lang="ru-RU" sz="1400" dirty="0">
                        <a:effectLst/>
                        <a:latin typeface="Calibri"/>
                        <a:ea typeface="Calibri"/>
                        <a:cs typeface="Arial"/>
                      </a:endParaRPr>
                    </a:p>
                    <a:p>
                      <a:pPr>
                        <a:lnSpc>
                          <a:spcPct val="107000"/>
                        </a:lnSpc>
                        <a:spcAft>
                          <a:spcPts val="0"/>
                        </a:spcAft>
                      </a:pPr>
                      <a:r>
                        <a:rPr lang="uk-UA" sz="1400" dirty="0">
                          <a:solidFill>
                            <a:srgbClr val="000000"/>
                          </a:solidFill>
                          <a:effectLst/>
                          <a:latin typeface="Times New Roman"/>
                          <a:ea typeface="Times New Roman"/>
                          <a:cs typeface="Arial"/>
                        </a:rPr>
                        <a:t>Документи колегіальних органів підписують голова колегіального органу і секретар:</a:t>
                      </a:r>
                      <a:endParaRPr lang="ru-RU" sz="1400" dirty="0">
                        <a:effectLst/>
                        <a:latin typeface="Calibri"/>
                        <a:ea typeface="Calibri"/>
                        <a:cs typeface="Arial"/>
                      </a:endParaRPr>
                    </a:p>
                    <a:p>
                      <a:pPr>
                        <a:lnSpc>
                          <a:spcPct val="107000"/>
                        </a:lnSpc>
                        <a:spcAft>
                          <a:spcPts val="0"/>
                        </a:spcAft>
                      </a:pPr>
                      <a:r>
                        <a:rPr lang="uk-UA" sz="1400" i="1" dirty="0">
                          <a:solidFill>
                            <a:srgbClr val="000000"/>
                          </a:solidFill>
                          <a:effectLst/>
                          <a:latin typeface="Times New Roman"/>
                          <a:ea typeface="Times New Roman"/>
                          <a:cs typeface="Arial"/>
                        </a:rPr>
                        <a:t>Голова зборів (підпис) Л.В. </a:t>
                      </a:r>
                      <a:r>
                        <a:rPr lang="uk-UA" sz="1400" i="1" dirty="0" err="1">
                          <a:solidFill>
                            <a:srgbClr val="000000"/>
                          </a:solidFill>
                          <a:effectLst/>
                          <a:latin typeface="Times New Roman"/>
                          <a:ea typeface="Times New Roman"/>
                          <a:cs typeface="Arial"/>
                        </a:rPr>
                        <a:t>Сидоришин</a:t>
                      </a:r>
                      <a:endParaRPr lang="ru-RU" sz="1400" dirty="0">
                        <a:effectLst/>
                        <a:latin typeface="Calibri"/>
                        <a:ea typeface="Calibri"/>
                        <a:cs typeface="Arial"/>
                      </a:endParaRPr>
                    </a:p>
                    <a:p>
                      <a:pPr>
                        <a:lnSpc>
                          <a:spcPct val="107000"/>
                        </a:lnSpc>
                        <a:spcAft>
                          <a:spcPts val="0"/>
                        </a:spcAft>
                      </a:pPr>
                      <a:r>
                        <a:rPr lang="uk-UA" sz="1400" i="1" dirty="0">
                          <a:solidFill>
                            <a:srgbClr val="000000"/>
                          </a:solidFill>
                          <a:effectLst/>
                          <a:latin typeface="Times New Roman"/>
                          <a:ea typeface="Times New Roman"/>
                          <a:cs typeface="Arial"/>
                        </a:rPr>
                        <a:t>Секретар (підпис) В. П. </a:t>
                      </a:r>
                      <a:r>
                        <a:rPr lang="uk-UA" sz="1400" i="1" dirty="0" err="1">
                          <a:solidFill>
                            <a:srgbClr val="000000"/>
                          </a:solidFill>
                          <a:effectLst/>
                          <a:latin typeface="Times New Roman"/>
                          <a:ea typeface="Times New Roman"/>
                          <a:cs typeface="Arial"/>
                        </a:rPr>
                        <a:t>Калиш</a:t>
                      </a:r>
                      <a:endParaRPr lang="ru-RU" sz="1400" dirty="0">
                        <a:effectLst/>
                        <a:latin typeface="Calibri"/>
                        <a:ea typeface="Calibri"/>
                        <a:cs typeface="Arial"/>
                      </a:endParaRPr>
                    </a:p>
                    <a:p>
                      <a:pPr>
                        <a:lnSpc>
                          <a:spcPct val="107000"/>
                        </a:lnSpc>
                        <a:spcAft>
                          <a:spcPts val="0"/>
                        </a:spcAft>
                      </a:pPr>
                      <a:r>
                        <a:rPr lang="uk-UA" sz="1400" dirty="0">
                          <a:solidFill>
                            <a:srgbClr val="000000"/>
                          </a:solidFill>
                          <a:effectLst/>
                          <a:latin typeface="Times New Roman"/>
                          <a:ea typeface="Times New Roman"/>
                          <a:cs typeface="Arial"/>
                        </a:rPr>
                        <a:t>Якщо посадова особа, підпис якої зазначено в документі, відсутня, то документ підписує особа, яка виконує її обов’язки, або заступник. У цьому разі посаду й прізвище особи, яка підписала документ, фіксують рукописним або машинописним способом </a:t>
                      </a:r>
                      <a:r>
                        <a:rPr lang="uk-UA" sz="1400" i="1" dirty="0">
                          <a:solidFill>
                            <a:srgbClr val="000000"/>
                          </a:solidFill>
                          <a:effectLst/>
                          <a:latin typeface="Times New Roman"/>
                          <a:ea typeface="Times New Roman"/>
                          <a:cs typeface="Arial"/>
                        </a:rPr>
                        <a:t>(«Виконувач обов’язків», «Заступник»).</a:t>
                      </a:r>
                      <a:endParaRPr lang="ru-RU" sz="1400" dirty="0">
                        <a:effectLst/>
                        <a:latin typeface="Calibri"/>
                        <a:ea typeface="Calibri"/>
                        <a:cs typeface="Arial"/>
                      </a:endParaRPr>
                    </a:p>
                    <a:p>
                      <a:pPr>
                        <a:lnSpc>
                          <a:spcPct val="107000"/>
                        </a:lnSpc>
                        <a:spcAft>
                          <a:spcPts val="0"/>
                        </a:spcAft>
                      </a:pPr>
                      <a:r>
                        <a:rPr lang="uk-UA" sz="1400" b="1" i="1" dirty="0">
                          <a:solidFill>
                            <a:srgbClr val="000000"/>
                          </a:solidFill>
                          <a:effectLst/>
                          <a:latin typeface="Times New Roman"/>
                          <a:ea typeface="Times New Roman"/>
                          <a:cs typeface="Arial"/>
                        </a:rPr>
                        <a:t>Підписання документа з прийменником «за» або написання </a:t>
                      </a:r>
                      <a:r>
                        <a:rPr lang="uk-UA" sz="1400" b="1" i="1" dirty="0" err="1">
                          <a:solidFill>
                            <a:srgbClr val="000000"/>
                          </a:solidFill>
                          <a:effectLst/>
                          <a:latin typeface="Times New Roman"/>
                          <a:ea typeface="Times New Roman"/>
                          <a:cs typeface="Arial"/>
                        </a:rPr>
                        <a:t>правобіжної</a:t>
                      </a:r>
                      <a:r>
                        <a:rPr lang="uk-UA" sz="1400" b="1" i="1" dirty="0">
                          <a:solidFill>
                            <a:srgbClr val="000000"/>
                          </a:solidFill>
                          <a:effectLst/>
                          <a:latin typeface="Times New Roman"/>
                          <a:ea typeface="Times New Roman"/>
                          <a:cs typeface="Arial"/>
                        </a:rPr>
                        <a:t> похилої риски перед назвою посади є порушенням чинних вимог.</a:t>
                      </a:r>
                      <a:endParaRPr lang="ru-RU" sz="1400" dirty="0">
                        <a:effectLst/>
                        <a:latin typeface="Calibri"/>
                        <a:ea typeface="Calibri"/>
                        <a:cs typeface="Arial"/>
                      </a:endParaRPr>
                    </a:p>
                  </a:txBody>
                  <a:tcPr marL="34137" marR="34137" marT="34137" marB="3413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0257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535890076"/>
              </p:ext>
            </p:extLst>
          </p:nvPr>
        </p:nvGraphicFramePr>
        <p:xfrm>
          <a:off x="-3" y="0"/>
          <a:ext cx="9144002" cy="6737322"/>
        </p:xfrm>
        <a:graphic>
          <a:graphicData uri="http://schemas.openxmlformats.org/drawingml/2006/table">
            <a:tbl>
              <a:tblPr firstRow="1" firstCol="1" bandRow="1"/>
              <a:tblGrid>
                <a:gridCol w="440676"/>
                <a:gridCol w="818959"/>
                <a:gridCol w="7884367"/>
              </a:tblGrid>
              <a:tr h="2281083">
                <a:tc>
                  <a:txBody>
                    <a:bodyPr/>
                    <a:lstStyle/>
                    <a:p>
                      <a:pPr algn="ctr">
                        <a:lnSpc>
                          <a:spcPct val="107000"/>
                        </a:lnSpc>
                        <a:spcAft>
                          <a:spcPts val="0"/>
                        </a:spcAft>
                      </a:pPr>
                      <a:r>
                        <a:rPr lang="uk-UA" sz="1100" dirty="0">
                          <a:solidFill>
                            <a:srgbClr val="000000"/>
                          </a:solidFill>
                          <a:effectLst/>
                          <a:latin typeface="Times New Roman"/>
                          <a:ea typeface="Times New Roman"/>
                          <a:cs typeface="Arial"/>
                        </a:rPr>
                        <a:t>24</a:t>
                      </a:r>
                      <a:endParaRPr lang="ru-RU" sz="1100" dirty="0">
                        <a:effectLst/>
                        <a:latin typeface="Calibri"/>
                        <a:ea typeface="Calibri"/>
                        <a:cs typeface="Arial"/>
                      </a:endParaRPr>
                    </a:p>
                  </a:txBody>
                  <a:tcPr marL="24996" marR="24996" marT="24996" marB="249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100" b="1" i="1" dirty="0">
                          <a:solidFill>
                            <a:srgbClr val="000000"/>
                          </a:solidFill>
                          <a:effectLst/>
                          <a:latin typeface="Times New Roman"/>
                          <a:ea typeface="Times New Roman"/>
                          <a:cs typeface="Arial"/>
                        </a:rPr>
                        <a:t>Гриф погодження документа</a:t>
                      </a:r>
                      <a:endParaRPr lang="ru-RU" sz="1100" dirty="0">
                        <a:effectLst/>
                        <a:latin typeface="Calibri"/>
                        <a:ea typeface="Calibri"/>
                        <a:cs typeface="Arial"/>
                      </a:endParaRPr>
                    </a:p>
                  </a:txBody>
                  <a:tcPr marL="24996" marR="24996" marT="24996" marB="249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100" dirty="0">
                          <a:solidFill>
                            <a:srgbClr val="000000"/>
                          </a:solidFill>
                          <a:effectLst/>
                          <a:latin typeface="Times New Roman"/>
                          <a:ea typeface="Times New Roman"/>
                          <a:cs typeface="Arial"/>
                        </a:rPr>
                        <a:t>Розрізняють дві форми узгодження документів – внутрішнє (з підрозділами та службовими особами установи) і зовнішнє (з підвідомчими та непідвідомчими організаціями). Гриф погодження розміщують нижче реквізиту «підпис» біля межі лівого берега на лицьовому боці сторінки або на окремому аркуші паперу (якщо документ стосується більш ніж трьох адресатів). Цей реквізит складається :</a:t>
                      </a:r>
                      <a:endParaRPr lang="ru-RU" sz="11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100" dirty="0">
                          <a:solidFill>
                            <a:srgbClr val="000000"/>
                          </a:solidFill>
                          <a:effectLst/>
                          <a:latin typeface="Times New Roman"/>
                          <a:ea typeface="Times New Roman"/>
                          <a:cs typeface="Arial"/>
                        </a:rPr>
                        <a:t>слова ПОГОДЖЕНО (без лапок);</a:t>
                      </a:r>
                      <a:endParaRPr lang="ru-RU" sz="11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100" dirty="0">
                          <a:solidFill>
                            <a:srgbClr val="000000"/>
                          </a:solidFill>
                          <a:effectLst/>
                          <a:latin typeface="Times New Roman"/>
                          <a:ea typeface="Times New Roman"/>
                          <a:cs typeface="Arial"/>
                        </a:rPr>
                        <a:t>назви посади службової особи (включаючи назву установи), яка погоджує документ;</a:t>
                      </a:r>
                      <a:endParaRPr lang="ru-RU" sz="11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100" dirty="0">
                          <a:solidFill>
                            <a:srgbClr val="000000"/>
                          </a:solidFill>
                          <a:effectLst/>
                          <a:latin typeface="Times New Roman"/>
                          <a:ea typeface="Times New Roman"/>
                          <a:cs typeface="Arial"/>
                        </a:rPr>
                        <a:t>особистого підпису;</a:t>
                      </a:r>
                      <a:endParaRPr lang="ru-RU" sz="11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100" dirty="0">
                          <a:solidFill>
                            <a:srgbClr val="000000"/>
                          </a:solidFill>
                          <a:effectLst/>
                          <a:latin typeface="Times New Roman"/>
                          <a:ea typeface="Times New Roman"/>
                          <a:cs typeface="Arial"/>
                        </a:rPr>
                        <a:t>його розшифрування;</a:t>
                      </a:r>
                      <a:endParaRPr lang="ru-RU" sz="11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100" dirty="0">
                          <a:solidFill>
                            <a:srgbClr val="000000"/>
                          </a:solidFill>
                          <a:effectLst/>
                          <a:latin typeface="Times New Roman"/>
                          <a:ea typeface="Times New Roman"/>
                          <a:cs typeface="Arial"/>
                        </a:rPr>
                        <a:t>дати погодження.</a:t>
                      </a:r>
                      <a:endParaRPr lang="ru-RU" sz="1100" dirty="0">
                        <a:solidFill>
                          <a:srgbClr val="000000"/>
                        </a:solidFill>
                        <a:effectLst/>
                        <a:latin typeface="Calibri"/>
                        <a:ea typeface="Calibri"/>
                        <a:cs typeface="Arial"/>
                      </a:endParaRPr>
                    </a:p>
                    <a:p>
                      <a:pPr>
                        <a:lnSpc>
                          <a:spcPct val="107000"/>
                        </a:lnSpc>
                        <a:spcAft>
                          <a:spcPts val="0"/>
                        </a:spcAft>
                      </a:pPr>
                      <a:r>
                        <a:rPr lang="uk-UA" sz="1100" dirty="0">
                          <a:solidFill>
                            <a:srgbClr val="000000"/>
                          </a:solidFill>
                          <a:effectLst/>
                          <a:latin typeface="Times New Roman"/>
                          <a:ea typeface="Times New Roman"/>
                          <a:cs typeface="Arial"/>
                        </a:rPr>
                        <a:t>Напр.:</a:t>
                      </a:r>
                      <a:endParaRPr lang="ru-RU" sz="1100" dirty="0">
                        <a:effectLst/>
                        <a:latin typeface="Calibri"/>
                        <a:ea typeface="Calibri"/>
                        <a:cs typeface="Arial"/>
                      </a:endParaRPr>
                    </a:p>
                    <a:p>
                      <a:pPr>
                        <a:lnSpc>
                          <a:spcPct val="107000"/>
                        </a:lnSpc>
                        <a:spcAft>
                          <a:spcPts val="0"/>
                        </a:spcAft>
                      </a:pPr>
                      <a:r>
                        <a:rPr lang="uk-UA" sz="1100" i="1" dirty="0">
                          <a:solidFill>
                            <a:srgbClr val="000000"/>
                          </a:solidFill>
                          <a:effectLst/>
                          <a:latin typeface="Times New Roman"/>
                          <a:ea typeface="Times New Roman"/>
                          <a:cs typeface="Arial"/>
                        </a:rPr>
                        <a:t>ПОГОДЖЕНО</a:t>
                      </a:r>
                      <a:endParaRPr lang="ru-RU" sz="1100" dirty="0">
                        <a:effectLst/>
                        <a:latin typeface="Calibri"/>
                        <a:ea typeface="Calibri"/>
                        <a:cs typeface="Arial"/>
                      </a:endParaRPr>
                    </a:p>
                    <a:p>
                      <a:pPr>
                        <a:lnSpc>
                          <a:spcPct val="107000"/>
                        </a:lnSpc>
                        <a:spcAft>
                          <a:spcPts val="0"/>
                        </a:spcAft>
                      </a:pPr>
                      <a:r>
                        <a:rPr lang="uk-UA" sz="1100" i="1" dirty="0">
                          <a:solidFill>
                            <a:srgbClr val="000000"/>
                          </a:solidFill>
                          <a:effectLst/>
                          <a:latin typeface="Times New Roman"/>
                          <a:ea typeface="Times New Roman"/>
                          <a:cs typeface="Arial"/>
                        </a:rPr>
                        <a:t>Проректор з виховної роботи</a:t>
                      </a:r>
                      <a:endParaRPr lang="ru-RU" sz="1100" dirty="0">
                        <a:effectLst/>
                        <a:latin typeface="Calibri"/>
                        <a:ea typeface="Calibri"/>
                        <a:cs typeface="Arial"/>
                      </a:endParaRPr>
                    </a:p>
                    <a:p>
                      <a:pPr>
                        <a:lnSpc>
                          <a:spcPct val="107000"/>
                        </a:lnSpc>
                        <a:spcAft>
                          <a:spcPts val="0"/>
                        </a:spcAft>
                      </a:pPr>
                      <a:r>
                        <a:rPr lang="uk-UA" sz="1100" i="1" dirty="0">
                          <a:solidFill>
                            <a:srgbClr val="000000"/>
                          </a:solidFill>
                          <a:effectLst/>
                          <a:latin typeface="Times New Roman"/>
                          <a:ea typeface="Times New Roman"/>
                          <a:cs typeface="Arial"/>
                        </a:rPr>
                        <a:t>(підпис) О.М. Савчук</a:t>
                      </a:r>
                      <a:endParaRPr lang="ru-RU" sz="1100" dirty="0">
                        <a:effectLst/>
                        <a:latin typeface="Calibri"/>
                        <a:ea typeface="Calibri"/>
                        <a:cs typeface="Arial"/>
                      </a:endParaRPr>
                    </a:p>
                    <a:p>
                      <a:pPr>
                        <a:lnSpc>
                          <a:spcPct val="107000"/>
                        </a:lnSpc>
                        <a:spcAft>
                          <a:spcPts val="0"/>
                        </a:spcAft>
                      </a:pPr>
                      <a:r>
                        <a:rPr lang="uk-UA" sz="1100" i="1" dirty="0">
                          <a:solidFill>
                            <a:srgbClr val="000000"/>
                          </a:solidFill>
                          <a:effectLst/>
                          <a:latin typeface="Times New Roman"/>
                          <a:ea typeface="Times New Roman"/>
                          <a:cs typeface="Arial"/>
                        </a:rPr>
                        <a:t>01.11.2010</a:t>
                      </a:r>
                      <a:endParaRPr lang="ru-RU" sz="1100" dirty="0">
                        <a:effectLst/>
                        <a:latin typeface="Calibri"/>
                        <a:ea typeface="Calibri"/>
                        <a:cs typeface="Arial"/>
                      </a:endParaRPr>
                    </a:p>
                    <a:p>
                      <a:pPr>
                        <a:lnSpc>
                          <a:spcPct val="107000"/>
                        </a:lnSpc>
                        <a:spcAft>
                          <a:spcPts val="0"/>
                        </a:spcAft>
                      </a:pPr>
                      <a:r>
                        <a:rPr lang="uk-UA" sz="1100" dirty="0">
                          <a:solidFill>
                            <a:srgbClr val="000000"/>
                          </a:solidFill>
                          <a:effectLst/>
                          <a:latin typeface="Times New Roman"/>
                          <a:ea typeface="Times New Roman"/>
                          <a:cs typeface="Arial"/>
                        </a:rPr>
                        <a:t>Якщо документ погоджують актом, протоколом чи листом, то гриф погодження оформлюють так:</a:t>
                      </a:r>
                      <a:endParaRPr lang="ru-RU" sz="1100" dirty="0">
                        <a:effectLst/>
                        <a:latin typeface="Calibri"/>
                        <a:ea typeface="Calibri"/>
                        <a:cs typeface="Arial"/>
                      </a:endParaRPr>
                    </a:p>
                    <a:p>
                      <a:pPr>
                        <a:lnSpc>
                          <a:spcPct val="107000"/>
                        </a:lnSpc>
                        <a:spcAft>
                          <a:spcPts val="0"/>
                        </a:spcAft>
                      </a:pPr>
                      <a:r>
                        <a:rPr lang="uk-UA" sz="1100" i="1" dirty="0">
                          <a:solidFill>
                            <a:srgbClr val="000000"/>
                          </a:solidFill>
                          <a:effectLst/>
                          <a:latin typeface="Times New Roman"/>
                          <a:ea typeface="Times New Roman"/>
                          <a:cs typeface="Arial"/>
                        </a:rPr>
                        <a:t>ПОГОДЖЕНО</a:t>
                      </a:r>
                      <a:endParaRPr lang="ru-RU" sz="1100" dirty="0">
                        <a:effectLst/>
                        <a:latin typeface="Calibri"/>
                        <a:ea typeface="Calibri"/>
                        <a:cs typeface="Arial"/>
                      </a:endParaRPr>
                    </a:p>
                    <a:p>
                      <a:pPr>
                        <a:lnSpc>
                          <a:spcPct val="107000"/>
                        </a:lnSpc>
                        <a:spcAft>
                          <a:spcPts val="0"/>
                        </a:spcAft>
                      </a:pPr>
                      <a:r>
                        <a:rPr lang="uk-UA" sz="1100" i="1" dirty="0">
                          <a:solidFill>
                            <a:srgbClr val="000000"/>
                          </a:solidFill>
                          <a:effectLst/>
                          <a:latin typeface="Times New Roman"/>
                          <a:ea typeface="Times New Roman"/>
                          <a:cs typeface="Arial"/>
                        </a:rPr>
                        <a:t>Протокол засідання Правління</a:t>
                      </a:r>
                      <a:endParaRPr lang="ru-RU" sz="1100" dirty="0">
                        <a:effectLst/>
                        <a:latin typeface="Calibri"/>
                        <a:ea typeface="Calibri"/>
                        <a:cs typeface="Arial"/>
                      </a:endParaRPr>
                    </a:p>
                    <a:p>
                      <a:pPr>
                        <a:lnSpc>
                          <a:spcPct val="107000"/>
                        </a:lnSpc>
                        <a:spcAft>
                          <a:spcPts val="0"/>
                        </a:spcAft>
                      </a:pPr>
                      <a:r>
                        <a:rPr lang="uk-UA" sz="1100" i="1" dirty="0">
                          <a:solidFill>
                            <a:srgbClr val="000000"/>
                          </a:solidFill>
                          <a:effectLst/>
                          <a:latin typeface="Times New Roman"/>
                          <a:ea typeface="Times New Roman"/>
                          <a:cs typeface="Arial"/>
                        </a:rPr>
                        <a:t>ВАТ «Бориспільський експериментальний</a:t>
                      </a:r>
                      <a:endParaRPr lang="ru-RU" sz="1100" dirty="0">
                        <a:effectLst/>
                        <a:latin typeface="Calibri"/>
                        <a:ea typeface="Calibri"/>
                        <a:cs typeface="Arial"/>
                      </a:endParaRPr>
                    </a:p>
                    <a:p>
                      <a:pPr>
                        <a:lnSpc>
                          <a:spcPct val="107000"/>
                        </a:lnSpc>
                        <a:spcAft>
                          <a:spcPts val="0"/>
                        </a:spcAft>
                      </a:pPr>
                      <a:r>
                        <a:rPr lang="uk-UA" sz="1100" i="1" dirty="0">
                          <a:solidFill>
                            <a:srgbClr val="000000"/>
                          </a:solidFill>
                          <a:effectLst/>
                          <a:latin typeface="Times New Roman"/>
                          <a:ea typeface="Times New Roman"/>
                          <a:cs typeface="Arial"/>
                        </a:rPr>
                        <a:t>комбікормовий завод»</a:t>
                      </a:r>
                      <a:endParaRPr lang="ru-RU" sz="1100" dirty="0">
                        <a:effectLst/>
                        <a:latin typeface="Calibri"/>
                        <a:ea typeface="Calibri"/>
                        <a:cs typeface="Arial"/>
                      </a:endParaRPr>
                    </a:p>
                    <a:p>
                      <a:pPr>
                        <a:lnSpc>
                          <a:spcPct val="107000"/>
                        </a:lnSpc>
                        <a:spcAft>
                          <a:spcPts val="0"/>
                        </a:spcAft>
                      </a:pPr>
                      <a:r>
                        <a:rPr lang="uk-UA" sz="1100" i="1" dirty="0">
                          <a:solidFill>
                            <a:srgbClr val="000000"/>
                          </a:solidFill>
                          <a:effectLst/>
                          <a:latin typeface="Times New Roman"/>
                          <a:ea typeface="Times New Roman"/>
                          <a:cs typeface="Arial"/>
                        </a:rPr>
                        <a:t>05.10.2009 № 2</a:t>
                      </a:r>
                      <a:endParaRPr lang="ru-RU" sz="1100" dirty="0">
                        <a:effectLst/>
                        <a:latin typeface="Calibri"/>
                        <a:ea typeface="Calibri"/>
                        <a:cs typeface="Arial"/>
                      </a:endParaRPr>
                    </a:p>
                  </a:txBody>
                  <a:tcPr marL="24996" marR="24996" marT="24996" marB="2499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5792">
                <a:tc>
                  <a:txBody>
                    <a:bodyPr/>
                    <a:lstStyle/>
                    <a:p>
                      <a:pPr algn="ctr">
                        <a:lnSpc>
                          <a:spcPct val="107000"/>
                        </a:lnSpc>
                        <a:spcAft>
                          <a:spcPts val="0"/>
                        </a:spcAft>
                      </a:pPr>
                      <a:r>
                        <a:rPr lang="uk-UA" sz="1100">
                          <a:solidFill>
                            <a:srgbClr val="000000"/>
                          </a:solidFill>
                          <a:effectLst/>
                          <a:latin typeface="Times New Roman"/>
                          <a:ea typeface="Times New Roman"/>
                          <a:cs typeface="Arial"/>
                        </a:rPr>
                        <a:t>25</a:t>
                      </a:r>
                      <a:endParaRPr lang="ru-RU" sz="1100">
                        <a:effectLst/>
                        <a:latin typeface="Calibri"/>
                        <a:ea typeface="Calibri"/>
                        <a:cs typeface="Arial"/>
                      </a:endParaRPr>
                    </a:p>
                  </a:txBody>
                  <a:tcPr marL="24996" marR="24996" marT="24996" marB="249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100" b="1" i="1">
                          <a:solidFill>
                            <a:srgbClr val="000000"/>
                          </a:solidFill>
                          <a:effectLst/>
                          <a:latin typeface="Times New Roman"/>
                          <a:ea typeface="Times New Roman"/>
                          <a:cs typeface="Arial"/>
                        </a:rPr>
                        <a:t>Візи документа</a:t>
                      </a:r>
                      <a:endParaRPr lang="ru-RU" sz="1100">
                        <a:effectLst/>
                        <a:latin typeface="Calibri"/>
                        <a:ea typeface="Calibri"/>
                        <a:cs typeface="Arial"/>
                      </a:endParaRPr>
                    </a:p>
                  </a:txBody>
                  <a:tcPr marL="24996" marR="24996" marT="24996" marB="2499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100" dirty="0">
                          <a:solidFill>
                            <a:srgbClr val="000000"/>
                          </a:solidFill>
                          <a:effectLst/>
                          <a:latin typeface="Times New Roman"/>
                          <a:ea typeface="Times New Roman"/>
                          <a:cs typeface="Arial"/>
                        </a:rPr>
                        <a:t>Внутрішнє узгодження проекту документа – це його візування. Віза складається з:</a:t>
                      </a:r>
                      <a:endParaRPr lang="ru-RU" sz="11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100" dirty="0">
                          <a:solidFill>
                            <a:srgbClr val="000000"/>
                          </a:solidFill>
                          <a:effectLst/>
                          <a:latin typeface="Times New Roman"/>
                          <a:ea typeface="Times New Roman"/>
                          <a:cs typeface="Arial"/>
                        </a:rPr>
                        <a:t>назви посади;</a:t>
                      </a:r>
                      <a:endParaRPr lang="ru-RU" sz="11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100" dirty="0">
                          <a:solidFill>
                            <a:srgbClr val="000000"/>
                          </a:solidFill>
                          <a:effectLst/>
                          <a:latin typeface="Times New Roman"/>
                          <a:ea typeface="Times New Roman"/>
                          <a:cs typeface="Arial"/>
                        </a:rPr>
                        <a:t>особистого підпису;</a:t>
                      </a:r>
                      <a:endParaRPr lang="ru-RU" sz="11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100" dirty="0">
                          <a:solidFill>
                            <a:srgbClr val="000000"/>
                          </a:solidFill>
                          <a:effectLst/>
                          <a:latin typeface="Times New Roman"/>
                          <a:ea typeface="Times New Roman"/>
                          <a:cs typeface="Arial"/>
                        </a:rPr>
                        <a:t>ініціалів і прізвища особи, що візує;</a:t>
                      </a:r>
                      <a:endParaRPr lang="ru-RU" sz="11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100" dirty="0">
                          <a:solidFill>
                            <a:srgbClr val="000000"/>
                          </a:solidFill>
                          <a:effectLst/>
                          <a:latin typeface="Times New Roman"/>
                          <a:ea typeface="Times New Roman"/>
                          <a:cs typeface="Arial"/>
                        </a:rPr>
                        <a:t>дати </a:t>
                      </a:r>
                      <a:r>
                        <a:rPr lang="uk-UA" sz="1100" dirty="0" err="1">
                          <a:solidFill>
                            <a:srgbClr val="000000"/>
                          </a:solidFill>
                          <a:effectLst/>
                          <a:latin typeface="Times New Roman"/>
                          <a:ea typeface="Times New Roman"/>
                          <a:cs typeface="Arial"/>
                        </a:rPr>
                        <a:t>завізування</a:t>
                      </a:r>
                      <a:r>
                        <a:rPr lang="uk-UA" sz="1100" dirty="0">
                          <a:solidFill>
                            <a:srgbClr val="000000"/>
                          </a:solidFill>
                          <a:effectLst/>
                          <a:latin typeface="Times New Roman"/>
                          <a:ea typeface="Times New Roman"/>
                          <a:cs typeface="Arial"/>
                        </a:rPr>
                        <a:t>.</a:t>
                      </a:r>
                      <a:endParaRPr lang="ru-RU" sz="1100" dirty="0">
                        <a:solidFill>
                          <a:srgbClr val="000000"/>
                        </a:solidFill>
                        <a:effectLst/>
                        <a:latin typeface="Calibri"/>
                        <a:ea typeface="Calibri"/>
                        <a:cs typeface="Arial"/>
                      </a:endParaRPr>
                    </a:p>
                    <a:p>
                      <a:pPr>
                        <a:lnSpc>
                          <a:spcPct val="107000"/>
                        </a:lnSpc>
                        <a:spcAft>
                          <a:spcPts val="0"/>
                        </a:spcAft>
                      </a:pPr>
                      <a:r>
                        <a:rPr lang="uk-UA" sz="1100" dirty="0">
                          <a:solidFill>
                            <a:srgbClr val="000000"/>
                          </a:solidFill>
                          <a:effectLst/>
                          <a:latin typeface="Times New Roman"/>
                          <a:ea typeface="Times New Roman"/>
                          <a:cs typeface="Arial"/>
                        </a:rPr>
                        <a:t>Напр.:</a:t>
                      </a:r>
                      <a:endParaRPr lang="ru-RU" sz="1100" dirty="0">
                        <a:effectLst/>
                        <a:latin typeface="Calibri"/>
                        <a:ea typeface="Calibri"/>
                        <a:cs typeface="Arial"/>
                      </a:endParaRPr>
                    </a:p>
                    <a:p>
                      <a:pPr>
                        <a:lnSpc>
                          <a:spcPct val="107000"/>
                        </a:lnSpc>
                        <a:spcAft>
                          <a:spcPts val="0"/>
                        </a:spcAft>
                      </a:pPr>
                      <a:r>
                        <a:rPr lang="uk-UA" sz="1100" i="1" dirty="0">
                          <a:solidFill>
                            <a:srgbClr val="000000"/>
                          </a:solidFill>
                          <a:effectLst/>
                          <a:latin typeface="Times New Roman"/>
                          <a:ea typeface="Times New Roman"/>
                          <a:cs typeface="Arial"/>
                        </a:rPr>
                        <a:t>Завідувач кафедри</a:t>
                      </a:r>
                      <a:endParaRPr lang="ru-RU" sz="1100" dirty="0">
                        <a:effectLst/>
                        <a:latin typeface="Calibri"/>
                        <a:ea typeface="Calibri"/>
                        <a:cs typeface="Arial"/>
                      </a:endParaRPr>
                    </a:p>
                    <a:p>
                      <a:pPr>
                        <a:lnSpc>
                          <a:spcPct val="107000"/>
                        </a:lnSpc>
                        <a:spcAft>
                          <a:spcPts val="0"/>
                        </a:spcAft>
                      </a:pPr>
                      <a:r>
                        <a:rPr lang="uk-UA" sz="1100" i="1" dirty="0">
                          <a:solidFill>
                            <a:srgbClr val="000000"/>
                          </a:solidFill>
                          <a:effectLst/>
                          <a:latin typeface="Times New Roman"/>
                          <a:ea typeface="Times New Roman"/>
                          <a:cs typeface="Arial"/>
                        </a:rPr>
                        <a:t>(підпис) Б.М. Сайко</a:t>
                      </a:r>
                      <a:endParaRPr lang="ru-RU" sz="1100" dirty="0">
                        <a:effectLst/>
                        <a:latin typeface="Calibri"/>
                        <a:ea typeface="Calibri"/>
                        <a:cs typeface="Arial"/>
                      </a:endParaRPr>
                    </a:p>
                    <a:p>
                      <a:pPr>
                        <a:lnSpc>
                          <a:spcPct val="107000"/>
                        </a:lnSpc>
                        <a:spcAft>
                          <a:spcPts val="0"/>
                        </a:spcAft>
                      </a:pPr>
                      <a:r>
                        <a:rPr lang="uk-UA" sz="1100" i="1" dirty="0">
                          <a:solidFill>
                            <a:srgbClr val="000000"/>
                          </a:solidFill>
                          <a:effectLst/>
                          <a:latin typeface="Times New Roman"/>
                          <a:ea typeface="Times New Roman"/>
                          <a:cs typeface="Arial"/>
                        </a:rPr>
                        <a:t>28.08.2010</a:t>
                      </a:r>
                      <a:endParaRPr lang="ru-RU" sz="1100" dirty="0">
                        <a:effectLst/>
                        <a:latin typeface="Calibri"/>
                        <a:ea typeface="Calibri"/>
                        <a:cs typeface="Arial"/>
                      </a:endParaRPr>
                    </a:p>
                    <a:p>
                      <a:pPr>
                        <a:lnSpc>
                          <a:spcPct val="107000"/>
                        </a:lnSpc>
                        <a:spcAft>
                          <a:spcPts val="0"/>
                        </a:spcAft>
                      </a:pPr>
                      <a:r>
                        <a:rPr lang="uk-UA" sz="1100" dirty="0">
                          <a:solidFill>
                            <a:srgbClr val="000000"/>
                          </a:solidFill>
                          <a:effectLst/>
                          <a:latin typeface="Times New Roman"/>
                          <a:ea typeface="Times New Roman"/>
                          <a:cs typeface="Arial"/>
                        </a:rPr>
                        <a:t>Візу розміщують під реквізитом «підпис» на одному рівні з реквізитом «гриф погодження» (на лицьовому або на зворотному боці останнього аркуша документа). Невеликі зауваження (1 – 2 рядки) розташовуються перед візою:</a:t>
                      </a:r>
                      <a:endParaRPr lang="ru-RU" sz="1100" dirty="0">
                        <a:effectLst/>
                        <a:latin typeface="Calibri"/>
                        <a:ea typeface="Calibri"/>
                        <a:cs typeface="Arial"/>
                      </a:endParaRPr>
                    </a:p>
                    <a:p>
                      <a:pPr>
                        <a:lnSpc>
                          <a:spcPct val="107000"/>
                        </a:lnSpc>
                        <a:spcAft>
                          <a:spcPts val="0"/>
                        </a:spcAft>
                      </a:pPr>
                      <a:r>
                        <a:rPr lang="uk-UA" sz="1100" i="1" dirty="0">
                          <a:solidFill>
                            <a:srgbClr val="000000"/>
                          </a:solidFill>
                          <a:effectLst/>
                          <a:latin typeface="Times New Roman"/>
                          <a:ea typeface="Times New Roman"/>
                          <a:cs typeface="Arial"/>
                        </a:rPr>
                        <a:t>Не бачу підстави</a:t>
                      </a:r>
                      <a:endParaRPr lang="ru-RU" sz="1100" dirty="0">
                        <a:effectLst/>
                        <a:latin typeface="Calibri"/>
                        <a:ea typeface="Calibri"/>
                        <a:cs typeface="Arial"/>
                      </a:endParaRPr>
                    </a:p>
                    <a:p>
                      <a:pPr>
                        <a:lnSpc>
                          <a:spcPct val="107000"/>
                        </a:lnSpc>
                        <a:spcAft>
                          <a:spcPts val="0"/>
                        </a:spcAft>
                      </a:pPr>
                      <a:r>
                        <a:rPr lang="uk-UA" sz="1100" i="1" dirty="0" err="1">
                          <a:solidFill>
                            <a:srgbClr val="000000"/>
                          </a:solidFill>
                          <a:effectLst/>
                          <a:latin typeface="Times New Roman"/>
                          <a:ea typeface="Times New Roman"/>
                          <a:cs typeface="Arial"/>
                        </a:rPr>
                        <a:t>Завбібліотеки</a:t>
                      </a:r>
                      <a:endParaRPr lang="ru-RU" sz="1100" dirty="0">
                        <a:effectLst/>
                        <a:latin typeface="Calibri"/>
                        <a:ea typeface="Calibri"/>
                        <a:cs typeface="Arial"/>
                      </a:endParaRPr>
                    </a:p>
                    <a:p>
                      <a:pPr>
                        <a:lnSpc>
                          <a:spcPct val="107000"/>
                        </a:lnSpc>
                        <a:spcAft>
                          <a:spcPts val="0"/>
                        </a:spcAft>
                      </a:pPr>
                      <a:r>
                        <a:rPr lang="uk-UA" sz="1100" i="1" dirty="0">
                          <a:solidFill>
                            <a:srgbClr val="000000"/>
                          </a:solidFill>
                          <a:effectLst/>
                          <a:latin typeface="Times New Roman"/>
                          <a:ea typeface="Times New Roman"/>
                          <a:cs typeface="Arial"/>
                        </a:rPr>
                        <a:t>(підпис) Б.В. Коваленко</a:t>
                      </a:r>
                      <a:endParaRPr lang="ru-RU" sz="1100" dirty="0">
                        <a:effectLst/>
                        <a:latin typeface="Calibri"/>
                        <a:ea typeface="Calibri"/>
                        <a:cs typeface="Arial"/>
                      </a:endParaRPr>
                    </a:p>
                    <a:p>
                      <a:pPr>
                        <a:lnSpc>
                          <a:spcPct val="107000"/>
                        </a:lnSpc>
                        <a:spcAft>
                          <a:spcPts val="0"/>
                        </a:spcAft>
                      </a:pPr>
                      <a:r>
                        <a:rPr lang="uk-UA" sz="1100" i="1" dirty="0">
                          <a:solidFill>
                            <a:srgbClr val="000000"/>
                          </a:solidFill>
                          <a:effectLst/>
                          <a:latin typeface="Times New Roman"/>
                          <a:ea typeface="Times New Roman"/>
                          <a:cs typeface="Arial"/>
                        </a:rPr>
                        <a:t>15.09.2010</a:t>
                      </a:r>
                      <a:endParaRPr lang="ru-RU" sz="1100" dirty="0">
                        <a:effectLst/>
                        <a:latin typeface="Calibri"/>
                        <a:ea typeface="Calibri"/>
                        <a:cs typeface="Arial"/>
                      </a:endParaRPr>
                    </a:p>
                    <a:p>
                      <a:pPr>
                        <a:lnSpc>
                          <a:spcPct val="107000"/>
                        </a:lnSpc>
                        <a:spcAft>
                          <a:spcPts val="0"/>
                        </a:spcAft>
                      </a:pPr>
                      <a:r>
                        <a:rPr lang="uk-UA" sz="1100" dirty="0">
                          <a:solidFill>
                            <a:srgbClr val="000000"/>
                          </a:solidFill>
                          <a:effectLst/>
                          <a:latin typeface="Times New Roman"/>
                          <a:ea typeface="Times New Roman"/>
                          <a:cs typeface="Arial"/>
                        </a:rPr>
                        <a:t>При внутрішньому узгодженні візи ставляться на першому примірнику документа, а листи чи інші вихідні документи візуються на примірнику, який лишається в установі.</a:t>
                      </a:r>
                      <a:endParaRPr lang="ru-RU" sz="1100" dirty="0">
                        <a:effectLst/>
                        <a:latin typeface="Calibri"/>
                        <a:ea typeface="Calibri"/>
                        <a:cs typeface="Arial"/>
                      </a:endParaRPr>
                    </a:p>
                  </a:txBody>
                  <a:tcPr marL="24996" marR="24996" marT="24996" marB="2499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03228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850753899"/>
              </p:ext>
            </p:extLst>
          </p:nvPr>
        </p:nvGraphicFramePr>
        <p:xfrm>
          <a:off x="0" y="22995"/>
          <a:ext cx="9143999" cy="4478622"/>
        </p:xfrm>
        <a:graphic>
          <a:graphicData uri="http://schemas.openxmlformats.org/drawingml/2006/table">
            <a:tbl>
              <a:tblPr firstRow="1" firstCol="1" bandRow="1"/>
              <a:tblGrid>
                <a:gridCol w="440675"/>
                <a:gridCol w="2156158"/>
                <a:gridCol w="6547166"/>
              </a:tblGrid>
              <a:tr h="1864517">
                <a:tc>
                  <a:txBody>
                    <a:bodyPr/>
                    <a:lstStyle/>
                    <a:p>
                      <a:pPr algn="ctr">
                        <a:lnSpc>
                          <a:spcPct val="107000"/>
                        </a:lnSpc>
                        <a:spcAft>
                          <a:spcPts val="0"/>
                        </a:spcAft>
                      </a:pPr>
                      <a:r>
                        <a:rPr lang="uk-UA" sz="1200" dirty="0">
                          <a:solidFill>
                            <a:srgbClr val="000000"/>
                          </a:solidFill>
                          <a:effectLst/>
                          <a:latin typeface="Times New Roman"/>
                          <a:ea typeface="Times New Roman"/>
                          <a:cs typeface="Arial"/>
                        </a:rPr>
                        <a:t>26</a:t>
                      </a:r>
                      <a:endParaRPr lang="ru-RU" sz="1200" dirty="0">
                        <a:effectLst/>
                        <a:latin typeface="Calibri"/>
                        <a:ea typeface="Calibri"/>
                        <a:cs typeface="Arial"/>
                      </a:endParaRPr>
                    </a:p>
                  </a:txBody>
                  <a:tcPr marL="43267" marR="43267" marT="43267" marB="432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a:solidFill>
                            <a:srgbClr val="000000"/>
                          </a:solidFill>
                          <a:effectLst/>
                          <a:latin typeface="Times New Roman"/>
                          <a:ea typeface="Times New Roman"/>
                          <a:cs typeface="Arial"/>
                        </a:rPr>
                        <a:t>Відбиток печатки</a:t>
                      </a:r>
                      <a:endParaRPr lang="ru-RU" sz="1200">
                        <a:effectLst/>
                        <a:latin typeface="Calibri"/>
                        <a:ea typeface="Calibri"/>
                        <a:cs typeface="Arial"/>
                      </a:endParaRPr>
                    </a:p>
                  </a:txBody>
                  <a:tcPr marL="43267" marR="43267" marT="43267" marB="432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Відбитком печатки організації засвідчують на документі підпис відповідальної особи. Перелік документів, на які ставлять відбиток печатки, визначається «Інструкцією з діловодства організації». Печатки є </a:t>
                      </a:r>
                      <a:r>
                        <a:rPr lang="uk-UA" sz="1200" b="1" i="1" dirty="0">
                          <a:solidFill>
                            <a:srgbClr val="000000"/>
                          </a:solidFill>
                          <a:effectLst/>
                          <a:latin typeface="Times New Roman"/>
                          <a:ea typeface="Times New Roman"/>
                          <a:cs typeface="Arial"/>
                        </a:rPr>
                        <a:t>гербові </a:t>
                      </a:r>
                      <a:r>
                        <a:rPr lang="uk-UA" sz="1200" dirty="0">
                          <a:solidFill>
                            <a:srgbClr val="000000"/>
                          </a:solidFill>
                          <a:effectLst/>
                          <a:latin typeface="Times New Roman"/>
                          <a:ea typeface="Times New Roman"/>
                          <a:cs typeface="Arial"/>
                        </a:rPr>
                        <a:t>та </a:t>
                      </a:r>
                      <a:r>
                        <a:rPr lang="uk-UA" sz="1200" b="1" i="1" dirty="0">
                          <a:solidFill>
                            <a:srgbClr val="000000"/>
                          </a:solidFill>
                          <a:effectLst/>
                          <a:latin typeface="Times New Roman"/>
                          <a:ea typeface="Times New Roman"/>
                          <a:cs typeface="Arial"/>
                        </a:rPr>
                        <a:t>прості.</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Гербова </a:t>
                      </a:r>
                      <a:r>
                        <a:rPr lang="uk-UA" sz="1200" dirty="0">
                          <a:solidFill>
                            <a:srgbClr val="000000"/>
                          </a:solidFill>
                          <a:effectLst/>
                          <a:latin typeface="Times New Roman"/>
                          <a:ea typeface="Times New Roman"/>
                          <a:cs typeface="Arial"/>
                        </a:rPr>
                        <a:t>печатка прикладається до документів, що засвідчують юридичні або фізичні права осіб; до статутів, положень, які вимагають відбитка печатки, та ін.</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Прості </a:t>
                      </a:r>
                      <a:r>
                        <a:rPr lang="uk-UA" sz="1200" dirty="0">
                          <a:solidFill>
                            <a:srgbClr val="000000"/>
                          </a:solidFill>
                          <a:effectLst/>
                          <a:latin typeface="Times New Roman"/>
                          <a:ea typeface="Times New Roman"/>
                          <a:cs typeface="Arial"/>
                        </a:rPr>
                        <a:t>печатки мають різну форму: круглу, квадратну, трикутну. Герб на них не зображується. Просту печатку прикладають до документів, що виходять за межі організації, до розмножених примірників розпорядчих документів під час їх розсилання, до довідок з місця роботи тощо.</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Відбиток печатки ставлять так, щоб він охоплював останні кілька літер назви посади особи, яка підписала документ.</a:t>
                      </a:r>
                      <a:endParaRPr lang="ru-RU" sz="1200" dirty="0">
                        <a:effectLst/>
                        <a:latin typeface="Calibri"/>
                        <a:ea typeface="Calibri"/>
                        <a:cs typeface="Arial"/>
                      </a:endParaRPr>
                    </a:p>
                  </a:txBody>
                  <a:tcPr marL="43267" marR="43267" marT="43267" marB="432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0520">
                <a:tc>
                  <a:txBody>
                    <a:bodyPr/>
                    <a:lstStyle/>
                    <a:p>
                      <a:pPr algn="ctr">
                        <a:lnSpc>
                          <a:spcPct val="107000"/>
                        </a:lnSpc>
                        <a:spcAft>
                          <a:spcPts val="0"/>
                        </a:spcAft>
                      </a:pPr>
                      <a:r>
                        <a:rPr lang="uk-UA" sz="1200">
                          <a:solidFill>
                            <a:srgbClr val="000000"/>
                          </a:solidFill>
                          <a:effectLst/>
                          <a:latin typeface="Times New Roman"/>
                          <a:ea typeface="Times New Roman"/>
                          <a:cs typeface="Arial"/>
                        </a:rPr>
                        <a:t>27</a:t>
                      </a:r>
                      <a:endParaRPr lang="ru-RU" sz="1200">
                        <a:effectLst/>
                        <a:latin typeface="Calibri"/>
                        <a:ea typeface="Calibri"/>
                        <a:cs typeface="Arial"/>
                      </a:endParaRPr>
                    </a:p>
                  </a:txBody>
                  <a:tcPr marL="43267" marR="43267" marT="43267" marB="432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a:solidFill>
                            <a:srgbClr val="000000"/>
                          </a:solidFill>
                          <a:effectLst/>
                          <a:latin typeface="Times New Roman"/>
                          <a:ea typeface="Times New Roman"/>
                          <a:cs typeface="Arial"/>
                        </a:rPr>
                        <a:t>Відмітка про засвідчення копії</a:t>
                      </a:r>
                      <a:endParaRPr lang="ru-RU" sz="1200">
                        <a:effectLst/>
                        <a:latin typeface="Calibri"/>
                        <a:ea typeface="Calibri"/>
                        <a:cs typeface="Arial"/>
                      </a:endParaRPr>
                    </a:p>
                  </a:txBody>
                  <a:tcPr marL="43267" marR="43267" marT="43267" marB="432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У правому верхньому кутку пишеться слово «копія»; під реквізитом «підпис» біля межі лівого берега у стовпчик:</a:t>
                      </a:r>
                      <a:endParaRPr lang="ru-RU" sz="12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слова «Згідно з оригіналом» (без лапок);</a:t>
                      </a:r>
                      <a:endParaRPr lang="ru-RU" sz="12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назва посади виконавця;</a:t>
                      </a:r>
                      <a:endParaRPr lang="ru-RU" sz="12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особистий підпис особи, яка засвідчує копію;</a:t>
                      </a:r>
                      <a:endParaRPr lang="ru-RU" sz="12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розшифрування підпису;</a:t>
                      </a:r>
                      <a:endParaRPr lang="ru-RU" sz="12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дата.</a:t>
                      </a:r>
                      <a:endParaRPr lang="ru-RU" sz="1200" dirty="0">
                        <a:solidFill>
                          <a:srgbClr val="000000"/>
                        </a:solidFill>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При потребі підпис засвідчується печаткою.</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Напр.:</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Згідно з оригіналом</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Секретар (підпис) О.М. Донченко</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31.12.2010</a:t>
                      </a:r>
                      <a:endParaRPr lang="ru-RU" sz="1200" dirty="0">
                        <a:effectLst/>
                        <a:latin typeface="Calibri"/>
                        <a:ea typeface="Calibri"/>
                        <a:cs typeface="Arial"/>
                      </a:endParaRPr>
                    </a:p>
                  </a:txBody>
                  <a:tcPr marL="43267" marR="43267" marT="43267" marB="432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060327984"/>
              </p:ext>
            </p:extLst>
          </p:nvPr>
        </p:nvGraphicFramePr>
        <p:xfrm>
          <a:off x="0" y="4509120"/>
          <a:ext cx="9143999" cy="1659014"/>
        </p:xfrm>
        <a:graphic>
          <a:graphicData uri="http://schemas.openxmlformats.org/drawingml/2006/table">
            <a:tbl>
              <a:tblPr firstRow="1" firstCol="1" bandRow="1"/>
              <a:tblGrid>
                <a:gridCol w="440674"/>
                <a:gridCol w="2156159"/>
                <a:gridCol w="6547166"/>
              </a:tblGrid>
              <a:tr h="1326478">
                <a:tc>
                  <a:txBody>
                    <a:bodyPr/>
                    <a:lstStyle/>
                    <a:p>
                      <a:pPr algn="ctr">
                        <a:lnSpc>
                          <a:spcPct val="107000"/>
                        </a:lnSpc>
                        <a:spcAft>
                          <a:spcPts val="0"/>
                        </a:spcAft>
                      </a:pPr>
                      <a:r>
                        <a:rPr lang="uk-UA" sz="1200" dirty="0">
                          <a:solidFill>
                            <a:srgbClr val="000000"/>
                          </a:solidFill>
                          <a:effectLst/>
                          <a:latin typeface="Times New Roman"/>
                          <a:ea typeface="Times New Roman"/>
                          <a:cs typeface="Arial"/>
                        </a:rPr>
                        <a:t>28</a:t>
                      </a:r>
                      <a:endParaRPr lang="ru-RU" sz="1200" dirty="0">
                        <a:effectLst/>
                        <a:latin typeface="Calibri"/>
                        <a:ea typeface="Calibri"/>
                        <a:cs typeface="Arial"/>
                      </a:endParaRPr>
                    </a:p>
                  </a:txBody>
                  <a:tcPr marL="46679" marR="46679" marT="46679" marB="46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a:solidFill>
                            <a:srgbClr val="000000"/>
                          </a:solidFill>
                          <a:effectLst/>
                          <a:latin typeface="Times New Roman"/>
                          <a:ea typeface="Times New Roman"/>
                          <a:cs typeface="Arial"/>
                        </a:rPr>
                        <a:t>Прізвище виконавця і номер його телефону</a:t>
                      </a:r>
                      <a:endParaRPr lang="ru-RU" sz="1200">
                        <a:effectLst/>
                        <a:latin typeface="Calibri"/>
                        <a:ea typeface="Calibri"/>
                        <a:cs typeface="Arial"/>
                      </a:endParaRPr>
                    </a:p>
                  </a:txBody>
                  <a:tcPr marL="46679" marR="46679" marT="46679" marB="466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Цей реквізит обов’язковий на вихідних документах (листах, довідках, висновках). Складається із:</a:t>
                      </a:r>
                      <a:endParaRPr lang="ru-RU" sz="12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прізвища або прізвища, ім’я та по батькові виконавця;</a:t>
                      </a:r>
                      <a:endParaRPr lang="ru-RU" sz="12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номера його службового телефону.</a:t>
                      </a:r>
                      <a:endParaRPr lang="ru-RU" sz="1200" dirty="0">
                        <a:solidFill>
                          <a:srgbClr val="000000"/>
                        </a:solidFill>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Ці відомості зазначають на лицьовому боці в нижньому лівому кутку останнього аркуша документа.</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Наприклад:</a:t>
                      </a:r>
                      <a:endParaRPr lang="ru-RU" sz="1200" dirty="0">
                        <a:effectLst/>
                        <a:latin typeface="Calibri"/>
                        <a:ea typeface="Calibri"/>
                        <a:cs typeface="Arial"/>
                      </a:endParaRPr>
                    </a:p>
                    <a:p>
                      <a:pPr>
                        <a:lnSpc>
                          <a:spcPct val="107000"/>
                        </a:lnSpc>
                        <a:spcAft>
                          <a:spcPts val="0"/>
                        </a:spcAft>
                      </a:pPr>
                      <a:r>
                        <a:rPr lang="uk-UA" sz="1200" i="1" dirty="0" err="1">
                          <a:solidFill>
                            <a:srgbClr val="000000"/>
                          </a:solidFill>
                          <a:effectLst/>
                          <a:latin typeface="Times New Roman"/>
                          <a:ea typeface="Times New Roman"/>
                          <a:cs typeface="Arial"/>
                        </a:rPr>
                        <a:t>Мальченко</a:t>
                      </a:r>
                      <a:r>
                        <a:rPr lang="uk-UA" sz="1200" i="1" dirty="0">
                          <a:solidFill>
                            <a:srgbClr val="000000"/>
                          </a:solidFill>
                          <a:effectLst/>
                          <a:latin typeface="Times New Roman"/>
                          <a:ea typeface="Times New Roman"/>
                          <a:cs typeface="Arial"/>
                        </a:rPr>
                        <a:t> 512 81 35</a:t>
                      </a:r>
                      <a:endParaRPr lang="ru-RU" sz="1200" dirty="0">
                        <a:effectLst/>
                        <a:latin typeface="Calibri"/>
                        <a:ea typeface="Calibri"/>
                        <a:cs typeface="Arial"/>
                      </a:endParaRPr>
                    </a:p>
                    <a:p>
                      <a:pPr>
                        <a:lnSpc>
                          <a:spcPct val="107000"/>
                        </a:lnSpc>
                        <a:spcAft>
                          <a:spcPts val="0"/>
                        </a:spcAft>
                      </a:pPr>
                      <a:r>
                        <a:rPr lang="uk-UA" sz="1200" i="1" dirty="0" err="1">
                          <a:solidFill>
                            <a:srgbClr val="000000"/>
                          </a:solidFill>
                          <a:effectLst/>
                          <a:latin typeface="Times New Roman"/>
                          <a:ea typeface="Times New Roman"/>
                          <a:cs typeface="Arial"/>
                        </a:rPr>
                        <a:t>Мальченко</a:t>
                      </a:r>
                      <a:r>
                        <a:rPr lang="uk-UA" sz="1200" i="1" dirty="0">
                          <a:solidFill>
                            <a:srgbClr val="000000"/>
                          </a:solidFill>
                          <a:effectLst/>
                          <a:latin typeface="Times New Roman"/>
                          <a:ea typeface="Times New Roman"/>
                          <a:cs typeface="Arial"/>
                        </a:rPr>
                        <a:t> Ольга Тимофіївна 512 81 35</a:t>
                      </a:r>
                      <a:endParaRPr lang="ru-RU" sz="1200" dirty="0">
                        <a:effectLst/>
                        <a:latin typeface="Calibri"/>
                        <a:ea typeface="Calibri"/>
                        <a:cs typeface="Arial"/>
                      </a:endParaRPr>
                    </a:p>
                  </a:txBody>
                  <a:tcPr marL="46679" marR="46679" marT="46679" marB="4667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8579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366304863"/>
              </p:ext>
            </p:extLst>
          </p:nvPr>
        </p:nvGraphicFramePr>
        <p:xfrm>
          <a:off x="0" y="-91390"/>
          <a:ext cx="9143999" cy="6083914"/>
        </p:xfrm>
        <a:graphic>
          <a:graphicData uri="http://schemas.openxmlformats.org/drawingml/2006/table">
            <a:tbl>
              <a:tblPr firstRow="1" firstCol="1" bandRow="1"/>
              <a:tblGrid>
                <a:gridCol w="440677"/>
                <a:gridCol w="2156158"/>
                <a:gridCol w="6547164"/>
              </a:tblGrid>
              <a:tr h="2604568">
                <a:tc>
                  <a:txBody>
                    <a:bodyPr/>
                    <a:lstStyle/>
                    <a:p>
                      <a:pPr algn="ctr">
                        <a:lnSpc>
                          <a:spcPct val="107000"/>
                        </a:lnSpc>
                        <a:spcAft>
                          <a:spcPts val="0"/>
                        </a:spcAft>
                      </a:pPr>
                      <a:r>
                        <a:rPr lang="uk-UA" sz="1200" dirty="0">
                          <a:solidFill>
                            <a:srgbClr val="000000"/>
                          </a:solidFill>
                          <a:effectLst/>
                          <a:latin typeface="Times New Roman"/>
                          <a:ea typeface="Times New Roman"/>
                          <a:cs typeface="Arial"/>
                        </a:rPr>
                        <a:t>29</a:t>
                      </a:r>
                      <a:endParaRPr lang="ru-RU" sz="1200" dirty="0">
                        <a:effectLst/>
                        <a:latin typeface="Calibri"/>
                        <a:ea typeface="Calibri"/>
                        <a:cs typeface="Arial"/>
                      </a:endParaRPr>
                    </a:p>
                  </a:txBody>
                  <a:tcPr marL="31382" marR="31382" marT="31382" marB="313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a:solidFill>
                            <a:srgbClr val="000000"/>
                          </a:solidFill>
                          <a:effectLst/>
                          <a:latin typeface="Times New Roman"/>
                          <a:ea typeface="Times New Roman"/>
                          <a:cs typeface="Arial"/>
                        </a:rPr>
                        <a:t>Відмітка про виконання документа й скерування його до справи</a:t>
                      </a:r>
                      <a:endParaRPr lang="ru-RU" sz="1200">
                        <a:effectLst/>
                        <a:latin typeface="Calibri"/>
                        <a:ea typeface="Calibri"/>
                        <a:cs typeface="Arial"/>
                      </a:endParaRPr>
                    </a:p>
                  </a:txBody>
                  <a:tcPr marL="31382" marR="31382" marT="31382" marB="313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a:solidFill>
                            <a:srgbClr val="000000"/>
                          </a:solidFill>
                          <a:effectLst/>
                          <a:latin typeface="Times New Roman"/>
                          <a:ea typeface="Times New Roman"/>
                          <a:cs typeface="Arial"/>
                        </a:rPr>
                        <a:t>Цей реквізит розміщують у лівому куті нижнього берега лицьового боку першого аркуша документа. Містить такі відомості:</a:t>
                      </a:r>
                      <a:endParaRPr lang="ru-RU" sz="120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a:solidFill>
                            <a:srgbClr val="000000"/>
                          </a:solidFill>
                          <a:effectLst/>
                          <a:latin typeface="Times New Roman"/>
                          <a:ea typeface="Times New Roman"/>
                          <a:cs typeface="Arial"/>
                        </a:rPr>
                        <a:t>покликання на дату й номер документа про його виконання або стислу довідку про виконання;</a:t>
                      </a:r>
                      <a:endParaRPr lang="ru-RU" sz="120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a:solidFill>
                            <a:srgbClr val="000000"/>
                          </a:solidFill>
                          <a:effectLst/>
                          <a:latin typeface="Times New Roman"/>
                          <a:ea typeface="Times New Roman"/>
                          <a:cs typeface="Arial"/>
                        </a:rPr>
                        <a:t>слова «ДО СПРАВИ» (без лапок);</a:t>
                      </a:r>
                      <a:endParaRPr lang="ru-RU" sz="120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a:solidFill>
                            <a:srgbClr val="000000"/>
                          </a:solidFill>
                          <a:effectLst/>
                          <a:latin typeface="Times New Roman"/>
                          <a:ea typeface="Times New Roman"/>
                          <a:cs typeface="Arial"/>
                        </a:rPr>
                        <a:t>номер справи, до якої має бути підшито документ;</a:t>
                      </a:r>
                      <a:endParaRPr lang="ru-RU" sz="120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a:solidFill>
                            <a:srgbClr val="000000"/>
                          </a:solidFill>
                          <a:effectLst/>
                          <a:latin typeface="Times New Roman"/>
                          <a:ea typeface="Times New Roman"/>
                          <a:cs typeface="Arial"/>
                        </a:rPr>
                        <a:t>дату скерування документа до справи;</a:t>
                      </a:r>
                      <a:endParaRPr lang="ru-RU" sz="120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a:solidFill>
                            <a:srgbClr val="000000"/>
                          </a:solidFill>
                          <a:effectLst/>
                          <a:latin typeface="Times New Roman"/>
                          <a:ea typeface="Times New Roman"/>
                          <a:cs typeface="Arial"/>
                        </a:rPr>
                        <a:t>назву посади й підпис виконавця.</a:t>
                      </a:r>
                      <a:endParaRPr lang="ru-RU" sz="1200">
                        <a:solidFill>
                          <a:srgbClr val="000000"/>
                        </a:solidFill>
                        <a:effectLst/>
                        <a:latin typeface="Calibri"/>
                        <a:ea typeface="Calibri"/>
                        <a:cs typeface="Arial"/>
                      </a:endParaRPr>
                    </a:p>
                    <a:p>
                      <a:pPr>
                        <a:lnSpc>
                          <a:spcPct val="107000"/>
                        </a:lnSpc>
                        <a:spcAft>
                          <a:spcPts val="0"/>
                        </a:spcAft>
                      </a:pPr>
                      <a:r>
                        <a:rPr lang="uk-UA" sz="1200">
                          <a:solidFill>
                            <a:srgbClr val="000000"/>
                          </a:solidFill>
                          <a:effectLst/>
                          <a:latin typeface="Times New Roman"/>
                          <a:ea typeface="Times New Roman"/>
                          <a:cs typeface="Arial"/>
                        </a:rPr>
                        <a:t>Напр.:</a:t>
                      </a:r>
                      <a:endParaRPr lang="ru-RU" sz="1200">
                        <a:effectLst/>
                        <a:latin typeface="Calibri"/>
                        <a:ea typeface="Calibri"/>
                        <a:cs typeface="Arial"/>
                      </a:endParaRPr>
                    </a:p>
                    <a:p>
                      <a:pPr>
                        <a:lnSpc>
                          <a:spcPct val="107000"/>
                        </a:lnSpc>
                        <a:spcAft>
                          <a:spcPts val="0"/>
                        </a:spcAft>
                      </a:pPr>
                      <a:r>
                        <a:rPr lang="uk-UA" sz="1200" i="1">
                          <a:solidFill>
                            <a:srgbClr val="000000"/>
                          </a:solidFill>
                          <a:effectLst/>
                          <a:latin typeface="Times New Roman"/>
                          <a:ea typeface="Times New Roman"/>
                          <a:cs typeface="Arial"/>
                        </a:rPr>
                        <a:t>До справи № 13-8</a:t>
                      </a:r>
                      <a:endParaRPr lang="ru-RU" sz="1200">
                        <a:effectLst/>
                        <a:latin typeface="Calibri"/>
                        <a:ea typeface="Calibri"/>
                        <a:cs typeface="Arial"/>
                      </a:endParaRPr>
                    </a:p>
                    <a:p>
                      <a:pPr>
                        <a:lnSpc>
                          <a:spcPct val="107000"/>
                        </a:lnSpc>
                        <a:spcAft>
                          <a:spcPts val="0"/>
                        </a:spcAft>
                      </a:pPr>
                      <a:r>
                        <a:rPr lang="uk-UA" sz="1200" i="1">
                          <a:solidFill>
                            <a:srgbClr val="000000"/>
                          </a:solidFill>
                          <a:effectLst/>
                          <a:latin typeface="Times New Roman"/>
                          <a:ea typeface="Times New Roman"/>
                          <a:cs typeface="Arial"/>
                        </a:rPr>
                        <a:t>Надано характеристику 25.05.2003</a:t>
                      </a:r>
                      <a:endParaRPr lang="ru-RU" sz="1200">
                        <a:effectLst/>
                        <a:latin typeface="Calibri"/>
                        <a:ea typeface="Calibri"/>
                        <a:cs typeface="Arial"/>
                      </a:endParaRPr>
                    </a:p>
                    <a:p>
                      <a:pPr>
                        <a:lnSpc>
                          <a:spcPct val="107000"/>
                        </a:lnSpc>
                        <a:spcAft>
                          <a:spcPts val="0"/>
                        </a:spcAft>
                      </a:pPr>
                      <a:r>
                        <a:rPr lang="uk-UA" sz="1200">
                          <a:solidFill>
                            <a:srgbClr val="000000"/>
                          </a:solidFill>
                          <a:effectLst/>
                          <a:latin typeface="Times New Roman"/>
                          <a:ea typeface="Times New Roman"/>
                          <a:cs typeface="Arial"/>
                        </a:rPr>
                        <a:t>№ </a:t>
                      </a:r>
                      <a:r>
                        <a:rPr lang="uk-UA" sz="1200" i="1">
                          <a:solidFill>
                            <a:srgbClr val="000000"/>
                          </a:solidFill>
                          <a:effectLst/>
                          <a:latin typeface="Times New Roman"/>
                          <a:ea typeface="Times New Roman"/>
                          <a:cs typeface="Arial"/>
                        </a:rPr>
                        <a:t>05-11/73</a:t>
                      </a:r>
                      <a:endParaRPr lang="ru-RU" sz="1200">
                        <a:effectLst/>
                        <a:latin typeface="Calibri"/>
                        <a:ea typeface="Calibri"/>
                        <a:cs typeface="Arial"/>
                      </a:endParaRPr>
                    </a:p>
                    <a:p>
                      <a:pPr>
                        <a:lnSpc>
                          <a:spcPct val="107000"/>
                        </a:lnSpc>
                        <a:spcAft>
                          <a:spcPts val="0"/>
                        </a:spcAft>
                      </a:pPr>
                      <a:r>
                        <a:rPr lang="uk-UA" sz="1200" i="1">
                          <a:solidFill>
                            <a:srgbClr val="000000"/>
                          </a:solidFill>
                          <a:effectLst/>
                          <a:latin typeface="Times New Roman"/>
                          <a:ea typeface="Times New Roman"/>
                          <a:cs typeface="Arial"/>
                        </a:rPr>
                        <a:t>Інспектор С.І. Ковальчук</a:t>
                      </a:r>
                      <a:endParaRPr lang="ru-RU" sz="1200">
                        <a:effectLst/>
                        <a:latin typeface="Calibri"/>
                        <a:ea typeface="Calibri"/>
                        <a:cs typeface="Arial"/>
                      </a:endParaRPr>
                    </a:p>
                    <a:p>
                      <a:pPr>
                        <a:lnSpc>
                          <a:spcPct val="107000"/>
                        </a:lnSpc>
                        <a:spcAft>
                          <a:spcPts val="0"/>
                        </a:spcAft>
                      </a:pPr>
                      <a:r>
                        <a:rPr lang="uk-UA" sz="1200" i="1">
                          <a:solidFill>
                            <a:srgbClr val="000000"/>
                          </a:solidFill>
                          <a:effectLst/>
                          <a:latin typeface="Times New Roman"/>
                          <a:ea typeface="Times New Roman"/>
                          <a:cs typeface="Arial"/>
                        </a:rPr>
                        <a:t>27.05.2010</a:t>
                      </a:r>
                      <a:endParaRPr lang="ru-RU" sz="1200">
                        <a:effectLst/>
                        <a:latin typeface="Calibri"/>
                        <a:ea typeface="Calibri"/>
                        <a:cs typeface="Arial"/>
                      </a:endParaRPr>
                    </a:p>
                  </a:txBody>
                  <a:tcPr marL="31382" marR="31382" marT="31382" marB="31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7699">
                <a:tc>
                  <a:txBody>
                    <a:bodyPr/>
                    <a:lstStyle/>
                    <a:p>
                      <a:pPr algn="ctr">
                        <a:lnSpc>
                          <a:spcPct val="107000"/>
                        </a:lnSpc>
                        <a:spcAft>
                          <a:spcPts val="0"/>
                        </a:spcAft>
                      </a:pPr>
                      <a:r>
                        <a:rPr lang="uk-UA" sz="1200">
                          <a:solidFill>
                            <a:srgbClr val="000000"/>
                          </a:solidFill>
                          <a:effectLst/>
                          <a:latin typeface="Times New Roman"/>
                          <a:ea typeface="Times New Roman"/>
                          <a:cs typeface="Arial"/>
                        </a:rPr>
                        <a:t>30</a:t>
                      </a:r>
                      <a:endParaRPr lang="ru-RU" sz="1200">
                        <a:effectLst/>
                        <a:latin typeface="Calibri"/>
                        <a:ea typeface="Calibri"/>
                        <a:cs typeface="Arial"/>
                      </a:endParaRPr>
                    </a:p>
                  </a:txBody>
                  <a:tcPr marL="31382" marR="31382" marT="31382" marB="313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a:solidFill>
                            <a:srgbClr val="000000"/>
                          </a:solidFill>
                          <a:effectLst/>
                          <a:latin typeface="Times New Roman"/>
                          <a:ea typeface="Times New Roman"/>
                          <a:cs typeface="Arial"/>
                        </a:rPr>
                        <a:t>Відмітка про наявність документа в електронній формі</a:t>
                      </a:r>
                      <a:endParaRPr lang="ru-RU" sz="1200">
                        <a:effectLst/>
                        <a:latin typeface="Calibri"/>
                        <a:ea typeface="Calibri"/>
                        <a:cs typeface="Arial"/>
                      </a:endParaRPr>
                    </a:p>
                  </a:txBody>
                  <a:tcPr marL="31382" marR="31382" marT="31382" marB="313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Розміщують після тексту в центрі нижнього берега лицьового боку першого аркуша документа. Містить:</a:t>
                      </a:r>
                      <a:endParaRPr lang="ru-RU" sz="12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повне ім’я </a:t>
                      </a:r>
                      <a:r>
                        <a:rPr lang="uk-UA" sz="1200" dirty="0" err="1">
                          <a:solidFill>
                            <a:srgbClr val="000000"/>
                          </a:solidFill>
                          <a:effectLst/>
                          <a:latin typeface="Times New Roman"/>
                          <a:ea typeface="Times New Roman"/>
                          <a:cs typeface="Arial"/>
                        </a:rPr>
                        <a:t>файла</a:t>
                      </a:r>
                      <a:r>
                        <a:rPr lang="uk-UA" sz="1200" dirty="0">
                          <a:solidFill>
                            <a:srgbClr val="000000"/>
                          </a:solidFill>
                          <a:effectLst/>
                          <a:latin typeface="Times New Roman"/>
                          <a:ea typeface="Times New Roman"/>
                          <a:cs typeface="Arial"/>
                        </a:rPr>
                        <a:t> та його місце зберігання;</a:t>
                      </a:r>
                      <a:endParaRPr lang="ru-RU" sz="12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код оператора;</a:t>
                      </a:r>
                      <a:endParaRPr lang="ru-RU" sz="12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інші пошукові відомості.</a:t>
                      </a:r>
                      <a:endParaRPr lang="ru-RU" sz="1200" dirty="0">
                        <a:solidFill>
                          <a:srgbClr val="000000"/>
                        </a:solidFill>
                        <a:effectLst/>
                        <a:latin typeface="Calibri"/>
                        <a:ea typeface="Calibri"/>
                        <a:cs typeface="Arial"/>
                      </a:endParaRPr>
                    </a:p>
                  </a:txBody>
                  <a:tcPr marL="31382" marR="31382" marT="31382" marB="31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9574">
                <a:tc>
                  <a:txBody>
                    <a:bodyPr/>
                    <a:lstStyle/>
                    <a:p>
                      <a:pPr algn="ctr">
                        <a:lnSpc>
                          <a:spcPct val="107000"/>
                        </a:lnSpc>
                        <a:spcAft>
                          <a:spcPts val="0"/>
                        </a:spcAft>
                      </a:pPr>
                      <a:r>
                        <a:rPr lang="uk-UA" sz="1200">
                          <a:solidFill>
                            <a:srgbClr val="000000"/>
                          </a:solidFill>
                          <a:effectLst/>
                          <a:latin typeface="Times New Roman"/>
                          <a:ea typeface="Times New Roman"/>
                          <a:cs typeface="Arial"/>
                        </a:rPr>
                        <a:t>31</a:t>
                      </a:r>
                      <a:endParaRPr lang="ru-RU" sz="1200">
                        <a:effectLst/>
                        <a:latin typeface="Calibri"/>
                        <a:ea typeface="Calibri"/>
                        <a:cs typeface="Arial"/>
                      </a:endParaRPr>
                    </a:p>
                  </a:txBody>
                  <a:tcPr marL="31382" marR="31382" marT="31382" marB="313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a:solidFill>
                            <a:srgbClr val="000000"/>
                          </a:solidFill>
                          <a:effectLst/>
                          <a:latin typeface="Times New Roman"/>
                          <a:ea typeface="Times New Roman"/>
                          <a:cs typeface="Arial"/>
                        </a:rPr>
                        <a:t>Відмітка про надходження (зареєстрування) документа до організації</a:t>
                      </a:r>
                      <a:endParaRPr lang="ru-RU" sz="1200">
                        <a:effectLst/>
                        <a:latin typeface="Calibri"/>
                        <a:ea typeface="Calibri"/>
                        <a:cs typeface="Arial"/>
                      </a:endParaRPr>
                    </a:p>
                  </a:txBody>
                  <a:tcPr marL="31382" marR="31382" marT="31382" marB="313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Містить:</a:t>
                      </a:r>
                      <a:endParaRPr lang="ru-RU" sz="1200" dirty="0">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скорочену назву організації, що отримала документ;</a:t>
                      </a:r>
                      <a:endParaRPr lang="ru-RU" sz="12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дату його надходження;</a:t>
                      </a:r>
                      <a:endParaRPr lang="ru-RU" sz="1200" dirty="0">
                        <a:solidFill>
                          <a:srgbClr val="000000"/>
                        </a:solidFill>
                        <a:effectLst/>
                        <a:latin typeface="Calibri"/>
                        <a:ea typeface="Calibri"/>
                        <a:cs typeface="Arial"/>
                      </a:endParaRPr>
                    </a:p>
                    <a:p>
                      <a:pPr marL="342900" lvl="0" indent="-342900">
                        <a:lnSpc>
                          <a:spcPct val="107000"/>
                        </a:lnSpc>
                        <a:spcAft>
                          <a:spcPts val="0"/>
                        </a:spcAft>
                        <a:buSzPts val="1000"/>
                        <a:buFont typeface="Symbol"/>
                        <a:buChar char=""/>
                        <a:tabLst>
                          <a:tab pos="457200" algn="l"/>
                        </a:tabLst>
                      </a:pPr>
                      <a:r>
                        <a:rPr lang="uk-UA" sz="1200" dirty="0">
                          <a:solidFill>
                            <a:srgbClr val="000000"/>
                          </a:solidFill>
                          <a:effectLst/>
                          <a:latin typeface="Times New Roman"/>
                          <a:ea typeface="Times New Roman"/>
                          <a:cs typeface="Arial"/>
                        </a:rPr>
                        <a:t>реєстраційний індекс документа.</a:t>
                      </a:r>
                      <a:endParaRPr lang="ru-RU" sz="1200" dirty="0">
                        <a:solidFill>
                          <a:srgbClr val="000000"/>
                        </a:solidFill>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Цю відмітку роблять від руки чи за допомогою реєстраційного штампа й розміщують у правому куті нижнього берега лицьового боку першого аркуша документа.</a:t>
                      </a:r>
                      <a:endParaRPr lang="ru-RU" sz="1200" dirty="0">
                        <a:effectLst/>
                        <a:latin typeface="Calibri"/>
                        <a:ea typeface="Calibri"/>
                        <a:cs typeface="Arial"/>
                      </a:endParaRPr>
                    </a:p>
                  </a:txBody>
                  <a:tcPr marL="31382" marR="31382" marT="31382" marB="31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8789">
                <a:tc>
                  <a:txBody>
                    <a:bodyPr/>
                    <a:lstStyle/>
                    <a:p>
                      <a:pPr algn="ctr">
                        <a:lnSpc>
                          <a:spcPct val="107000"/>
                        </a:lnSpc>
                        <a:spcAft>
                          <a:spcPts val="0"/>
                        </a:spcAft>
                      </a:pPr>
                      <a:r>
                        <a:rPr lang="uk-UA" sz="1200">
                          <a:solidFill>
                            <a:srgbClr val="000000"/>
                          </a:solidFill>
                          <a:effectLst/>
                          <a:latin typeface="Times New Roman"/>
                          <a:ea typeface="Times New Roman"/>
                          <a:cs typeface="Arial"/>
                        </a:rPr>
                        <a:t>32</a:t>
                      </a:r>
                      <a:endParaRPr lang="ru-RU" sz="1200">
                        <a:effectLst/>
                        <a:latin typeface="Calibri"/>
                        <a:ea typeface="Calibri"/>
                        <a:cs typeface="Arial"/>
                      </a:endParaRPr>
                    </a:p>
                  </a:txBody>
                  <a:tcPr marL="31382" marR="31382" marT="31382" marB="313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a:solidFill>
                            <a:srgbClr val="000000"/>
                          </a:solidFill>
                          <a:effectLst/>
                          <a:latin typeface="Times New Roman"/>
                          <a:ea typeface="Times New Roman"/>
                          <a:cs typeface="Arial"/>
                        </a:rPr>
                        <a:t>Запис про державну реєстрацію</a:t>
                      </a:r>
                      <a:endParaRPr lang="ru-RU" sz="1200">
                        <a:effectLst/>
                        <a:latin typeface="Calibri"/>
                        <a:ea typeface="Calibri"/>
                        <a:cs typeface="Arial"/>
                      </a:endParaRPr>
                    </a:p>
                  </a:txBody>
                  <a:tcPr marL="31382" marR="31382" marT="31382" marB="3138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smtClean="0">
                          <a:solidFill>
                            <a:srgbClr val="000000"/>
                          </a:solidFill>
                          <a:effectLst/>
                          <a:latin typeface="Times New Roman"/>
                          <a:ea typeface="Times New Roman"/>
                          <a:cs typeface="Arial"/>
                        </a:rPr>
                        <a:t>Фіксують тільки на нормативно-правових актах органів державної влади, долучених до державного реєстру відповідно до Указу Президента України «Про державну реєстрацію нормативних актів міністерств та інших органів державної виконавчої влади».</a:t>
                      </a:r>
                      <a:endParaRPr lang="ru-RU" sz="1200" dirty="0" smtClean="0">
                        <a:effectLst/>
                        <a:latin typeface="Calibri"/>
                        <a:ea typeface="Calibri"/>
                        <a:cs typeface="Arial"/>
                      </a:endParaRPr>
                    </a:p>
                    <a:p>
                      <a:pPr>
                        <a:lnSpc>
                          <a:spcPct val="107000"/>
                        </a:lnSpc>
                        <a:spcAft>
                          <a:spcPts val="0"/>
                        </a:spcAft>
                      </a:pPr>
                      <a:r>
                        <a:rPr lang="uk-UA" sz="1200" dirty="0" smtClean="0">
                          <a:solidFill>
                            <a:srgbClr val="000000"/>
                          </a:solidFill>
                          <a:effectLst/>
                          <a:latin typeface="Times New Roman"/>
                          <a:ea typeface="Times New Roman"/>
                          <a:cs typeface="Arial"/>
                        </a:rPr>
                        <a:t>Розміщують </a:t>
                      </a:r>
                      <a:r>
                        <a:rPr lang="uk-UA" sz="1200" dirty="0">
                          <a:solidFill>
                            <a:srgbClr val="000000"/>
                          </a:solidFill>
                          <a:effectLst/>
                          <a:latin typeface="Times New Roman"/>
                          <a:ea typeface="Times New Roman"/>
                          <a:cs typeface="Arial"/>
                        </a:rPr>
                        <a:t>цей реквізит після номера </a:t>
                      </a:r>
                      <a:r>
                        <a:rPr lang="uk-UA" sz="1200" dirty="0" err="1">
                          <a:solidFill>
                            <a:srgbClr val="000000"/>
                          </a:solidFill>
                          <a:effectLst/>
                          <a:latin typeface="Times New Roman"/>
                          <a:ea typeface="Times New Roman"/>
                          <a:cs typeface="Arial"/>
                        </a:rPr>
                        <a:t>акта</a:t>
                      </a:r>
                      <a:r>
                        <a:rPr lang="uk-UA" sz="1200" dirty="0">
                          <a:solidFill>
                            <a:srgbClr val="000000"/>
                          </a:solidFill>
                          <a:effectLst/>
                          <a:latin typeface="Times New Roman"/>
                          <a:ea typeface="Times New Roman"/>
                          <a:cs typeface="Arial"/>
                        </a:rPr>
                        <a:t> чи після </a:t>
                      </a:r>
                      <a:r>
                        <a:rPr lang="uk-UA" sz="1200" dirty="0" err="1">
                          <a:solidFill>
                            <a:srgbClr val="000000"/>
                          </a:solidFill>
                          <a:effectLst/>
                          <a:latin typeface="Times New Roman"/>
                          <a:ea typeface="Times New Roman"/>
                          <a:cs typeface="Arial"/>
                        </a:rPr>
                        <a:t>грифа</a:t>
                      </a:r>
                      <a:r>
                        <a:rPr lang="uk-UA" sz="1200" dirty="0">
                          <a:solidFill>
                            <a:srgbClr val="000000"/>
                          </a:solidFill>
                          <a:effectLst/>
                          <a:latin typeface="Times New Roman"/>
                          <a:ea typeface="Times New Roman"/>
                          <a:cs typeface="Arial"/>
                        </a:rPr>
                        <a:t> затвердження у правій верхній частині першої сторінки документа.</a:t>
                      </a:r>
                      <a:endParaRPr lang="ru-RU" sz="1200" dirty="0">
                        <a:effectLst/>
                        <a:latin typeface="Calibri"/>
                        <a:ea typeface="Calibri"/>
                        <a:cs typeface="Arial"/>
                      </a:endParaRPr>
                    </a:p>
                  </a:txBody>
                  <a:tcPr marL="31382" marR="31382" marT="31382" marB="3138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Прямоугольник 1"/>
          <p:cNvSpPr/>
          <p:nvPr/>
        </p:nvSpPr>
        <p:spPr>
          <a:xfrm>
            <a:off x="21480" y="5934670"/>
            <a:ext cx="8712968" cy="369332"/>
          </a:xfrm>
          <a:prstGeom prst="rect">
            <a:avLst/>
          </a:prstGeom>
        </p:spPr>
        <p:txBody>
          <a:bodyPr wrap="square">
            <a:spAutoFit/>
          </a:bodyPr>
          <a:lstStyle/>
          <a:p>
            <a:r>
              <a:rPr lang="en-US" dirty="0">
                <a:hlinkClick r:id="rId2"/>
              </a:rPr>
              <a:t>https://</a:t>
            </a:r>
            <a:r>
              <a:rPr lang="en-US" dirty="0" smtClean="0">
                <a:hlinkClick r:id="rId2"/>
              </a:rPr>
              <a:t>www.youtube.com/watch?v=ZomqW8j47Ak</a:t>
            </a:r>
            <a:r>
              <a:rPr lang="ru-RU" dirty="0" smtClean="0"/>
              <a:t> </a:t>
            </a:r>
            <a:endParaRPr lang="ru-RU" dirty="0"/>
          </a:p>
        </p:txBody>
      </p:sp>
      <p:sp>
        <p:nvSpPr>
          <p:cNvPr id="3" name="Прямоугольник 2"/>
          <p:cNvSpPr/>
          <p:nvPr/>
        </p:nvSpPr>
        <p:spPr>
          <a:xfrm>
            <a:off x="21480" y="6200661"/>
            <a:ext cx="9288016" cy="646331"/>
          </a:xfrm>
          <a:prstGeom prst="rect">
            <a:avLst/>
          </a:prstGeom>
        </p:spPr>
        <p:txBody>
          <a:bodyPr wrap="square">
            <a:spAutoFit/>
          </a:bodyPr>
          <a:lstStyle/>
          <a:p>
            <a:r>
              <a:rPr lang="ru-RU" dirty="0">
                <a:latin typeface="Roboto"/>
              </a:rPr>
              <a:t>ТОП-10 </a:t>
            </a:r>
            <a:r>
              <a:rPr lang="ru-RU" dirty="0" err="1">
                <a:latin typeface="Roboto"/>
              </a:rPr>
              <a:t>змін</a:t>
            </a:r>
            <a:r>
              <a:rPr lang="ru-RU" dirty="0">
                <a:latin typeface="Roboto"/>
              </a:rPr>
              <a:t> ДСТУ 4163:2020: як </a:t>
            </a:r>
            <a:r>
              <a:rPr lang="ru-RU" dirty="0" err="1">
                <a:latin typeface="Roboto"/>
              </a:rPr>
              <a:t>тепер</a:t>
            </a:r>
            <a:r>
              <a:rPr lang="ru-RU" dirty="0">
                <a:latin typeface="Roboto"/>
              </a:rPr>
              <a:t> </a:t>
            </a:r>
            <a:r>
              <a:rPr lang="ru-RU" dirty="0" err="1">
                <a:latin typeface="Roboto"/>
              </a:rPr>
              <a:t>оформлювати</a:t>
            </a:r>
            <a:r>
              <a:rPr lang="ru-RU" dirty="0">
                <a:latin typeface="Roboto"/>
              </a:rPr>
              <a:t> </a:t>
            </a:r>
            <a:r>
              <a:rPr lang="ru-RU" dirty="0" err="1">
                <a:latin typeface="Roboto"/>
              </a:rPr>
              <a:t>документи</a:t>
            </a:r>
            <a:r>
              <a:rPr lang="ru-RU" dirty="0">
                <a:latin typeface="Roboto"/>
              </a:rPr>
              <a:t> №66 (120) 31.08.2021</a:t>
            </a:r>
            <a:endParaRPr lang="ru-RU" b="0" i="0" dirty="0">
              <a:effectLst/>
              <a:latin typeface="Roboto"/>
            </a:endParaRPr>
          </a:p>
        </p:txBody>
      </p:sp>
    </p:spTree>
    <p:extLst>
      <p:ext uri="{BB962C8B-B14F-4D97-AF65-F5344CB8AC3E}">
        <p14:creationId xmlns:p14="http://schemas.microsoft.com/office/powerpoint/2010/main" val="1519875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fontScale="77500" lnSpcReduction="20000"/>
          </a:bodyPr>
          <a:lstStyle/>
          <a:p>
            <a:pPr indent="0" algn="ctr">
              <a:lnSpc>
                <a:spcPct val="150000"/>
              </a:lnSpc>
              <a:spcAft>
                <a:spcPts val="0"/>
              </a:spcAft>
              <a:buNone/>
            </a:pPr>
            <a:r>
              <a:rPr lang="uk-UA" sz="8500" b="1" dirty="0">
                <a:latin typeface="Times New Roman"/>
                <a:ea typeface="Calibri"/>
                <a:cs typeface="Calibri"/>
              </a:rPr>
              <a:t>Мета:</a:t>
            </a:r>
            <a:endParaRPr lang="ru-RU" sz="8500" dirty="0">
              <a:latin typeface="Calibri"/>
              <a:ea typeface="Calibri"/>
              <a:cs typeface="Calibri"/>
            </a:endParaRPr>
          </a:p>
          <a:p>
            <a:pPr marL="914400" indent="-685800" algn="ctr">
              <a:lnSpc>
                <a:spcPct val="115000"/>
              </a:lnSpc>
              <a:spcAft>
                <a:spcPts val="0"/>
              </a:spcAft>
              <a:buFont typeface="Wingdings" panose="05000000000000000000" pitchFamily="2" charset="2"/>
              <a:buChar char="q"/>
            </a:pPr>
            <a:r>
              <a:rPr lang="uk-UA" sz="5400" i="1" dirty="0">
                <a:latin typeface="Times New Roman"/>
                <a:ea typeface="Calibri"/>
                <a:cs typeface="Calibri"/>
              </a:rPr>
              <a:t>Навчальна</a:t>
            </a:r>
            <a:r>
              <a:rPr lang="uk-UA" sz="5400" b="1" i="1" dirty="0">
                <a:latin typeface="Times New Roman"/>
                <a:ea typeface="Calibri"/>
                <a:cs typeface="Calibri"/>
              </a:rPr>
              <a:t> – </a:t>
            </a:r>
            <a:r>
              <a:rPr lang="uk-UA" sz="5400" dirty="0">
                <a:latin typeface="Times New Roman"/>
                <a:ea typeface="Calibri"/>
                <a:cs typeface="Calibri"/>
              </a:rPr>
              <a:t>навчитися складати та оформляти службові документи.</a:t>
            </a:r>
            <a:endParaRPr lang="ru-RU" sz="5400" dirty="0">
              <a:latin typeface="Calibri"/>
              <a:ea typeface="Calibri"/>
              <a:cs typeface="Calibri"/>
            </a:endParaRPr>
          </a:p>
          <a:p>
            <a:pPr marL="914400" indent="-685800" algn="ctr">
              <a:lnSpc>
                <a:spcPct val="115000"/>
              </a:lnSpc>
              <a:spcAft>
                <a:spcPts val="0"/>
              </a:spcAft>
              <a:buFont typeface="Wingdings" panose="05000000000000000000" pitchFamily="2" charset="2"/>
              <a:buChar char="q"/>
            </a:pPr>
            <a:r>
              <a:rPr lang="uk-UA" sz="5400" i="1" dirty="0">
                <a:latin typeface="Times New Roman"/>
                <a:ea typeface="Calibri"/>
                <a:cs typeface="Calibri"/>
              </a:rPr>
              <a:t>Розвивальна</a:t>
            </a:r>
            <a:r>
              <a:rPr lang="uk-UA" sz="5400" dirty="0">
                <a:latin typeface="Times New Roman"/>
                <a:ea typeface="Calibri"/>
                <a:cs typeface="Calibri"/>
              </a:rPr>
              <a:t> – вміти користуватися інструкцією діловода.</a:t>
            </a:r>
            <a:endParaRPr lang="ru-RU" sz="5400" dirty="0">
              <a:latin typeface="Calibri"/>
              <a:ea typeface="Calibri"/>
              <a:cs typeface="Calibri"/>
            </a:endParaRPr>
          </a:p>
          <a:p>
            <a:pPr marL="914400" indent="-685800" algn="ctr">
              <a:lnSpc>
                <a:spcPct val="115000"/>
              </a:lnSpc>
              <a:spcAft>
                <a:spcPts val="0"/>
              </a:spcAft>
              <a:buFont typeface="Wingdings" panose="05000000000000000000" pitchFamily="2" charset="2"/>
              <a:buChar char="q"/>
            </a:pPr>
            <a:r>
              <a:rPr lang="uk-UA" sz="5400" i="1" dirty="0">
                <a:latin typeface="Times New Roman"/>
                <a:ea typeface="Calibri"/>
                <a:cs typeface="Calibri"/>
              </a:rPr>
              <a:t>Виховна </a:t>
            </a:r>
            <a:r>
              <a:rPr lang="uk-UA" sz="5400" dirty="0">
                <a:latin typeface="Times New Roman"/>
                <a:ea typeface="Calibri"/>
                <a:cs typeface="Calibri"/>
              </a:rPr>
              <a:t>– виховувати в учнів активну позицію щодо практичної реалізації знань.</a:t>
            </a:r>
            <a:endParaRPr lang="ru-RU" sz="5400" dirty="0">
              <a:latin typeface="Calibri"/>
              <a:ea typeface="Calibri"/>
              <a:cs typeface="Calibri"/>
            </a:endParaRPr>
          </a:p>
          <a:p>
            <a:endParaRPr lang="ru-RU" dirty="0"/>
          </a:p>
        </p:txBody>
      </p:sp>
    </p:spTree>
    <p:extLst>
      <p:ext uri="{BB962C8B-B14F-4D97-AF65-F5344CB8AC3E}">
        <p14:creationId xmlns:p14="http://schemas.microsoft.com/office/powerpoint/2010/main" val="251346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p:txBody>
          <a:bodyPr/>
          <a:lstStyle/>
          <a:p>
            <a:endParaRPr lang="ru-RU"/>
          </a:p>
        </p:txBody>
      </p:sp>
      <p:pic>
        <p:nvPicPr>
          <p:cNvPr id="1026" name="Picture 2" descr="C:\Users\Vika\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7704856"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489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2050" name="Picture 2" descr="C:\Users\Vika\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8136904" cy="5157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315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C:\Users\Vika\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7920880"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412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Vika\Deskto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640960" cy="5832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197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5122" name="Picture 2" descr="C:\Users\Vika\Desktop\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496944"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546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dirty="0"/>
          </a:p>
        </p:txBody>
      </p:sp>
      <p:pic>
        <p:nvPicPr>
          <p:cNvPr id="6146" name="Picture 2" descr="C:\Users\Vika\Deskto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640960"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735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C:\Users\Vika\Desktop\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352927"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221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endParaRPr lang="ru-RU"/>
          </a:p>
        </p:txBody>
      </p:sp>
      <p:pic>
        <p:nvPicPr>
          <p:cNvPr id="9218" name="Picture 2" descr="C:\Users\Vika\Desktop\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920880" cy="485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983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fontScale="25000" lnSpcReduction="20000"/>
          </a:bodyPr>
          <a:lstStyle/>
          <a:p>
            <a:pPr marL="45720" indent="0" algn="ctr">
              <a:lnSpc>
                <a:spcPct val="107000"/>
              </a:lnSpc>
              <a:spcAft>
                <a:spcPts val="0"/>
              </a:spcAft>
              <a:buNone/>
            </a:pPr>
            <a:r>
              <a:rPr lang="uk-UA" sz="3500" b="1" dirty="0">
                <a:latin typeface="Times New Roman"/>
                <a:ea typeface="Calibri"/>
                <a:cs typeface="Arial"/>
              </a:rPr>
              <a:t>Видача завдань учням</a:t>
            </a:r>
            <a:endParaRPr lang="ru-RU" sz="3500" dirty="0">
              <a:latin typeface="Calibri"/>
              <a:ea typeface="Calibri"/>
              <a:cs typeface="Arial"/>
            </a:endParaRPr>
          </a:p>
          <a:p>
            <a:pPr marL="274320" indent="0" algn="ctr">
              <a:lnSpc>
                <a:spcPct val="150000"/>
              </a:lnSpc>
              <a:spcAft>
                <a:spcPts val="800"/>
              </a:spcAft>
              <a:buNone/>
            </a:pPr>
            <a:r>
              <a:rPr lang="uk-UA" sz="6400" b="1" dirty="0" smtClean="0">
                <a:latin typeface="Times New Roman" panose="02020603050405020304" pitchFamily="18" charset="0"/>
                <a:ea typeface="Calibri"/>
                <a:cs typeface="Times New Roman" panose="02020603050405020304" pitchFamily="18" charset="0"/>
              </a:rPr>
              <a:t>Картка </a:t>
            </a:r>
            <a:r>
              <a:rPr lang="uk-UA" sz="6400" b="1" dirty="0">
                <a:latin typeface="Times New Roman" panose="02020603050405020304" pitchFamily="18" charset="0"/>
                <a:ea typeface="Calibri"/>
                <a:cs typeface="Times New Roman" panose="02020603050405020304" pitchFamily="18" charset="0"/>
              </a:rPr>
              <a:t>завдань №1</a:t>
            </a:r>
            <a:endParaRPr lang="ru-RU" sz="6400" dirty="0">
              <a:latin typeface="Times New Roman" panose="02020603050405020304" pitchFamily="18" charset="0"/>
              <a:ea typeface="Calibri"/>
              <a:cs typeface="Times New Roman" panose="02020603050405020304" pitchFamily="18" charset="0"/>
            </a:endParaRPr>
          </a:p>
          <a:p>
            <a:pPr marL="0" lvl="0" indent="0">
              <a:lnSpc>
                <a:spcPct val="107000"/>
              </a:lnSpc>
              <a:spcAft>
                <a:spcPts val="0"/>
              </a:spcAft>
              <a:buNone/>
            </a:pPr>
            <a:r>
              <a:rPr lang="ru-RU" sz="4800" b="1" dirty="0" smtClean="0">
                <a:latin typeface="Times New Roman" panose="02020603050405020304" pitchFamily="18" charset="0"/>
                <a:ea typeface="Calibri"/>
                <a:cs typeface="Times New Roman" panose="02020603050405020304" pitchFamily="18" charset="0"/>
              </a:rPr>
              <a:t>1. </a:t>
            </a:r>
            <a:r>
              <a:rPr lang="ru-RU" sz="4800" b="1" dirty="0" err="1" smtClean="0">
                <a:latin typeface="Times New Roman" panose="02020603050405020304" pitchFamily="18" charset="0"/>
                <a:ea typeface="Calibri"/>
                <a:cs typeface="Times New Roman" panose="02020603050405020304" pitchFamily="18" charset="0"/>
              </a:rPr>
              <a:t>Чи</a:t>
            </a:r>
            <a:r>
              <a:rPr lang="ru-RU" sz="4800" b="1" dirty="0" smtClean="0">
                <a:latin typeface="Times New Roman" panose="02020603050405020304" pitchFamily="18" charset="0"/>
                <a:ea typeface="Calibri"/>
                <a:cs typeface="Times New Roman" panose="02020603050405020304" pitchFamily="18" charset="0"/>
              </a:rPr>
              <a:t> </a:t>
            </a:r>
            <a:r>
              <a:rPr lang="ru-RU" sz="4800" b="1" dirty="0" err="1">
                <a:latin typeface="Times New Roman" panose="02020603050405020304" pitchFamily="18" charset="0"/>
                <a:ea typeface="Calibri"/>
                <a:cs typeface="Times New Roman" panose="02020603050405020304" pitchFamily="18" charset="0"/>
              </a:rPr>
              <a:t>можна</a:t>
            </a:r>
            <a:r>
              <a:rPr lang="ru-RU" sz="4800" b="1" dirty="0">
                <a:latin typeface="Times New Roman" panose="02020603050405020304" pitchFamily="18" charset="0"/>
                <a:ea typeface="Calibri"/>
                <a:cs typeface="Times New Roman" panose="02020603050405020304" pitchFamily="18" charset="0"/>
              </a:rPr>
              <a:t> </a:t>
            </a:r>
            <a:r>
              <a:rPr lang="ru-RU" sz="4800" b="1" dirty="0" err="1">
                <a:latin typeface="Times New Roman" panose="02020603050405020304" pitchFamily="18" charset="0"/>
                <a:ea typeface="Calibri"/>
                <a:cs typeface="Times New Roman" panose="02020603050405020304" pitchFamily="18" charset="0"/>
              </a:rPr>
              <a:t>зазначати</a:t>
            </a:r>
            <a:r>
              <a:rPr lang="ru-RU" sz="4800" b="1" dirty="0">
                <a:latin typeface="Times New Roman" panose="02020603050405020304" pitchFamily="18" charset="0"/>
                <a:ea typeface="Calibri"/>
                <a:cs typeface="Times New Roman" panose="02020603050405020304" pitchFamily="18" charset="0"/>
              </a:rPr>
              <a:t> </a:t>
            </a:r>
            <a:r>
              <a:rPr lang="ru-RU" sz="4800" b="1" dirty="0" err="1">
                <a:latin typeface="Times New Roman" panose="02020603050405020304" pitchFamily="18" charset="0"/>
                <a:ea typeface="Calibri"/>
                <a:cs typeface="Times New Roman" panose="02020603050405020304" pitchFamily="18" charset="0"/>
              </a:rPr>
              <a:t>вчене</a:t>
            </a:r>
            <a:r>
              <a:rPr lang="ru-RU" sz="4800" b="1" dirty="0">
                <a:latin typeface="Times New Roman" panose="02020603050405020304" pitchFamily="18" charset="0"/>
                <a:ea typeface="Calibri"/>
                <a:cs typeface="Times New Roman" panose="02020603050405020304" pitchFamily="18" charset="0"/>
              </a:rPr>
              <a:t> </a:t>
            </a:r>
            <a:r>
              <a:rPr lang="ru-RU" sz="4800" b="1" dirty="0" err="1">
                <a:latin typeface="Times New Roman" panose="02020603050405020304" pitchFamily="18" charset="0"/>
                <a:ea typeface="Calibri"/>
                <a:cs typeface="Times New Roman" panose="02020603050405020304" pitchFamily="18" charset="0"/>
              </a:rPr>
              <a:t>звання</a:t>
            </a:r>
            <a:r>
              <a:rPr lang="ru-RU" sz="4800" b="1" dirty="0">
                <a:latin typeface="Times New Roman" panose="02020603050405020304" pitchFamily="18" charset="0"/>
                <a:ea typeface="Calibri"/>
                <a:cs typeface="Times New Roman" panose="02020603050405020304" pitchFamily="18" charset="0"/>
              </a:rPr>
              <a:t>, </a:t>
            </a:r>
            <a:r>
              <a:rPr lang="ru-RU" sz="4800" b="1" dirty="0" err="1">
                <a:latin typeface="Times New Roman" panose="02020603050405020304" pitchFamily="18" charset="0"/>
                <a:ea typeface="Calibri"/>
                <a:cs typeface="Times New Roman" panose="02020603050405020304" pitchFamily="18" charset="0"/>
              </a:rPr>
              <a:t>науковий</a:t>
            </a:r>
            <a:r>
              <a:rPr lang="ru-RU" sz="4800" b="1" dirty="0">
                <a:latin typeface="Times New Roman" panose="02020603050405020304" pitchFamily="18" charset="0"/>
                <a:ea typeface="Calibri"/>
                <a:cs typeface="Times New Roman" panose="02020603050405020304" pitchFamily="18" charset="0"/>
              </a:rPr>
              <a:t> </a:t>
            </a:r>
            <a:r>
              <a:rPr lang="ru-RU" sz="4800" b="1" dirty="0" err="1">
                <a:latin typeface="Times New Roman" panose="02020603050405020304" pitchFamily="18" charset="0"/>
                <a:ea typeface="Calibri"/>
                <a:cs typeface="Times New Roman" panose="02020603050405020304" pitchFamily="18" charset="0"/>
              </a:rPr>
              <a:t>ступінь</a:t>
            </a:r>
            <a:r>
              <a:rPr lang="ru-RU" sz="4800" b="1" dirty="0">
                <a:latin typeface="Times New Roman" panose="02020603050405020304" pitchFamily="18" charset="0"/>
                <a:ea typeface="Calibri"/>
                <a:cs typeface="Times New Roman" panose="02020603050405020304" pitchFamily="18" charset="0"/>
              </a:rPr>
              <a:t> у </a:t>
            </a:r>
            <a:r>
              <a:rPr lang="ru-RU" sz="4800" b="1" dirty="0" err="1">
                <a:latin typeface="Times New Roman" panose="02020603050405020304" pitchFamily="18" charset="0"/>
                <a:ea typeface="Calibri"/>
                <a:cs typeface="Times New Roman" panose="02020603050405020304" pitchFamily="18" charset="0"/>
              </a:rPr>
              <a:t>реквізиті</a:t>
            </a:r>
            <a:r>
              <a:rPr lang="ru-RU" sz="4800" b="1" dirty="0">
                <a:latin typeface="Times New Roman" panose="02020603050405020304" pitchFamily="18" charset="0"/>
                <a:ea typeface="Calibri"/>
                <a:cs typeface="Times New Roman" panose="02020603050405020304" pitchFamily="18" charset="0"/>
              </a:rPr>
              <a:t> «</a:t>
            </a:r>
            <a:r>
              <a:rPr lang="ru-RU" sz="4800" b="1" dirty="0" err="1">
                <a:latin typeface="Times New Roman" panose="02020603050405020304" pitchFamily="18" charset="0"/>
                <a:ea typeface="Calibri"/>
                <a:cs typeface="Times New Roman" panose="02020603050405020304" pitchFamily="18" charset="0"/>
              </a:rPr>
              <a:t>Підпис</a:t>
            </a:r>
            <a:r>
              <a:rPr lang="ru-RU" sz="4800" b="1" dirty="0">
                <a:latin typeface="Times New Roman" panose="02020603050405020304" pitchFamily="18" charset="0"/>
                <a:ea typeface="Calibri"/>
                <a:cs typeface="Times New Roman" panose="02020603050405020304" pitchFamily="18" charset="0"/>
              </a:rPr>
              <a:t>» </a:t>
            </a:r>
            <a:r>
              <a:rPr lang="ru-RU" sz="4800" b="1" dirty="0" err="1">
                <a:latin typeface="Times New Roman" panose="02020603050405020304" pitchFamily="18" charset="0"/>
                <a:ea typeface="Calibri"/>
                <a:cs typeface="Times New Roman" panose="02020603050405020304" pitchFamily="18" charset="0"/>
              </a:rPr>
              <a:t>службових</a:t>
            </a:r>
            <a:r>
              <a:rPr lang="ru-RU" sz="4800" b="1" dirty="0">
                <a:latin typeface="Times New Roman" panose="02020603050405020304" pitchFamily="18" charset="0"/>
                <a:ea typeface="Calibri"/>
                <a:cs typeface="Times New Roman" panose="02020603050405020304" pitchFamily="18" charset="0"/>
              </a:rPr>
              <a:t> </a:t>
            </a:r>
            <a:r>
              <a:rPr lang="ru-RU" sz="4800" b="1" dirty="0" err="1">
                <a:latin typeface="Times New Roman" panose="02020603050405020304" pitchFamily="18" charset="0"/>
                <a:ea typeface="Calibri"/>
                <a:cs typeface="Times New Roman" panose="02020603050405020304" pitchFamily="18" charset="0"/>
              </a:rPr>
              <a:t>документів</a:t>
            </a:r>
            <a:r>
              <a:rPr lang="ru-RU" sz="4800" b="1" dirty="0">
                <a:latin typeface="Times New Roman" panose="02020603050405020304" pitchFamily="18" charset="0"/>
                <a:ea typeface="Calibri"/>
                <a:cs typeface="Times New Roman" panose="02020603050405020304" pitchFamily="18" charset="0"/>
              </a:rPr>
              <a:t>? </a:t>
            </a:r>
            <a:endParaRPr lang="ru-RU" sz="4800" dirty="0">
              <a:latin typeface="Times New Roman" panose="02020603050405020304" pitchFamily="18" charset="0"/>
              <a:ea typeface="Calibri"/>
              <a:cs typeface="Times New Roman" panose="02020603050405020304" pitchFamily="18" charset="0"/>
            </a:endParaRPr>
          </a:p>
          <a:p>
            <a:pPr marL="45720" indent="0">
              <a:lnSpc>
                <a:spcPct val="107000"/>
              </a:lnSpc>
              <a:spcAft>
                <a:spcPts val="0"/>
              </a:spcAft>
              <a:buNone/>
            </a:pPr>
            <a:r>
              <a:rPr lang="ru-RU" sz="4800" dirty="0">
                <a:latin typeface="Times New Roman" panose="02020603050405020304" pitchFamily="18" charset="0"/>
                <a:ea typeface="Calibri"/>
                <a:cs typeface="Times New Roman" panose="02020603050405020304" pitchFamily="18" charset="0"/>
              </a:rPr>
              <a:t>а ) так; </a:t>
            </a:r>
          </a:p>
          <a:p>
            <a:pPr marL="45720" indent="0">
              <a:lnSpc>
                <a:spcPct val="107000"/>
              </a:lnSpc>
              <a:spcAft>
                <a:spcPts val="0"/>
              </a:spcAft>
              <a:buNone/>
            </a:pPr>
            <a:r>
              <a:rPr lang="ru-RU" sz="4800" dirty="0">
                <a:latin typeface="Times New Roman" panose="02020603050405020304" pitchFamily="18" charset="0"/>
                <a:ea typeface="Calibri"/>
                <a:cs typeface="Times New Roman" panose="02020603050405020304" pitchFamily="18" charset="0"/>
              </a:rPr>
              <a:t>б ) </a:t>
            </a:r>
            <a:r>
              <a:rPr lang="ru-RU" sz="4800" dirty="0" err="1">
                <a:latin typeface="Times New Roman" panose="02020603050405020304" pitchFamily="18" charset="0"/>
                <a:ea typeface="Calibri"/>
                <a:cs typeface="Times New Roman" panose="02020603050405020304" pitchFamily="18" charset="0"/>
              </a:rPr>
              <a:t>ні</a:t>
            </a:r>
            <a:r>
              <a:rPr lang="ru-RU" sz="4800" dirty="0">
                <a:latin typeface="Times New Roman" panose="02020603050405020304" pitchFamily="18" charset="0"/>
                <a:ea typeface="Calibri"/>
                <a:cs typeface="Times New Roman" panose="02020603050405020304" pitchFamily="18" charset="0"/>
              </a:rPr>
              <a:t>, ДСТУ 4163-2003 не </a:t>
            </a:r>
            <a:r>
              <a:rPr lang="ru-RU" sz="4800" dirty="0" err="1">
                <a:latin typeface="Times New Roman" panose="02020603050405020304" pitchFamily="18" charset="0"/>
                <a:ea typeface="Calibri"/>
                <a:cs typeface="Times New Roman" panose="02020603050405020304" pitchFamily="18" charset="0"/>
              </a:rPr>
              <a:t>передбачає</a:t>
            </a:r>
            <a:r>
              <a:rPr lang="ru-RU" sz="4800" dirty="0">
                <a:latin typeface="Times New Roman" panose="02020603050405020304" pitchFamily="18" charset="0"/>
                <a:ea typeface="Calibri"/>
                <a:cs typeface="Times New Roman" panose="02020603050405020304" pitchFamily="18" charset="0"/>
              </a:rPr>
              <a:t> такого </a:t>
            </a:r>
            <a:r>
              <a:rPr lang="ru-RU" sz="4800" dirty="0" err="1">
                <a:latin typeface="Times New Roman" panose="02020603050405020304" pitchFamily="18" charset="0"/>
                <a:ea typeface="Calibri"/>
                <a:cs typeface="Times New Roman" panose="02020603050405020304" pitchFamily="18" charset="0"/>
              </a:rPr>
              <a:t>елемента</a:t>
            </a:r>
            <a:r>
              <a:rPr lang="ru-RU" sz="4800" dirty="0">
                <a:latin typeface="Times New Roman" panose="02020603050405020304" pitchFamily="18" charset="0"/>
                <a:ea typeface="Calibri"/>
                <a:cs typeface="Times New Roman" panose="02020603050405020304" pitchFamily="18" charset="0"/>
              </a:rPr>
              <a:t> в </a:t>
            </a:r>
            <a:r>
              <a:rPr lang="ru-RU" sz="4800" dirty="0" err="1">
                <a:latin typeface="Times New Roman" panose="02020603050405020304" pitchFamily="18" charset="0"/>
                <a:ea typeface="Calibri"/>
                <a:cs typeface="Times New Roman" panose="02020603050405020304" pitchFamily="18" charset="0"/>
              </a:rPr>
              <a:t>підписі</a:t>
            </a:r>
            <a:r>
              <a:rPr lang="ru-RU" sz="4800" dirty="0">
                <a:latin typeface="Times New Roman" panose="02020603050405020304" pitchFamily="18" charset="0"/>
                <a:ea typeface="Calibri"/>
                <a:cs typeface="Times New Roman" panose="02020603050405020304" pitchFamily="18" charset="0"/>
              </a:rPr>
              <a:t>. </a:t>
            </a:r>
          </a:p>
          <a:p>
            <a:pPr marL="0" lvl="0" indent="0">
              <a:lnSpc>
                <a:spcPct val="107000"/>
              </a:lnSpc>
              <a:spcAft>
                <a:spcPts val="0"/>
              </a:spcAft>
              <a:buNone/>
            </a:pPr>
            <a:r>
              <a:rPr lang="ru-RU" sz="4800" b="1" dirty="0" smtClean="0">
                <a:latin typeface="Times New Roman" panose="02020603050405020304" pitchFamily="18" charset="0"/>
                <a:ea typeface="Calibri"/>
                <a:cs typeface="Times New Roman" panose="02020603050405020304" pitchFamily="18" charset="0"/>
              </a:rPr>
              <a:t>2. </a:t>
            </a:r>
            <a:r>
              <a:rPr lang="ru-RU" sz="4800" b="1" dirty="0" err="1" smtClean="0">
                <a:latin typeface="Times New Roman" panose="02020603050405020304" pitchFamily="18" charset="0"/>
                <a:ea typeface="Calibri"/>
                <a:cs typeface="Times New Roman" panose="02020603050405020304" pitchFamily="18" charset="0"/>
              </a:rPr>
              <a:t>Оберіть</a:t>
            </a:r>
            <a:r>
              <a:rPr lang="ru-RU" sz="4800" b="1" dirty="0" smtClean="0">
                <a:latin typeface="Times New Roman" panose="02020603050405020304" pitchFamily="18" charset="0"/>
                <a:ea typeface="Calibri"/>
                <a:cs typeface="Times New Roman" panose="02020603050405020304" pitchFamily="18" charset="0"/>
              </a:rPr>
              <a:t> </a:t>
            </a:r>
            <a:r>
              <a:rPr lang="ru-RU" sz="4800" b="1" dirty="0" err="1">
                <a:latin typeface="Times New Roman" panose="02020603050405020304" pitchFamily="18" charset="0"/>
                <a:ea typeface="Calibri"/>
                <a:cs typeface="Times New Roman" panose="02020603050405020304" pitchFamily="18" charset="0"/>
              </a:rPr>
              <a:t>правильний</a:t>
            </a:r>
            <a:r>
              <a:rPr lang="ru-RU" sz="4800" b="1" dirty="0">
                <a:latin typeface="Times New Roman" panose="02020603050405020304" pitchFamily="18" charset="0"/>
                <a:ea typeface="Calibri"/>
                <a:cs typeface="Times New Roman" panose="02020603050405020304" pitchFamily="18" charset="0"/>
              </a:rPr>
              <a:t> </a:t>
            </a:r>
            <a:r>
              <a:rPr lang="ru-RU" sz="4800" b="1" dirty="0" err="1">
                <a:latin typeface="Times New Roman" panose="02020603050405020304" pitchFamily="18" charset="0"/>
                <a:ea typeface="Calibri"/>
                <a:cs typeface="Times New Roman" panose="02020603050405020304" pitchFamily="18" charset="0"/>
              </a:rPr>
              <a:t>варіант</a:t>
            </a:r>
            <a:r>
              <a:rPr lang="ru-RU" sz="4800" b="1" dirty="0">
                <a:latin typeface="Times New Roman" panose="02020603050405020304" pitchFamily="18" charset="0"/>
                <a:ea typeface="Calibri"/>
                <a:cs typeface="Times New Roman" panose="02020603050405020304" pitchFamily="18" charset="0"/>
              </a:rPr>
              <a:t> </a:t>
            </a:r>
            <a:r>
              <a:rPr lang="ru-RU" sz="4800" b="1" dirty="0" err="1">
                <a:latin typeface="Times New Roman" panose="02020603050405020304" pitchFamily="18" charset="0"/>
                <a:ea typeface="Calibri"/>
                <a:cs typeface="Times New Roman" panose="02020603050405020304" pitchFamily="18" charset="0"/>
              </a:rPr>
              <a:t>назви</a:t>
            </a:r>
            <a:r>
              <a:rPr lang="ru-RU" sz="4800" b="1" dirty="0">
                <a:latin typeface="Times New Roman" panose="02020603050405020304" pitchFamily="18" charset="0"/>
                <a:ea typeface="Calibri"/>
                <a:cs typeface="Times New Roman" panose="02020603050405020304" pitchFamily="18" charset="0"/>
              </a:rPr>
              <a:t> посади: </a:t>
            </a:r>
            <a:endParaRPr lang="ru-RU" sz="4800" dirty="0">
              <a:latin typeface="Times New Roman" panose="02020603050405020304" pitchFamily="18" charset="0"/>
              <a:ea typeface="Calibri"/>
              <a:cs typeface="Times New Roman" panose="02020603050405020304" pitchFamily="18" charset="0"/>
            </a:endParaRPr>
          </a:p>
          <a:p>
            <a:pPr marL="45720" indent="0">
              <a:lnSpc>
                <a:spcPct val="107000"/>
              </a:lnSpc>
              <a:spcAft>
                <a:spcPts val="0"/>
              </a:spcAft>
              <a:buNone/>
            </a:pPr>
            <a:r>
              <a:rPr lang="ru-RU" sz="4800" dirty="0">
                <a:latin typeface="Times New Roman" panose="02020603050405020304" pitchFamily="18" charset="0"/>
                <a:ea typeface="Calibri"/>
                <a:cs typeface="Times New Roman" panose="02020603050405020304" pitchFamily="18" charset="0"/>
              </a:rPr>
              <a:t>а ) </a:t>
            </a:r>
            <a:r>
              <a:rPr lang="ru-RU" sz="4800" dirty="0" err="1">
                <a:latin typeface="Times New Roman" panose="02020603050405020304" pitchFamily="18" charset="0"/>
                <a:ea typeface="Calibri"/>
                <a:cs typeface="Times New Roman" panose="02020603050405020304" pitchFamily="18" charset="0"/>
              </a:rPr>
              <a:t>завідуючий</a:t>
            </a:r>
            <a:r>
              <a:rPr lang="ru-RU" sz="4800" dirty="0">
                <a:latin typeface="Times New Roman" panose="02020603050405020304" pitchFamily="18" charset="0"/>
                <a:ea typeface="Calibri"/>
                <a:cs typeface="Times New Roman" panose="02020603050405020304" pitchFamily="18" charset="0"/>
              </a:rPr>
              <a:t> </a:t>
            </a:r>
            <a:r>
              <a:rPr lang="ru-RU" sz="4800" dirty="0" err="1">
                <a:latin typeface="Times New Roman" panose="02020603050405020304" pitchFamily="18" charset="0"/>
                <a:ea typeface="Calibri"/>
                <a:cs typeface="Times New Roman" panose="02020603050405020304" pitchFamily="18" charset="0"/>
              </a:rPr>
              <a:t>канцелярією</a:t>
            </a:r>
            <a:r>
              <a:rPr lang="ru-RU" sz="4800" dirty="0">
                <a:latin typeface="Times New Roman" panose="02020603050405020304" pitchFamily="18" charset="0"/>
                <a:ea typeface="Calibri"/>
                <a:cs typeface="Times New Roman" panose="02020603050405020304" pitchFamily="18" charset="0"/>
              </a:rPr>
              <a:t>; </a:t>
            </a:r>
          </a:p>
          <a:p>
            <a:pPr marL="45720" indent="0">
              <a:lnSpc>
                <a:spcPct val="107000"/>
              </a:lnSpc>
              <a:spcAft>
                <a:spcPts val="0"/>
              </a:spcAft>
              <a:buNone/>
            </a:pPr>
            <a:r>
              <a:rPr lang="ru-RU" sz="4800" dirty="0">
                <a:latin typeface="Times New Roman" panose="02020603050405020304" pitchFamily="18" charset="0"/>
                <a:ea typeface="Calibri"/>
                <a:cs typeface="Times New Roman" panose="02020603050405020304" pitchFamily="18" charset="0"/>
              </a:rPr>
              <a:t>б ) </a:t>
            </a:r>
            <a:r>
              <a:rPr lang="ru-RU" sz="4800" dirty="0" err="1">
                <a:latin typeface="Times New Roman" panose="02020603050405020304" pitchFamily="18" charset="0"/>
                <a:ea typeface="Calibri"/>
                <a:cs typeface="Times New Roman" panose="02020603050405020304" pitchFamily="18" charset="0"/>
              </a:rPr>
              <a:t>завідувач</a:t>
            </a:r>
            <a:r>
              <a:rPr lang="ru-RU" sz="4800" dirty="0">
                <a:latin typeface="Times New Roman" panose="02020603050405020304" pitchFamily="18" charset="0"/>
                <a:ea typeface="Calibri"/>
                <a:cs typeface="Times New Roman" panose="02020603050405020304" pitchFamily="18" charset="0"/>
              </a:rPr>
              <a:t> </a:t>
            </a:r>
            <a:r>
              <a:rPr lang="ru-RU" sz="4800" dirty="0" err="1">
                <a:latin typeface="Times New Roman" panose="02020603050405020304" pitchFamily="18" charset="0"/>
                <a:ea typeface="Calibri"/>
                <a:cs typeface="Times New Roman" panose="02020603050405020304" pitchFamily="18" charset="0"/>
              </a:rPr>
              <a:t>канцелярією</a:t>
            </a:r>
            <a:r>
              <a:rPr lang="ru-RU" sz="4800" dirty="0">
                <a:latin typeface="Times New Roman" panose="02020603050405020304" pitchFamily="18" charset="0"/>
                <a:ea typeface="Calibri"/>
                <a:cs typeface="Times New Roman" panose="02020603050405020304" pitchFamily="18" charset="0"/>
              </a:rPr>
              <a:t>; </a:t>
            </a:r>
          </a:p>
          <a:p>
            <a:pPr marL="45720" indent="0">
              <a:lnSpc>
                <a:spcPct val="107000"/>
              </a:lnSpc>
              <a:spcAft>
                <a:spcPts val="0"/>
              </a:spcAft>
              <a:buNone/>
            </a:pPr>
            <a:r>
              <a:rPr lang="ru-RU" sz="4800" b="1" dirty="0">
                <a:latin typeface="Times New Roman" panose="02020603050405020304" pitchFamily="18" charset="0"/>
                <a:ea typeface="Calibri"/>
                <a:cs typeface="Times New Roman" panose="02020603050405020304" pitchFamily="18" charset="0"/>
              </a:rPr>
              <a:t>в ) </a:t>
            </a:r>
            <a:r>
              <a:rPr lang="ru-RU" sz="4800" b="1" dirty="0" err="1">
                <a:latin typeface="Times New Roman" panose="02020603050405020304" pitchFamily="18" charset="0"/>
                <a:ea typeface="Calibri"/>
                <a:cs typeface="Times New Roman" panose="02020603050405020304" pitchFamily="18" charset="0"/>
              </a:rPr>
              <a:t>завідувач</a:t>
            </a:r>
            <a:r>
              <a:rPr lang="ru-RU" sz="4800" b="1" dirty="0">
                <a:latin typeface="Times New Roman" panose="02020603050405020304" pitchFamily="18" charset="0"/>
                <a:ea typeface="Calibri"/>
                <a:cs typeface="Times New Roman" panose="02020603050405020304" pitchFamily="18" charset="0"/>
              </a:rPr>
              <a:t> </a:t>
            </a:r>
            <a:r>
              <a:rPr lang="ru-RU" sz="4800" b="1" dirty="0" err="1">
                <a:latin typeface="Times New Roman" panose="02020603050405020304" pitchFamily="18" charset="0"/>
                <a:ea typeface="Calibri"/>
                <a:cs typeface="Times New Roman" panose="02020603050405020304" pitchFamily="18" charset="0"/>
              </a:rPr>
              <a:t>канцелярії</a:t>
            </a:r>
            <a:r>
              <a:rPr lang="ru-RU" sz="4800" b="1" dirty="0">
                <a:latin typeface="Times New Roman" panose="02020603050405020304" pitchFamily="18" charset="0"/>
                <a:ea typeface="Calibri"/>
                <a:cs typeface="Times New Roman" panose="02020603050405020304" pitchFamily="18" charset="0"/>
              </a:rPr>
              <a:t>. </a:t>
            </a:r>
            <a:endParaRPr lang="ru-RU" sz="4800" dirty="0">
              <a:latin typeface="Times New Roman" panose="02020603050405020304" pitchFamily="18" charset="0"/>
              <a:ea typeface="Calibri"/>
              <a:cs typeface="Times New Roman" panose="02020603050405020304" pitchFamily="18" charset="0"/>
            </a:endParaRPr>
          </a:p>
          <a:p>
            <a:pPr marL="45720" indent="0">
              <a:lnSpc>
                <a:spcPct val="107000"/>
              </a:lnSpc>
              <a:spcAft>
                <a:spcPts val="0"/>
              </a:spcAft>
              <a:buNone/>
            </a:pPr>
            <a:r>
              <a:rPr lang="uk-UA" sz="4800" b="1" dirty="0">
                <a:latin typeface="Times New Roman" panose="02020603050405020304" pitchFamily="18" charset="0"/>
                <a:ea typeface="Calibri"/>
                <a:cs typeface="Times New Roman" panose="02020603050405020304" pitchFamily="18" charset="0"/>
              </a:rPr>
              <a:t>3.</a:t>
            </a:r>
            <a:r>
              <a:rPr lang="ru-RU" sz="4800" b="1" dirty="0">
                <a:latin typeface="Times New Roman" panose="02020603050405020304" pitchFamily="18" charset="0"/>
                <a:ea typeface="Calibri"/>
                <a:cs typeface="Times New Roman" panose="02020603050405020304" pitchFamily="18" charset="0"/>
              </a:rPr>
              <a:t> Адресат документа — Василь Петрович </a:t>
            </a:r>
            <a:r>
              <a:rPr lang="ru-RU" sz="4800" b="1" dirty="0" err="1">
                <a:latin typeface="Times New Roman" panose="02020603050405020304" pitchFamily="18" charset="0"/>
                <a:ea typeface="Calibri"/>
                <a:cs typeface="Times New Roman" panose="02020603050405020304" pitchFamily="18" charset="0"/>
              </a:rPr>
              <a:t>Кіт</a:t>
            </a:r>
            <a:r>
              <a:rPr lang="ru-RU" sz="4800" b="1" dirty="0">
                <a:latin typeface="Times New Roman" panose="02020603050405020304" pitchFamily="18" charset="0"/>
                <a:ea typeface="Calibri"/>
                <a:cs typeface="Times New Roman" panose="02020603050405020304" pitchFamily="18" charset="0"/>
              </a:rPr>
              <a:t>. Як </a:t>
            </a:r>
            <a:r>
              <a:rPr lang="ru-RU" sz="4800" b="1" dirty="0" err="1">
                <a:latin typeface="Times New Roman" panose="02020603050405020304" pitchFamily="18" charset="0"/>
                <a:ea typeface="Calibri"/>
                <a:cs typeface="Times New Roman" panose="02020603050405020304" pitchFamily="18" charset="0"/>
              </a:rPr>
              <a:t>зазначити</a:t>
            </a:r>
            <a:r>
              <a:rPr lang="ru-RU" sz="4800" b="1" dirty="0">
                <a:latin typeface="Times New Roman" panose="02020603050405020304" pitchFamily="18" charset="0"/>
                <a:ea typeface="Calibri"/>
                <a:cs typeface="Times New Roman" panose="02020603050405020304" pitchFamily="18" charset="0"/>
              </a:rPr>
              <a:t> адресата в </a:t>
            </a:r>
            <a:r>
              <a:rPr lang="ru-RU" sz="4800" b="1" dirty="0" err="1">
                <a:latin typeface="Times New Roman" panose="02020603050405020304" pitchFamily="18" charset="0"/>
                <a:ea typeface="Calibri"/>
                <a:cs typeface="Times New Roman" panose="02020603050405020304" pitchFamily="18" charset="0"/>
              </a:rPr>
              <a:t>давальному</a:t>
            </a:r>
            <a:r>
              <a:rPr lang="ru-RU" sz="4800" b="1" dirty="0">
                <a:latin typeface="Times New Roman" panose="02020603050405020304" pitchFamily="18" charset="0"/>
                <a:ea typeface="Calibri"/>
                <a:cs typeface="Times New Roman" panose="02020603050405020304" pitchFamily="18" charset="0"/>
              </a:rPr>
              <a:t> </a:t>
            </a:r>
            <a:r>
              <a:rPr lang="ru-RU" sz="4800" b="1" dirty="0" err="1">
                <a:latin typeface="Times New Roman" panose="02020603050405020304" pitchFamily="18" charset="0"/>
                <a:ea typeface="Calibri"/>
                <a:cs typeface="Times New Roman" panose="02020603050405020304" pitchFamily="18" charset="0"/>
              </a:rPr>
              <a:t>відмінку</a:t>
            </a:r>
            <a:r>
              <a:rPr lang="ru-RU" sz="4800" b="1" dirty="0">
                <a:latin typeface="Times New Roman" panose="02020603050405020304" pitchFamily="18" charset="0"/>
                <a:ea typeface="Calibri"/>
                <a:cs typeface="Times New Roman" panose="02020603050405020304" pitchFamily="18" charset="0"/>
              </a:rPr>
              <a:t>?</a:t>
            </a:r>
            <a:endParaRPr lang="ru-RU" sz="4800" dirty="0">
              <a:latin typeface="Times New Roman" panose="02020603050405020304" pitchFamily="18" charset="0"/>
              <a:ea typeface="Calibri"/>
              <a:cs typeface="Times New Roman" panose="02020603050405020304" pitchFamily="18" charset="0"/>
            </a:endParaRPr>
          </a:p>
          <a:p>
            <a:pPr marL="45720" indent="0">
              <a:lnSpc>
                <a:spcPct val="107000"/>
              </a:lnSpc>
              <a:spcAft>
                <a:spcPts val="0"/>
              </a:spcAft>
              <a:buNone/>
            </a:pPr>
            <a:r>
              <a:rPr lang="ru-RU" sz="4800" dirty="0">
                <a:latin typeface="Times New Roman" panose="02020603050405020304" pitchFamily="18" charset="0"/>
                <a:ea typeface="Calibri"/>
                <a:cs typeface="Times New Roman" panose="02020603050405020304" pitchFamily="18" charset="0"/>
              </a:rPr>
              <a:t>а) Василю Петровичу </a:t>
            </a:r>
            <a:r>
              <a:rPr lang="ru-RU" sz="4800" dirty="0" err="1">
                <a:latin typeface="Times New Roman" panose="02020603050405020304" pitchFamily="18" charset="0"/>
                <a:ea typeface="Calibri"/>
                <a:cs typeface="Times New Roman" panose="02020603050405020304" pitchFamily="18" charset="0"/>
              </a:rPr>
              <a:t>Кіт</a:t>
            </a:r>
            <a:r>
              <a:rPr lang="ru-RU" sz="4800" dirty="0">
                <a:latin typeface="Times New Roman" panose="02020603050405020304" pitchFamily="18" charset="0"/>
                <a:ea typeface="Calibri"/>
                <a:cs typeface="Times New Roman" panose="02020603050405020304" pitchFamily="18" charset="0"/>
              </a:rPr>
              <a:t>; </a:t>
            </a:r>
          </a:p>
          <a:p>
            <a:pPr marL="45720" indent="0">
              <a:lnSpc>
                <a:spcPct val="107000"/>
              </a:lnSpc>
              <a:spcAft>
                <a:spcPts val="0"/>
              </a:spcAft>
              <a:buNone/>
            </a:pPr>
            <a:r>
              <a:rPr lang="ru-RU" sz="4800" dirty="0">
                <a:latin typeface="Times New Roman" panose="02020603050405020304" pitchFamily="18" charset="0"/>
                <a:ea typeface="Calibri"/>
                <a:cs typeface="Times New Roman" panose="02020603050405020304" pitchFamily="18" charset="0"/>
              </a:rPr>
              <a:t>б) Василю Петровичу Коту. </a:t>
            </a:r>
          </a:p>
          <a:p>
            <a:pPr marL="45720" indent="0">
              <a:lnSpc>
                <a:spcPct val="107000"/>
              </a:lnSpc>
              <a:spcAft>
                <a:spcPts val="0"/>
              </a:spcAft>
              <a:buNone/>
            </a:pPr>
            <a:r>
              <a:rPr lang="uk-UA" sz="4800" b="1" dirty="0">
                <a:latin typeface="Times New Roman" panose="02020603050405020304" pitchFamily="18" charset="0"/>
                <a:ea typeface="Calibri"/>
                <a:cs typeface="Times New Roman" panose="02020603050405020304" pitchFamily="18" charset="0"/>
              </a:rPr>
              <a:t>4. Вкажіть де правильно оформлено:</a:t>
            </a:r>
            <a:endParaRPr lang="ru-RU" sz="4800" dirty="0">
              <a:latin typeface="Times New Roman" panose="02020603050405020304" pitchFamily="18" charset="0"/>
              <a:ea typeface="Calibri"/>
              <a:cs typeface="Times New Roman" panose="02020603050405020304" pitchFamily="18" charset="0"/>
            </a:endParaRPr>
          </a:p>
          <a:p>
            <a:pPr marL="45720" indent="0">
              <a:lnSpc>
                <a:spcPct val="107000"/>
              </a:lnSpc>
              <a:spcAft>
                <a:spcPts val="0"/>
              </a:spcAft>
              <a:buNone/>
            </a:pPr>
            <a:r>
              <a:rPr lang="uk-UA" sz="4800" dirty="0">
                <a:latin typeface="Times New Roman" panose="02020603050405020304" pitchFamily="18" charset="0"/>
                <a:ea typeface="Calibri"/>
                <a:cs typeface="Times New Roman" panose="02020603050405020304" pitchFamily="18" charset="0"/>
              </a:rPr>
              <a:t>а)</a:t>
            </a:r>
            <a:r>
              <a:rPr lang="uk-UA" sz="4800" dirty="0">
                <a:solidFill>
                  <a:srgbClr val="000000"/>
                </a:solidFill>
                <a:latin typeface="Times New Roman" panose="02020603050405020304" pitchFamily="18" charset="0"/>
                <a:ea typeface="Times New Roman"/>
                <a:cs typeface="Times New Roman" panose="02020603050405020304" pitchFamily="18" charset="0"/>
              </a:rPr>
              <a:t> </a:t>
            </a:r>
            <a:r>
              <a:rPr lang="ru-RU" sz="4800" dirty="0">
                <a:latin typeface="Times New Roman" panose="02020603050405020304" pitchFamily="18" charset="0"/>
                <a:ea typeface="Calibri"/>
                <a:cs typeface="Times New Roman" panose="02020603050405020304" pitchFamily="18" charset="0"/>
              </a:rPr>
              <a:t>ЗАТВЕРДЖЕНО</a:t>
            </a:r>
          </a:p>
          <a:p>
            <a:pPr marL="45720" indent="0">
              <a:lnSpc>
                <a:spcPct val="107000"/>
              </a:lnSpc>
              <a:spcAft>
                <a:spcPts val="0"/>
              </a:spcAft>
              <a:buNone/>
            </a:pPr>
            <a:r>
              <a:rPr lang="ru-RU" sz="4800" dirty="0">
                <a:latin typeface="Times New Roman" panose="02020603050405020304" pitchFamily="18" charset="0"/>
                <a:ea typeface="Calibri"/>
                <a:cs typeface="Times New Roman" panose="02020603050405020304" pitchFamily="18" charset="0"/>
              </a:rPr>
              <a:t>    Наказ </a:t>
            </a:r>
            <a:r>
              <a:rPr lang="ru-RU" sz="4800" dirty="0" err="1">
                <a:latin typeface="Times New Roman" panose="02020603050405020304" pitchFamily="18" charset="0"/>
                <a:ea typeface="Calibri"/>
                <a:cs typeface="Times New Roman" panose="02020603050405020304" pitchFamily="18" charset="0"/>
              </a:rPr>
              <a:t>відділу</a:t>
            </a:r>
            <a:r>
              <a:rPr lang="ru-RU" sz="4800" dirty="0">
                <a:latin typeface="Times New Roman" panose="02020603050405020304" pitchFamily="18" charset="0"/>
                <a:ea typeface="Calibri"/>
                <a:cs typeface="Times New Roman" panose="02020603050405020304" pitchFamily="18" charset="0"/>
              </a:rPr>
              <a:t> </a:t>
            </a:r>
            <a:r>
              <a:rPr lang="ru-RU" sz="4800" dirty="0" err="1">
                <a:latin typeface="Times New Roman" panose="02020603050405020304" pitchFamily="18" charset="0"/>
                <a:ea typeface="Calibri"/>
                <a:cs typeface="Times New Roman" panose="02020603050405020304" pitchFamily="18" charset="0"/>
              </a:rPr>
              <a:t>освіти</a:t>
            </a:r>
            <a:endParaRPr lang="ru-RU" sz="4800" dirty="0">
              <a:latin typeface="Times New Roman" panose="02020603050405020304" pitchFamily="18" charset="0"/>
              <a:ea typeface="Calibri"/>
              <a:cs typeface="Times New Roman" panose="02020603050405020304" pitchFamily="18" charset="0"/>
            </a:endParaRPr>
          </a:p>
          <a:p>
            <a:pPr marL="45720" indent="0">
              <a:lnSpc>
                <a:spcPct val="107000"/>
              </a:lnSpc>
              <a:spcAft>
                <a:spcPts val="0"/>
              </a:spcAft>
              <a:buNone/>
            </a:pPr>
            <a:r>
              <a:rPr lang="ru-RU" sz="4800" dirty="0">
                <a:latin typeface="Times New Roman" panose="02020603050405020304" pitchFamily="18" charset="0"/>
                <a:ea typeface="Calibri"/>
                <a:cs typeface="Times New Roman" panose="02020603050405020304" pitchFamily="18" charset="0"/>
              </a:rPr>
              <a:t>    22 </a:t>
            </a:r>
            <a:r>
              <a:rPr lang="ru-RU" sz="4800" dirty="0" err="1">
                <a:latin typeface="Times New Roman" panose="02020603050405020304" pitchFamily="18" charset="0"/>
                <a:ea typeface="Calibri"/>
                <a:cs typeface="Times New Roman" panose="02020603050405020304" pitchFamily="18" charset="0"/>
              </a:rPr>
              <a:t>квітня</a:t>
            </a:r>
            <a:r>
              <a:rPr lang="ru-RU" sz="4800" dirty="0">
                <a:latin typeface="Times New Roman" panose="02020603050405020304" pitchFamily="18" charset="0"/>
                <a:ea typeface="Calibri"/>
                <a:cs typeface="Times New Roman" panose="02020603050405020304" pitchFamily="18" charset="0"/>
              </a:rPr>
              <a:t> 2013 р. №153</a:t>
            </a:r>
          </a:p>
          <a:p>
            <a:pPr marL="45720" indent="0">
              <a:lnSpc>
                <a:spcPct val="107000"/>
              </a:lnSpc>
              <a:spcAft>
                <a:spcPts val="0"/>
              </a:spcAft>
              <a:buNone/>
            </a:pPr>
            <a:r>
              <a:rPr lang="uk-UA" sz="4800" dirty="0">
                <a:latin typeface="Times New Roman" panose="02020603050405020304" pitchFamily="18" charset="0"/>
                <a:ea typeface="Calibri"/>
                <a:cs typeface="Times New Roman" panose="02020603050405020304" pitchFamily="18" charset="0"/>
              </a:rPr>
              <a:t>б)     «Затверджено»</a:t>
            </a:r>
            <a:endParaRPr lang="ru-RU" sz="4800" dirty="0">
              <a:latin typeface="Times New Roman" panose="02020603050405020304" pitchFamily="18" charset="0"/>
              <a:ea typeface="Calibri"/>
              <a:cs typeface="Times New Roman" panose="02020603050405020304" pitchFamily="18" charset="0"/>
            </a:endParaRPr>
          </a:p>
          <a:p>
            <a:pPr marL="45720" indent="0">
              <a:lnSpc>
                <a:spcPct val="107000"/>
              </a:lnSpc>
              <a:spcAft>
                <a:spcPts val="0"/>
              </a:spcAft>
              <a:buNone/>
            </a:pPr>
            <a:r>
              <a:rPr lang="uk-UA" sz="4800" dirty="0">
                <a:latin typeface="Times New Roman" panose="02020603050405020304" pitchFamily="18" charset="0"/>
                <a:ea typeface="Calibri"/>
                <a:cs typeface="Times New Roman" panose="02020603050405020304" pitchFamily="18" charset="0"/>
              </a:rPr>
              <a:t>     </a:t>
            </a:r>
            <a:r>
              <a:rPr lang="ru-RU" sz="4800" dirty="0">
                <a:latin typeface="Times New Roman" panose="02020603050405020304" pitchFamily="18" charset="0"/>
                <a:ea typeface="Calibri"/>
                <a:cs typeface="Times New Roman" panose="02020603050405020304" pitchFamily="18" charset="0"/>
              </a:rPr>
              <a:t>Наказ </a:t>
            </a:r>
            <a:r>
              <a:rPr lang="ru-RU" sz="4800" dirty="0" err="1">
                <a:latin typeface="Times New Roman" panose="02020603050405020304" pitchFamily="18" charset="0"/>
                <a:ea typeface="Calibri"/>
                <a:cs typeface="Times New Roman" panose="02020603050405020304" pitchFamily="18" charset="0"/>
              </a:rPr>
              <a:t>відділу</a:t>
            </a:r>
            <a:r>
              <a:rPr lang="ru-RU" sz="4800" dirty="0">
                <a:latin typeface="Times New Roman" panose="02020603050405020304" pitchFamily="18" charset="0"/>
                <a:ea typeface="Calibri"/>
                <a:cs typeface="Times New Roman" panose="02020603050405020304" pitchFamily="18" charset="0"/>
              </a:rPr>
              <a:t> </a:t>
            </a:r>
            <a:r>
              <a:rPr lang="ru-RU" sz="4800" dirty="0" err="1">
                <a:latin typeface="Times New Roman" panose="02020603050405020304" pitchFamily="18" charset="0"/>
                <a:ea typeface="Calibri"/>
                <a:cs typeface="Times New Roman" panose="02020603050405020304" pitchFamily="18" charset="0"/>
              </a:rPr>
              <a:t>освіти</a:t>
            </a:r>
            <a:endParaRPr lang="ru-RU" sz="4800" dirty="0">
              <a:latin typeface="Times New Roman" panose="02020603050405020304" pitchFamily="18" charset="0"/>
              <a:ea typeface="Calibri"/>
              <a:cs typeface="Times New Roman" panose="02020603050405020304" pitchFamily="18" charset="0"/>
            </a:endParaRPr>
          </a:p>
          <a:p>
            <a:pPr marL="0" lvl="0" indent="0">
              <a:lnSpc>
                <a:spcPct val="107000"/>
              </a:lnSpc>
              <a:spcAft>
                <a:spcPts val="0"/>
              </a:spcAft>
              <a:buNone/>
            </a:pPr>
            <a:r>
              <a:rPr lang="ru-RU" sz="4800" dirty="0" err="1">
                <a:latin typeface="Times New Roman" panose="02020603050405020304" pitchFamily="18" charset="0"/>
                <a:ea typeface="Calibri"/>
                <a:cs typeface="Times New Roman" panose="02020603050405020304" pitchFamily="18" charset="0"/>
              </a:rPr>
              <a:t>вітня</a:t>
            </a:r>
            <a:r>
              <a:rPr lang="ru-RU" sz="4800" dirty="0">
                <a:latin typeface="Times New Roman" panose="02020603050405020304" pitchFamily="18" charset="0"/>
                <a:ea typeface="Calibri"/>
                <a:cs typeface="Times New Roman" panose="02020603050405020304" pitchFamily="18" charset="0"/>
              </a:rPr>
              <a:t> 2013 р. №153</a:t>
            </a:r>
            <a:r>
              <a:rPr lang="uk-UA" sz="4800" dirty="0">
                <a:latin typeface="Times New Roman" panose="02020603050405020304" pitchFamily="18" charset="0"/>
                <a:ea typeface="Calibri"/>
                <a:cs typeface="Times New Roman" panose="02020603050405020304" pitchFamily="18" charset="0"/>
              </a:rPr>
              <a:t> </a:t>
            </a:r>
            <a:endParaRPr lang="ru-RU" sz="4800" dirty="0">
              <a:latin typeface="Times New Roman" panose="02020603050405020304" pitchFamily="18" charset="0"/>
              <a:ea typeface="Calibri"/>
              <a:cs typeface="Times New Roman" panose="02020603050405020304" pitchFamily="18" charset="0"/>
            </a:endParaRPr>
          </a:p>
          <a:p>
            <a:pPr marL="0" lvl="0" indent="0">
              <a:lnSpc>
                <a:spcPct val="107000"/>
              </a:lnSpc>
              <a:spcAft>
                <a:spcPts val="0"/>
              </a:spcAft>
              <a:buNone/>
            </a:pPr>
            <a:r>
              <a:rPr lang="uk-UA" sz="4800" b="1" dirty="0" smtClean="0">
                <a:latin typeface="Times New Roman" panose="02020603050405020304" pitchFamily="18" charset="0"/>
                <a:ea typeface="Calibri"/>
                <a:cs typeface="Times New Roman" panose="02020603050405020304" pitchFamily="18" charset="0"/>
              </a:rPr>
              <a:t>5. Оберіть </a:t>
            </a:r>
            <a:r>
              <a:rPr lang="uk-UA" sz="4800" b="1" dirty="0">
                <a:latin typeface="Times New Roman" panose="02020603050405020304" pitchFamily="18" charset="0"/>
                <a:ea typeface="Calibri"/>
                <a:cs typeface="Times New Roman" panose="02020603050405020304" pitchFamily="18" charset="0"/>
              </a:rPr>
              <a:t>де правильно оформлено реквізит «Підпис»</a:t>
            </a:r>
            <a:endParaRPr lang="ru-RU" sz="4800" dirty="0">
              <a:latin typeface="Times New Roman" panose="02020603050405020304" pitchFamily="18" charset="0"/>
              <a:ea typeface="Calibri"/>
              <a:cs typeface="Times New Roman" panose="02020603050405020304" pitchFamily="18" charset="0"/>
            </a:endParaRPr>
          </a:p>
          <a:p>
            <a:pPr marL="45720" indent="0">
              <a:lnSpc>
                <a:spcPct val="107000"/>
              </a:lnSpc>
              <a:spcAft>
                <a:spcPts val="0"/>
              </a:spcAft>
              <a:buNone/>
            </a:pPr>
            <a:r>
              <a:rPr lang="uk-UA" sz="4800" dirty="0">
                <a:latin typeface="Times New Roman" panose="02020603050405020304" pitchFamily="18" charset="0"/>
                <a:ea typeface="Calibri"/>
                <a:cs typeface="Times New Roman" panose="02020603050405020304" pitchFamily="18" charset="0"/>
              </a:rPr>
              <a:t>а) Начальник відділу освіти         </a:t>
            </a:r>
            <a:r>
              <a:rPr lang="uk-UA" sz="4800" i="1" dirty="0">
                <a:latin typeface="Times New Roman" panose="02020603050405020304" pitchFamily="18" charset="0"/>
                <a:ea typeface="Calibri"/>
                <a:cs typeface="Times New Roman" panose="02020603050405020304" pitchFamily="18" charset="0"/>
              </a:rPr>
              <a:t>підпис        </a:t>
            </a:r>
            <a:r>
              <a:rPr lang="uk-UA" sz="4800" dirty="0">
                <a:latin typeface="Times New Roman" panose="02020603050405020304" pitchFamily="18" charset="0"/>
                <a:ea typeface="Calibri"/>
                <a:cs typeface="Times New Roman" panose="02020603050405020304" pitchFamily="18" charset="0"/>
              </a:rPr>
              <a:t>ініціали, прізвище.</a:t>
            </a:r>
            <a:endParaRPr lang="ru-RU" sz="4800" dirty="0">
              <a:latin typeface="Times New Roman" panose="02020603050405020304" pitchFamily="18" charset="0"/>
              <a:ea typeface="Calibri"/>
              <a:cs typeface="Times New Roman" panose="02020603050405020304" pitchFamily="18" charset="0"/>
            </a:endParaRPr>
          </a:p>
          <a:p>
            <a:pPr marL="45720" indent="0">
              <a:lnSpc>
                <a:spcPct val="107000"/>
              </a:lnSpc>
              <a:spcAft>
                <a:spcPts val="0"/>
              </a:spcAft>
              <a:buNone/>
            </a:pPr>
            <a:r>
              <a:rPr lang="uk-UA" sz="4800" dirty="0">
                <a:latin typeface="Times New Roman" panose="02020603050405020304" pitchFamily="18" charset="0"/>
                <a:ea typeface="Calibri"/>
                <a:cs typeface="Times New Roman" panose="02020603050405020304" pitchFamily="18" charset="0"/>
              </a:rPr>
              <a:t>б) Начальник відділу освіти         </a:t>
            </a:r>
            <a:r>
              <a:rPr lang="uk-UA" sz="4800" i="1" dirty="0">
                <a:latin typeface="Times New Roman" panose="02020603050405020304" pitchFamily="18" charset="0"/>
                <a:ea typeface="Calibri"/>
                <a:cs typeface="Times New Roman" panose="02020603050405020304" pitchFamily="18" charset="0"/>
              </a:rPr>
              <a:t>підпис       </a:t>
            </a:r>
            <a:r>
              <a:rPr lang="uk-UA" sz="4800" dirty="0">
                <a:latin typeface="Times New Roman" panose="02020603050405020304" pitchFamily="18" charset="0"/>
                <a:ea typeface="Calibri"/>
                <a:cs typeface="Times New Roman" panose="02020603050405020304" pitchFamily="18" charset="0"/>
              </a:rPr>
              <a:t>прізвище,  ініціали. </a:t>
            </a:r>
            <a:endParaRPr lang="ru-RU" sz="4800" dirty="0">
              <a:latin typeface="Times New Roman" panose="02020603050405020304" pitchFamily="18" charset="0"/>
              <a:ea typeface="Calibri"/>
              <a:cs typeface="Times New Roman" panose="02020603050405020304" pitchFamily="18" charset="0"/>
            </a:endParaRPr>
          </a:p>
          <a:p>
            <a:pPr marL="45720" indent="0" algn="just">
              <a:lnSpc>
                <a:spcPct val="107000"/>
              </a:lnSpc>
              <a:spcAft>
                <a:spcPts val="0"/>
              </a:spcAft>
              <a:buNone/>
            </a:pPr>
            <a:r>
              <a:rPr lang="uk-UA" sz="4800" b="1" kern="1400" dirty="0">
                <a:latin typeface="Times New Roman" panose="02020603050405020304" pitchFamily="18" charset="0"/>
                <a:ea typeface="Times New Roman"/>
                <a:cs typeface="Times New Roman" panose="02020603050405020304" pitchFamily="18" charset="0"/>
              </a:rPr>
              <a:t>6. Напис, зроблений керівником установи на документі, що містить вказівки щодо виконання цього документа, називається:</a:t>
            </a:r>
            <a:endParaRPr lang="ru-RU" sz="4800" dirty="0">
              <a:latin typeface="Times New Roman" panose="02020603050405020304" pitchFamily="18" charset="0"/>
              <a:ea typeface="Calibri"/>
              <a:cs typeface="Times New Roman" panose="02020603050405020304" pitchFamily="18" charset="0"/>
            </a:endParaRPr>
          </a:p>
          <a:p>
            <a:pPr marL="0" indent="0" algn="just">
              <a:lnSpc>
                <a:spcPct val="107000"/>
              </a:lnSpc>
              <a:spcAft>
                <a:spcPts val="0"/>
              </a:spcAft>
              <a:buNone/>
            </a:pPr>
            <a:r>
              <a:rPr lang="uk-UA" sz="4800" dirty="0">
                <a:latin typeface="Times New Roman" panose="02020603050405020304" pitchFamily="18" charset="0"/>
                <a:ea typeface="Calibri"/>
                <a:cs typeface="Times New Roman" panose="02020603050405020304" pitchFamily="18" charset="0"/>
              </a:rPr>
              <a:t>а) візою;</a:t>
            </a:r>
            <a:endParaRPr lang="ru-RU" sz="4800" dirty="0">
              <a:latin typeface="Times New Roman" panose="02020603050405020304" pitchFamily="18" charset="0"/>
              <a:ea typeface="Calibri"/>
              <a:cs typeface="Times New Roman" panose="02020603050405020304" pitchFamily="18" charset="0"/>
            </a:endParaRPr>
          </a:p>
          <a:p>
            <a:pPr marL="0" indent="0" algn="just">
              <a:lnSpc>
                <a:spcPct val="107000"/>
              </a:lnSpc>
              <a:spcAft>
                <a:spcPts val="0"/>
              </a:spcAft>
              <a:buNone/>
            </a:pPr>
            <a:r>
              <a:rPr lang="uk-UA" sz="4800" dirty="0">
                <a:latin typeface="Times New Roman" panose="02020603050405020304" pitchFamily="18" charset="0"/>
                <a:ea typeface="Calibri"/>
                <a:cs typeface="Times New Roman" panose="02020603050405020304" pitchFamily="18" charset="0"/>
              </a:rPr>
              <a:t>б) резолюцією;</a:t>
            </a:r>
            <a:endParaRPr lang="ru-RU" sz="4800" dirty="0">
              <a:latin typeface="Times New Roman" panose="02020603050405020304" pitchFamily="18" charset="0"/>
              <a:ea typeface="Calibri"/>
              <a:cs typeface="Times New Roman" panose="02020603050405020304" pitchFamily="18" charset="0"/>
            </a:endParaRPr>
          </a:p>
          <a:p>
            <a:pPr marL="45720" indent="0" algn="just">
              <a:lnSpc>
                <a:spcPct val="107000"/>
              </a:lnSpc>
              <a:spcAft>
                <a:spcPts val="0"/>
              </a:spcAft>
              <a:buNone/>
            </a:pPr>
            <a:r>
              <a:rPr lang="uk-UA" sz="4800" b="1" kern="1400" dirty="0">
                <a:latin typeface="Times New Roman" panose="02020603050405020304" pitchFamily="18" charset="0"/>
                <a:ea typeface="Times New Roman"/>
                <a:cs typeface="Times New Roman" panose="02020603050405020304" pitchFamily="18" charset="0"/>
              </a:rPr>
              <a:t>7.Головний реквізит службового документа, що відображає його зміст, називається:</a:t>
            </a:r>
            <a:endParaRPr lang="ru-RU" sz="4800" dirty="0">
              <a:latin typeface="Times New Roman" panose="02020603050405020304" pitchFamily="18" charset="0"/>
              <a:ea typeface="Calibri"/>
              <a:cs typeface="Times New Roman" panose="02020603050405020304" pitchFamily="18" charset="0"/>
            </a:endParaRPr>
          </a:p>
          <a:p>
            <a:pPr marL="0" indent="0" algn="just">
              <a:lnSpc>
                <a:spcPct val="107000"/>
              </a:lnSpc>
              <a:spcAft>
                <a:spcPts val="0"/>
              </a:spcAft>
              <a:buNone/>
              <a:tabLst>
                <a:tab pos="270510" algn="l"/>
              </a:tabLst>
            </a:pPr>
            <a:r>
              <a:rPr lang="uk-UA" sz="4800" dirty="0">
                <a:latin typeface="Times New Roman" panose="02020603050405020304" pitchFamily="18" charset="0"/>
                <a:ea typeface="Calibri"/>
                <a:cs typeface="Times New Roman" panose="02020603050405020304" pitchFamily="18" charset="0"/>
              </a:rPr>
              <a:t>а) текстом;</a:t>
            </a:r>
            <a:endParaRPr lang="ru-RU" sz="4800" dirty="0">
              <a:latin typeface="Times New Roman" panose="02020603050405020304" pitchFamily="18" charset="0"/>
              <a:ea typeface="Calibri"/>
              <a:cs typeface="Times New Roman" panose="02020603050405020304" pitchFamily="18" charset="0"/>
            </a:endParaRPr>
          </a:p>
          <a:p>
            <a:pPr marL="0" indent="0" algn="just">
              <a:lnSpc>
                <a:spcPct val="107000"/>
              </a:lnSpc>
              <a:spcAft>
                <a:spcPts val="0"/>
              </a:spcAft>
              <a:buNone/>
              <a:tabLst>
                <a:tab pos="270510" algn="l"/>
              </a:tabLst>
            </a:pPr>
            <a:r>
              <a:rPr lang="uk-UA" sz="4800" dirty="0">
                <a:latin typeface="Times New Roman" panose="02020603050405020304" pitchFamily="18" charset="0"/>
                <a:ea typeface="Calibri"/>
                <a:cs typeface="Times New Roman" panose="02020603050405020304" pitchFamily="18" charset="0"/>
              </a:rPr>
              <a:t>б) заголовком.</a:t>
            </a:r>
            <a:endParaRPr lang="ru-RU" sz="4800" dirty="0">
              <a:latin typeface="Times New Roman" panose="02020603050405020304" pitchFamily="18" charset="0"/>
              <a:ea typeface="Calibri"/>
              <a:cs typeface="Times New Roman" panose="02020603050405020304" pitchFamily="18" charset="0"/>
            </a:endParaRPr>
          </a:p>
          <a:p>
            <a:pPr marL="45720" indent="0" algn="just">
              <a:lnSpc>
                <a:spcPct val="107000"/>
              </a:lnSpc>
              <a:spcAft>
                <a:spcPts val="0"/>
              </a:spcAft>
              <a:buNone/>
            </a:pPr>
            <a:r>
              <a:rPr lang="uk-UA" sz="4800" b="1" kern="1400" dirty="0">
                <a:latin typeface="Times New Roman" panose="02020603050405020304" pitchFamily="18" charset="0"/>
                <a:ea typeface="Times New Roman"/>
                <a:cs typeface="Times New Roman" panose="02020603050405020304" pitchFamily="18" charset="0"/>
              </a:rPr>
              <a:t>8.Реквізит «адресат» у документах розташовується:</a:t>
            </a:r>
            <a:endParaRPr lang="ru-RU" sz="4800" dirty="0">
              <a:latin typeface="Times New Roman" panose="02020603050405020304" pitchFamily="18" charset="0"/>
              <a:ea typeface="Calibri"/>
              <a:cs typeface="Times New Roman" panose="02020603050405020304" pitchFamily="18" charset="0"/>
            </a:endParaRPr>
          </a:p>
          <a:p>
            <a:pPr marL="0" indent="0" algn="just">
              <a:lnSpc>
                <a:spcPct val="107000"/>
              </a:lnSpc>
              <a:spcAft>
                <a:spcPts val="0"/>
              </a:spcAft>
              <a:buNone/>
            </a:pPr>
            <a:r>
              <a:rPr lang="uk-UA" sz="4800" dirty="0">
                <a:latin typeface="Times New Roman" panose="02020603050405020304" pitchFamily="18" charset="0"/>
                <a:ea typeface="Calibri"/>
                <a:cs typeface="Times New Roman" panose="02020603050405020304" pitchFamily="18" charset="0"/>
              </a:rPr>
              <a:t>а) з правого боку у верхній частині сторінки;</a:t>
            </a:r>
            <a:endParaRPr lang="ru-RU" sz="4800" dirty="0">
              <a:latin typeface="Times New Roman" panose="02020603050405020304" pitchFamily="18" charset="0"/>
              <a:ea typeface="Calibri"/>
              <a:cs typeface="Times New Roman" panose="02020603050405020304" pitchFamily="18" charset="0"/>
            </a:endParaRPr>
          </a:p>
          <a:p>
            <a:pPr marL="0" indent="0" algn="just">
              <a:lnSpc>
                <a:spcPct val="107000"/>
              </a:lnSpc>
              <a:spcAft>
                <a:spcPts val="0"/>
              </a:spcAft>
              <a:buNone/>
            </a:pPr>
            <a:r>
              <a:rPr lang="uk-UA" sz="4800" dirty="0">
                <a:latin typeface="Times New Roman" panose="02020603050405020304" pitchFamily="18" charset="0"/>
                <a:ea typeface="Calibri"/>
                <a:cs typeface="Times New Roman" panose="02020603050405020304" pitchFamily="18" charset="0"/>
              </a:rPr>
              <a:t>б) з правого боку у нижній частині сторінки;</a:t>
            </a:r>
            <a:endParaRPr lang="ru-RU" sz="4800" dirty="0">
              <a:latin typeface="Times New Roman" panose="02020603050405020304" pitchFamily="18" charset="0"/>
              <a:ea typeface="Calibri"/>
              <a:cs typeface="Times New Roman" panose="02020603050405020304" pitchFamily="18" charset="0"/>
            </a:endParaRPr>
          </a:p>
          <a:p>
            <a:pPr marL="91440" indent="0" algn="ctr">
              <a:lnSpc>
                <a:spcPct val="150000"/>
              </a:lnSpc>
              <a:spcBef>
                <a:spcPts val="770"/>
              </a:spcBef>
              <a:spcAft>
                <a:spcPts val="800"/>
              </a:spcAft>
              <a:buNone/>
            </a:pPr>
            <a:r>
              <a:rPr lang="uk-UA" sz="4400" b="1" dirty="0">
                <a:latin typeface="Times New Roman" panose="02020603050405020304" pitchFamily="18" charset="0"/>
                <a:ea typeface="Times New Roman"/>
                <a:cs typeface="Times New Roman" panose="02020603050405020304" pitchFamily="18" charset="0"/>
              </a:rPr>
              <a:t> </a:t>
            </a:r>
            <a:endParaRPr lang="ru-RU" sz="4400" dirty="0">
              <a:latin typeface="Times New Roman" panose="02020603050405020304" pitchFamily="18" charset="0"/>
              <a:ea typeface="Calibri"/>
              <a:cs typeface="Times New Roman" panose="02020603050405020304" pitchFamily="18" charset="0"/>
            </a:endParaRPr>
          </a:p>
          <a:p>
            <a:pPr marL="45720" indent="0" algn="ctr">
              <a:lnSpc>
                <a:spcPct val="107000"/>
              </a:lnSpc>
              <a:spcAft>
                <a:spcPts val="800"/>
              </a:spcAft>
              <a:buNone/>
            </a:pPr>
            <a:endParaRPr lang="uk-UA" sz="4400" b="1" dirty="0" smtClean="0">
              <a:latin typeface="Times New Roman"/>
              <a:ea typeface="Times New Roman"/>
              <a:cs typeface="Arial"/>
            </a:endParaRPr>
          </a:p>
          <a:p>
            <a:pPr marL="45720" indent="0" algn="ctr">
              <a:lnSpc>
                <a:spcPct val="107000"/>
              </a:lnSpc>
              <a:spcAft>
                <a:spcPts val="800"/>
              </a:spcAft>
              <a:buNone/>
            </a:pPr>
            <a:endParaRPr lang="uk-UA" sz="4400" b="1" dirty="0">
              <a:latin typeface="Times New Roman"/>
              <a:ea typeface="Times New Roman"/>
              <a:cs typeface="Arial"/>
            </a:endParaRPr>
          </a:p>
          <a:p>
            <a:pPr marL="45720" indent="0" algn="ctr">
              <a:lnSpc>
                <a:spcPct val="107000"/>
              </a:lnSpc>
              <a:spcAft>
                <a:spcPts val="800"/>
              </a:spcAft>
              <a:buNone/>
            </a:pPr>
            <a:endParaRPr lang="uk-UA" sz="4400" b="1" dirty="0" smtClean="0">
              <a:latin typeface="Times New Roman"/>
              <a:ea typeface="Times New Roman"/>
              <a:cs typeface="Arial"/>
            </a:endParaRPr>
          </a:p>
          <a:p>
            <a:pPr marL="274320" indent="0" algn="ctr">
              <a:lnSpc>
                <a:spcPct val="150000"/>
              </a:lnSpc>
              <a:spcAft>
                <a:spcPts val="1000"/>
              </a:spcAft>
              <a:buNone/>
            </a:pPr>
            <a:endParaRPr lang="ru-RU" sz="3200" dirty="0">
              <a:latin typeface="Times New Roman" panose="02020603050405020304" pitchFamily="18" charset="0"/>
              <a:ea typeface="Times New Roman"/>
              <a:cs typeface="Times New Roman" panose="02020603050405020304" pitchFamily="18" charset="0"/>
            </a:endParaRPr>
          </a:p>
          <a:p>
            <a:pPr marL="45720" indent="0">
              <a:lnSpc>
                <a:spcPct val="115000"/>
              </a:lnSpc>
              <a:spcAft>
                <a:spcPts val="0"/>
              </a:spcAft>
              <a:buNone/>
            </a:pPr>
            <a:endParaRPr lang="ru-RU" sz="6400" dirty="0">
              <a:latin typeface="Times New Roman" panose="02020603050405020304" pitchFamily="18" charset="0"/>
              <a:ea typeface="Calibri"/>
              <a:cs typeface="Times New Roman" panose="02020603050405020304" pitchFamily="18" charset="0"/>
            </a:endParaRPr>
          </a:p>
          <a:p>
            <a:pPr marL="45720" indent="0">
              <a:buNone/>
            </a:pPr>
            <a:endParaRPr lang="ru-RU" dirty="0"/>
          </a:p>
        </p:txBody>
      </p:sp>
    </p:spTree>
    <p:extLst>
      <p:ext uri="{BB962C8B-B14F-4D97-AF65-F5344CB8AC3E}">
        <p14:creationId xmlns:p14="http://schemas.microsoft.com/office/powerpoint/2010/main" val="3172904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30608"/>
            <a:ext cx="9144000" cy="4190480"/>
          </a:xfrm>
        </p:spPr>
        <p:txBody>
          <a:bodyPr>
            <a:normAutofit lnSpcReduction="10000"/>
          </a:bodyPr>
          <a:lstStyle/>
          <a:p>
            <a:pPr marL="45720" lvl="0" indent="0" algn="ctr">
              <a:lnSpc>
                <a:spcPct val="107000"/>
              </a:lnSpc>
              <a:spcAft>
                <a:spcPts val="800"/>
              </a:spcAft>
              <a:buClr>
                <a:srgbClr val="F14124">
                  <a:lumMod val="75000"/>
                </a:srgbClr>
              </a:buClr>
              <a:buNone/>
            </a:pPr>
            <a:r>
              <a:rPr lang="uk-UA" sz="4800" b="1" dirty="0">
                <a:solidFill>
                  <a:prstClr val="black">
                    <a:lumMod val="75000"/>
                    <a:lumOff val="25000"/>
                  </a:prstClr>
                </a:solidFill>
                <a:latin typeface="Times New Roman"/>
                <a:ea typeface="Times New Roman"/>
                <a:cs typeface="Arial"/>
              </a:rPr>
              <a:t>Картка завдання № 2</a:t>
            </a:r>
            <a:endParaRPr lang="ru-RU" sz="4800" dirty="0">
              <a:solidFill>
                <a:prstClr val="black">
                  <a:lumMod val="75000"/>
                  <a:lumOff val="25000"/>
                </a:prstClr>
              </a:solidFill>
              <a:latin typeface="Calibri"/>
              <a:ea typeface="Calibri"/>
              <a:cs typeface="Arial"/>
            </a:endParaRPr>
          </a:p>
          <a:p>
            <a:pPr marL="45720" lvl="0" indent="0">
              <a:lnSpc>
                <a:spcPct val="107000"/>
              </a:lnSpc>
              <a:spcAft>
                <a:spcPts val="800"/>
              </a:spcAft>
              <a:buClr>
                <a:srgbClr val="F14124">
                  <a:lumMod val="75000"/>
                </a:srgbClr>
              </a:buClr>
              <a:buNone/>
            </a:pPr>
            <a:r>
              <a:rPr lang="ru-RU" sz="4800" dirty="0">
                <a:solidFill>
                  <a:prstClr val="black">
                    <a:lumMod val="75000"/>
                    <a:lumOff val="25000"/>
                  </a:prstClr>
                </a:solidFill>
                <a:latin typeface="Times New Roman"/>
                <a:ea typeface="Calibri"/>
                <a:cs typeface="Arial"/>
              </a:rPr>
              <a:t> </a:t>
            </a:r>
            <a:r>
              <a:rPr lang="ru-RU" sz="4800" dirty="0" err="1">
                <a:solidFill>
                  <a:prstClr val="black">
                    <a:lumMod val="75000"/>
                    <a:lumOff val="25000"/>
                  </a:prstClr>
                </a:solidFill>
                <a:latin typeface="Times New Roman"/>
                <a:ea typeface="Calibri"/>
                <a:cs typeface="Arial"/>
              </a:rPr>
              <a:t>Скла</a:t>
            </a:r>
            <a:r>
              <a:rPr lang="uk-UA" sz="4800" dirty="0" err="1">
                <a:solidFill>
                  <a:prstClr val="black">
                    <a:lumMod val="75000"/>
                    <a:lumOff val="25000"/>
                  </a:prstClr>
                </a:solidFill>
                <a:latin typeface="Times New Roman"/>
                <a:ea typeface="Calibri"/>
                <a:cs typeface="Arial"/>
              </a:rPr>
              <a:t>діть</a:t>
            </a:r>
            <a:r>
              <a:rPr lang="uk-UA" sz="4800" dirty="0">
                <a:solidFill>
                  <a:prstClr val="black">
                    <a:lumMod val="75000"/>
                    <a:lumOff val="25000"/>
                  </a:prstClr>
                </a:solidFill>
                <a:latin typeface="Times New Roman"/>
                <a:ea typeface="Calibri"/>
                <a:cs typeface="Arial"/>
              </a:rPr>
              <a:t>  довідку про те, що </a:t>
            </a:r>
            <a:r>
              <a:rPr lang="uk-UA" sz="4800" dirty="0" smtClean="0">
                <a:solidFill>
                  <a:prstClr val="black">
                    <a:lumMod val="75000"/>
                    <a:lumOff val="25000"/>
                  </a:prstClr>
                </a:solidFill>
                <a:latin typeface="Times New Roman"/>
                <a:ea typeface="Calibri"/>
                <a:cs typeface="Arial"/>
              </a:rPr>
              <a:t>Ви </a:t>
            </a:r>
            <a:r>
              <a:rPr lang="uk-UA" sz="4800" dirty="0">
                <a:solidFill>
                  <a:prstClr val="black">
                    <a:lumMod val="75000"/>
                    <a:lumOff val="25000"/>
                  </a:prstClr>
                </a:solidFill>
                <a:latin typeface="Times New Roman"/>
                <a:ea typeface="Calibri"/>
                <a:cs typeface="Arial"/>
              </a:rPr>
              <a:t>навчаєтесь </a:t>
            </a:r>
            <a:r>
              <a:rPr lang="uk-UA" sz="4800" dirty="0" smtClean="0">
                <a:solidFill>
                  <a:prstClr val="black">
                    <a:lumMod val="75000"/>
                    <a:lumOff val="25000"/>
                  </a:prstClr>
                </a:solidFill>
                <a:latin typeface="Times New Roman"/>
                <a:ea typeface="Calibri"/>
                <a:cs typeface="Arial"/>
              </a:rPr>
              <a:t>в Київському вищому професійному училищі будівництва і дизайну.</a:t>
            </a:r>
            <a:endParaRPr lang="ru-RU" sz="4800" dirty="0">
              <a:solidFill>
                <a:prstClr val="black">
                  <a:lumMod val="75000"/>
                  <a:lumOff val="25000"/>
                </a:prstClr>
              </a:solidFill>
              <a:latin typeface="Calibri"/>
              <a:ea typeface="Calibri"/>
              <a:cs typeface="Arial"/>
            </a:endParaRPr>
          </a:p>
          <a:p>
            <a:endParaRPr lang="ru-RU" dirty="0"/>
          </a:p>
        </p:txBody>
      </p:sp>
    </p:spTree>
    <p:extLst>
      <p:ext uri="{BB962C8B-B14F-4D97-AF65-F5344CB8AC3E}">
        <p14:creationId xmlns:p14="http://schemas.microsoft.com/office/powerpoint/2010/main" val="208803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0"/>
            <a:ext cx="9144000" cy="6858000"/>
          </a:xfrm>
        </p:spPr>
        <p:txBody>
          <a:bodyPr>
            <a:normAutofit/>
          </a:bodyPr>
          <a:lstStyle/>
          <a:p>
            <a:pPr marL="45720" indent="0" algn="ctr">
              <a:buNone/>
            </a:pPr>
            <a:r>
              <a:rPr lang="uk-UA" sz="3200" b="1" i="1" spc="-100" dirty="0" smtClean="0">
                <a:ln w="3200">
                  <a:solidFill>
                    <a:srgbClr val="444D26">
                      <a:shade val="75000"/>
                      <a:alpha val="25000"/>
                    </a:srgbClr>
                  </a:solidFill>
                  <a:prstDash val="solid"/>
                  <a:round/>
                </a:ln>
                <a:solidFill>
                  <a:schemeClr val="tx1"/>
                </a:solidFill>
                <a:latin typeface="Constantia"/>
                <a:ea typeface="+mj-ea"/>
                <a:cs typeface="+mj-cs"/>
              </a:rPr>
              <a:t>Вступний інструктаж </a:t>
            </a:r>
            <a:br>
              <a:rPr lang="uk-UA" sz="3200" b="1" i="1" spc="-100" dirty="0" smtClean="0">
                <a:ln w="3200">
                  <a:solidFill>
                    <a:srgbClr val="444D26">
                      <a:shade val="75000"/>
                      <a:alpha val="25000"/>
                    </a:srgbClr>
                  </a:solidFill>
                  <a:prstDash val="solid"/>
                  <a:round/>
                </a:ln>
                <a:solidFill>
                  <a:schemeClr val="tx1"/>
                </a:solidFill>
                <a:latin typeface="Constantia"/>
                <a:ea typeface="+mj-ea"/>
                <a:cs typeface="+mj-cs"/>
              </a:rPr>
            </a:br>
            <a:r>
              <a:rPr lang="uk-UA" sz="3200" b="1" i="1" spc="-100" dirty="0" err="1" smtClean="0">
                <a:ln w="3200">
                  <a:solidFill>
                    <a:srgbClr val="444D26">
                      <a:shade val="75000"/>
                      <a:alpha val="25000"/>
                    </a:srgbClr>
                  </a:solidFill>
                  <a:prstDash val="solid"/>
                  <a:round/>
                </a:ln>
                <a:solidFill>
                  <a:schemeClr val="tx1"/>
                </a:solidFill>
                <a:latin typeface="Constantia"/>
                <a:ea typeface="+mj-ea"/>
                <a:cs typeface="+mj-cs"/>
              </a:rPr>
              <a:t>Інструктаж</a:t>
            </a:r>
            <a:r>
              <a:rPr lang="uk-UA" sz="3200" b="1" i="1" spc="-100" dirty="0" smtClean="0">
                <a:ln w="3200">
                  <a:solidFill>
                    <a:srgbClr val="444D26">
                      <a:shade val="75000"/>
                      <a:alpha val="25000"/>
                    </a:srgbClr>
                  </a:solidFill>
                  <a:prstDash val="solid"/>
                  <a:round/>
                </a:ln>
                <a:solidFill>
                  <a:schemeClr val="tx1"/>
                </a:solidFill>
                <a:latin typeface="Constantia"/>
                <a:ea typeface="+mj-ea"/>
                <a:cs typeface="+mj-cs"/>
              </a:rPr>
              <a:t> з ОП та БЖД</a:t>
            </a:r>
          </a:p>
          <a:p>
            <a:pPr marL="0" lvl="0" indent="0" algn="ctr" defTabSz="457200">
              <a:spcAft>
                <a:spcPts val="600"/>
              </a:spcAft>
              <a:buClr>
                <a:srgbClr val="3494BA"/>
              </a:buClr>
              <a:buSzTx/>
              <a:buNone/>
            </a:pPr>
            <a:r>
              <a:rPr lang="uk-UA" sz="2800" b="1" dirty="0">
                <a:ln w="11430"/>
                <a:solidFill>
                  <a:schemeClr val="tx1"/>
                </a:solidFill>
                <a:latin typeface="Times New Roman" panose="02020603050405020304" pitchFamily="18" charset="0"/>
                <a:ea typeface="Calibri" pitchFamily="34" charset="0"/>
                <a:cs typeface="Times New Roman" pitchFamily="18" charset="0"/>
              </a:rPr>
              <a:t>При виконанні навчально-виробничих вправ:</a:t>
            </a:r>
            <a:endParaRPr lang="en-US" sz="2800" b="1" dirty="0">
              <a:ln w="11430"/>
              <a:solidFill>
                <a:schemeClr val="tx1"/>
              </a:solidFill>
              <a:latin typeface="Times New Roman" panose="02020603050405020304" pitchFamily="18" charset="0"/>
              <a:ea typeface="Calibri" pitchFamily="34" charset="0"/>
              <a:cs typeface="Times New Roman" pitchFamily="18" charset="0"/>
            </a:endParaRPr>
          </a:p>
          <a:p>
            <a:pPr marL="0" lvl="0" indent="0" algn="ctr" defTabSz="457200">
              <a:spcAft>
                <a:spcPts val="600"/>
              </a:spcAft>
              <a:buClr>
                <a:srgbClr val="3494BA"/>
              </a:buClr>
              <a:buSzTx/>
              <a:buNone/>
            </a:pPr>
            <a:r>
              <a:rPr lang="en-US" b="1" dirty="0">
                <a:ln w="11430"/>
                <a:solidFill>
                  <a:schemeClr val="tx1"/>
                </a:solidFill>
                <a:latin typeface="Times New Roman" panose="02020603050405020304" pitchFamily="18" charset="0"/>
                <a:cs typeface="Times New Roman" pitchFamily="18" charset="0"/>
              </a:rPr>
              <a:t>- </a:t>
            </a:r>
            <a:r>
              <a:rPr lang="uk-UA" dirty="0">
                <a:ln w="11430"/>
                <a:solidFill>
                  <a:schemeClr val="tx1"/>
                </a:solidFill>
                <a:latin typeface="Times New Roman" panose="02020603050405020304" pitchFamily="18" charset="0"/>
                <a:cs typeface="Times New Roman" pitchFamily="18" charset="0"/>
              </a:rPr>
              <a:t>виконувати тільки ту роботу, яка передбачена темою уроку;</a:t>
            </a:r>
            <a:r>
              <a:rPr lang="ru-RU" dirty="0">
                <a:ln w="11430"/>
                <a:solidFill>
                  <a:schemeClr val="tx1"/>
                </a:solidFill>
                <a:latin typeface="Times New Roman" panose="02020603050405020304" pitchFamily="18" charset="0"/>
                <a:cs typeface="Times New Roman" pitchFamily="18" charset="0"/>
              </a:rPr>
              <a:t/>
            </a:r>
            <a:br>
              <a:rPr lang="ru-RU" dirty="0">
                <a:ln w="11430"/>
                <a:solidFill>
                  <a:schemeClr val="tx1"/>
                </a:solidFill>
                <a:latin typeface="Times New Roman" panose="02020603050405020304" pitchFamily="18" charset="0"/>
                <a:cs typeface="Times New Roman" pitchFamily="18" charset="0"/>
              </a:rPr>
            </a:br>
            <a:r>
              <a:rPr lang="en-US" dirty="0">
                <a:ln w="11430"/>
                <a:solidFill>
                  <a:schemeClr val="tx1"/>
                </a:solidFill>
                <a:latin typeface="Times New Roman" panose="02020603050405020304" pitchFamily="18" charset="0"/>
                <a:cs typeface="Times New Roman" pitchFamily="18" charset="0"/>
              </a:rPr>
              <a:t>- </a:t>
            </a:r>
            <a:r>
              <a:rPr lang="uk-UA" dirty="0">
                <a:ln w="11430"/>
                <a:solidFill>
                  <a:schemeClr val="tx1"/>
                </a:solidFill>
                <a:latin typeface="Times New Roman" panose="02020603050405020304" pitchFamily="18" charset="0"/>
                <a:cs typeface="Times New Roman" pitchFamily="18" charset="0"/>
              </a:rPr>
              <a:t>під час виконання завдання використовувати тільки ті знаряддя праці, які передбачені темою уроку;</a:t>
            </a:r>
            <a:r>
              <a:rPr lang="ru-RU" dirty="0">
                <a:ln w="11430"/>
                <a:solidFill>
                  <a:schemeClr val="tx1"/>
                </a:solidFill>
                <a:latin typeface="Times New Roman" panose="02020603050405020304" pitchFamily="18" charset="0"/>
                <a:cs typeface="Times New Roman" pitchFamily="18" charset="0"/>
              </a:rPr>
              <a:t/>
            </a:r>
            <a:br>
              <a:rPr lang="ru-RU" dirty="0">
                <a:ln w="11430"/>
                <a:solidFill>
                  <a:schemeClr val="tx1"/>
                </a:solidFill>
                <a:latin typeface="Times New Roman" panose="02020603050405020304" pitchFamily="18" charset="0"/>
                <a:cs typeface="Times New Roman" pitchFamily="18" charset="0"/>
              </a:rPr>
            </a:br>
            <a:r>
              <a:rPr lang="en-US" dirty="0">
                <a:ln w="11430"/>
                <a:solidFill>
                  <a:schemeClr val="tx1"/>
                </a:solidFill>
                <a:latin typeface="Times New Roman" panose="02020603050405020304" pitchFamily="18" charset="0"/>
                <a:cs typeface="Times New Roman" pitchFamily="18" charset="0"/>
              </a:rPr>
              <a:t>- </a:t>
            </a:r>
            <a:r>
              <a:rPr lang="uk-UA" dirty="0">
                <a:ln w="11430"/>
                <a:solidFill>
                  <a:schemeClr val="tx1"/>
                </a:solidFill>
                <a:latin typeface="Times New Roman" panose="02020603050405020304" pitchFamily="18" charset="0"/>
                <a:cs typeface="Times New Roman" pitchFamily="18" charset="0"/>
              </a:rPr>
              <a:t>під час виконання навчально-виробничих вправ використовувати канцелярське приладдя тільки за призначенням;</a:t>
            </a:r>
            <a:r>
              <a:rPr lang="ru-RU" dirty="0">
                <a:ln w="11430"/>
                <a:solidFill>
                  <a:schemeClr val="tx1"/>
                </a:solidFill>
                <a:latin typeface="Times New Roman" panose="02020603050405020304" pitchFamily="18" charset="0"/>
                <a:cs typeface="Times New Roman" panose="02020603050405020304" pitchFamily="18" charset="0"/>
              </a:rPr>
              <a:t/>
            </a:r>
            <a:br>
              <a:rPr lang="ru-RU" dirty="0">
                <a:ln w="11430"/>
                <a:solidFill>
                  <a:schemeClr val="tx1"/>
                </a:solidFill>
                <a:latin typeface="Times New Roman" panose="02020603050405020304" pitchFamily="18" charset="0"/>
                <a:cs typeface="Times New Roman" panose="02020603050405020304" pitchFamily="18" charset="0"/>
              </a:rPr>
            </a:br>
            <a:r>
              <a:rPr lang="en-US" dirty="0">
                <a:ln w="11430"/>
                <a:solidFill>
                  <a:schemeClr val="tx1"/>
                </a:solidFill>
                <a:latin typeface="Times New Roman" panose="02020603050405020304" pitchFamily="18" charset="0"/>
                <a:cs typeface="Times New Roman" panose="02020603050405020304" pitchFamily="18" charset="0"/>
              </a:rPr>
              <a:t>- </a:t>
            </a:r>
            <a:r>
              <a:rPr lang="uk-UA" dirty="0">
                <a:ln w="11430"/>
                <a:solidFill>
                  <a:schemeClr val="tx1"/>
                </a:solidFill>
                <a:latin typeface="Times New Roman" panose="02020603050405020304" pitchFamily="18" charset="0"/>
                <a:ea typeface="Calibri" pitchFamily="34" charset="0"/>
                <a:cs typeface="Times New Roman" pitchFamily="18" charset="0"/>
              </a:rPr>
              <a:t>знати і виконувати вимоги нормативних актів з охорони праці та пожежної безпеки;</a:t>
            </a:r>
            <a:r>
              <a:rPr lang="ru-RU" dirty="0">
                <a:ln w="11430"/>
                <a:solidFill>
                  <a:schemeClr val="tx1"/>
                </a:solidFill>
                <a:latin typeface="Times New Roman" panose="02020603050405020304" pitchFamily="18" charset="0"/>
                <a:cs typeface="Times New Roman" panose="02020603050405020304" pitchFamily="18" charset="0"/>
              </a:rPr>
              <a:t/>
            </a:r>
            <a:br>
              <a:rPr lang="ru-RU" dirty="0">
                <a:ln w="11430"/>
                <a:solidFill>
                  <a:schemeClr val="tx1"/>
                </a:solidFill>
                <a:latin typeface="Times New Roman" panose="02020603050405020304" pitchFamily="18" charset="0"/>
                <a:cs typeface="Times New Roman" panose="02020603050405020304" pitchFamily="18" charset="0"/>
              </a:rPr>
            </a:br>
            <a:r>
              <a:rPr lang="ru-RU" dirty="0">
                <a:ln w="11430"/>
                <a:solidFill>
                  <a:schemeClr val="tx1"/>
                </a:solidFill>
                <a:latin typeface="Times New Roman" panose="02020603050405020304" pitchFamily="18" charset="0"/>
                <a:cs typeface="Times New Roman" panose="02020603050405020304" pitchFamily="18" charset="0"/>
              </a:rPr>
              <a:t>- </a:t>
            </a:r>
            <a:r>
              <a:rPr lang="uk-UA" dirty="0">
                <a:ln w="11430"/>
                <a:solidFill>
                  <a:schemeClr val="tx1"/>
                </a:solidFill>
                <a:latin typeface="Times New Roman" panose="02020603050405020304" pitchFamily="18" charset="0"/>
                <a:ea typeface="Calibri" pitchFamily="34" charset="0"/>
                <a:cs typeface="Times New Roman" pitchFamily="18" charset="0"/>
              </a:rPr>
              <a:t>пам’ятати про особисту відповідальність за недотримання вимог і правил з охорони праці та пожежної безпеки;</a:t>
            </a:r>
            <a:r>
              <a:rPr lang="ru-RU" dirty="0">
                <a:ln w="11430"/>
                <a:solidFill>
                  <a:schemeClr val="tx1"/>
                </a:solidFill>
                <a:latin typeface="Times New Roman" panose="02020603050405020304" pitchFamily="18" charset="0"/>
                <a:cs typeface="Times New Roman" panose="02020603050405020304" pitchFamily="18" charset="0"/>
              </a:rPr>
              <a:t/>
            </a:r>
            <a:br>
              <a:rPr lang="ru-RU" dirty="0">
                <a:ln w="11430"/>
                <a:solidFill>
                  <a:schemeClr val="tx1"/>
                </a:solidFill>
                <a:latin typeface="Times New Roman" panose="02020603050405020304" pitchFamily="18" charset="0"/>
                <a:cs typeface="Times New Roman" panose="02020603050405020304" pitchFamily="18" charset="0"/>
              </a:rPr>
            </a:br>
            <a:r>
              <a:rPr lang="ru-RU" dirty="0">
                <a:ln w="11430"/>
                <a:solidFill>
                  <a:schemeClr val="tx1"/>
                </a:solidFill>
                <a:latin typeface="Times New Roman" panose="02020603050405020304" pitchFamily="18" charset="0"/>
                <a:cs typeface="Times New Roman" panose="02020603050405020304" pitchFamily="18" charset="0"/>
              </a:rPr>
              <a:t>- </a:t>
            </a:r>
            <a:r>
              <a:rPr lang="uk-UA" dirty="0">
                <a:ln w="11430"/>
                <a:solidFill>
                  <a:schemeClr val="tx1"/>
                </a:solidFill>
                <a:latin typeface="Times New Roman" panose="02020603050405020304" pitchFamily="18" charset="0"/>
                <a:ea typeface="Calibri" pitchFamily="34" charset="0"/>
                <a:cs typeface="Times New Roman" pitchFamily="18" charset="0"/>
              </a:rPr>
              <a:t>підтримувати належні санітарні умови на робочому місці.</a:t>
            </a:r>
            <a:r>
              <a:rPr lang="ru-RU" sz="1800" dirty="0">
                <a:ln w="11430"/>
                <a:solidFill>
                  <a:schemeClr val="tx1"/>
                </a:solidFill>
                <a:latin typeface="Times New Roman" panose="02020603050405020304" pitchFamily="18" charset="0"/>
                <a:cs typeface="Times New Roman" panose="02020603050405020304" pitchFamily="18" charset="0"/>
              </a:rPr>
              <a:t/>
            </a:r>
            <a:br>
              <a:rPr lang="ru-RU" sz="1800" dirty="0">
                <a:ln w="11430"/>
                <a:solidFill>
                  <a:schemeClr val="tx1"/>
                </a:solidFill>
                <a:latin typeface="Times New Roman" panose="02020603050405020304" pitchFamily="18" charset="0"/>
                <a:cs typeface="Times New Roman" panose="02020603050405020304" pitchFamily="18" charset="0"/>
              </a:rPr>
            </a:br>
            <a:endParaRPr lang="uk-UA" sz="1800" dirty="0">
              <a:solidFill>
                <a:schemeClr val="tx1"/>
              </a:solidFill>
              <a:latin typeface="Century Gothic" panose="020B0502020202020204"/>
            </a:endParaRPr>
          </a:p>
          <a:p>
            <a:endParaRPr lang="ru-RU" dirty="0">
              <a:solidFill>
                <a:schemeClr val="tx1"/>
              </a:solidFill>
            </a:endParaRPr>
          </a:p>
        </p:txBody>
      </p:sp>
    </p:spTree>
    <p:extLst>
      <p:ext uri="{BB962C8B-B14F-4D97-AF65-F5344CB8AC3E}">
        <p14:creationId xmlns:p14="http://schemas.microsoft.com/office/powerpoint/2010/main" val="863017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0" y="0"/>
            <a:ext cx="9144000" cy="4206240"/>
          </a:xfrm>
        </p:spPr>
        <p:txBody>
          <a:bodyPr>
            <a:noAutofit/>
          </a:bodyPr>
          <a:lstStyle/>
          <a:p>
            <a:pPr marL="45720" indent="0" algn="ctr">
              <a:lnSpc>
                <a:spcPct val="107000"/>
              </a:lnSpc>
              <a:spcAft>
                <a:spcPts val="800"/>
              </a:spcAft>
              <a:buNone/>
            </a:pPr>
            <a:r>
              <a:rPr lang="uk-UA" sz="2400" b="1" dirty="0">
                <a:latin typeface="Times New Roman"/>
                <a:ea typeface="Calibri"/>
                <a:cs typeface="Arial"/>
              </a:rPr>
              <a:t>Інструктивно-технологічну картку № 1.</a:t>
            </a:r>
            <a:endParaRPr lang="ru-RU" sz="2400" dirty="0">
              <a:latin typeface="Calibri"/>
              <a:ea typeface="Calibri"/>
              <a:cs typeface="Arial"/>
            </a:endParaRPr>
          </a:p>
          <a:p>
            <a:pPr marL="45720" indent="0" algn="just">
              <a:lnSpc>
                <a:spcPct val="107000"/>
              </a:lnSpc>
              <a:spcAft>
                <a:spcPts val="0"/>
              </a:spcAft>
              <a:buNone/>
            </a:pPr>
            <a:r>
              <a:rPr lang="uk-UA" sz="2400" dirty="0">
                <a:latin typeface="Times New Roman"/>
                <a:ea typeface="Calibri"/>
                <a:cs typeface="Arial"/>
              </a:rPr>
              <a:t>1. </a:t>
            </a:r>
            <a:r>
              <a:rPr lang="ru-RU" sz="2400" dirty="0" err="1">
                <a:latin typeface="Times New Roman"/>
                <a:ea typeface="Calibri"/>
                <a:cs typeface="Arial"/>
              </a:rPr>
              <a:t>Записати</a:t>
            </a:r>
            <a:r>
              <a:rPr lang="ru-RU" sz="2400" dirty="0">
                <a:latin typeface="Times New Roman"/>
                <a:ea typeface="Calibri"/>
                <a:cs typeface="Arial"/>
              </a:rPr>
              <a:t> </a:t>
            </a:r>
            <a:r>
              <a:rPr lang="ru-RU" sz="2400" dirty="0" err="1">
                <a:latin typeface="Times New Roman"/>
                <a:ea typeface="Calibri"/>
                <a:cs typeface="Arial"/>
              </a:rPr>
              <a:t>відповіді</a:t>
            </a:r>
            <a:r>
              <a:rPr lang="ru-RU" sz="2400" dirty="0">
                <a:latin typeface="Times New Roman"/>
                <a:ea typeface="Calibri"/>
                <a:cs typeface="Arial"/>
              </a:rPr>
              <a:t> на </a:t>
            </a:r>
            <a:r>
              <a:rPr lang="ru-RU" sz="2400" dirty="0" err="1">
                <a:latin typeface="Times New Roman"/>
                <a:ea typeface="Calibri"/>
                <a:cs typeface="Arial"/>
              </a:rPr>
              <a:t>тестування</a:t>
            </a:r>
            <a:r>
              <a:rPr lang="ru-RU" sz="2400" dirty="0">
                <a:latin typeface="Times New Roman"/>
                <a:ea typeface="Calibri"/>
                <a:cs typeface="Arial"/>
              </a:rPr>
              <a:t> в </a:t>
            </a:r>
            <a:r>
              <a:rPr lang="ru-RU" sz="2400" dirty="0" err="1">
                <a:latin typeface="Times New Roman"/>
                <a:ea typeface="Calibri"/>
                <a:cs typeface="Arial"/>
              </a:rPr>
              <a:t>зошитах</a:t>
            </a:r>
            <a:r>
              <a:rPr lang="ru-RU" sz="2400" dirty="0">
                <a:latin typeface="Times New Roman"/>
                <a:ea typeface="Calibri"/>
                <a:cs typeface="Arial"/>
              </a:rPr>
              <a:t>. </a:t>
            </a:r>
            <a:endParaRPr lang="ru-RU" sz="2400" dirty="0">
              <a:latin typeface="Calibri"/>
              <a:ea typeface="Calibri"/>
              <a:cs typeface="Arial"/>
            </a:endParaRPr>
          </a:p>
          <a:p>
            <a:pPr marL="45720" indent="0" algn="just">
              <a:lnSpc>
                <a:spcPct val="107000"/>
              </a:lnSpc>
              <a:spcAft>
                <a:spcPts val="0"/>
              </a:spcAft>
              <a:buNone/>
            </a:pPr>
            <a:r>
              <a:rPr lang="ru-RU" sz="2400" dirty="0">
                <a:latin typeface="Times New Roman"/>
                <a:ea typeface="Calibri"/>
                <a:cs typeface="Arial"/>
              </a:rPr>
              <a:t> </a:t>
            </a:r>
            <a:endParaRPr lang="ru-RU" sz="2400" dirty="0">
              <a:latin typeface="Calibri"/>
              <a:ea typeface="Calibri"/>
              <a:cs typeface="Arial"/>
            </a:endParaRPr>
          </a:p>
          <a:p>
            <a:pPr marL="45720" indent="0" algn="ctr">
              <a:lnSpc>
                <a:spcPct val="107000"/>
              </a:lnSpc>
              <a:spcAft>
                <a:spcPts val="800"/>
              </a:spcAft>
              <a:buNone/>
            </a:pPr>
            <a:r>
              <a:rPr lang="uk-UA" sz="2400" dirty="0">
                <a:latin typeface="Times New Roman"/>
                <a:ea typeface="Calibri"/>
                <a:cs typeface="Arial"/>
              </a:rPr>
              <a:t> </a:t>
            </a:r>
            <a:endParaRPr lang="ru-RU" sz="2400" dirty="0">
              <a:latin typeface="Calibri"/>
              <a:ea typeface="Calibri"/>
              <a:cs typeface="Arial"/>
            </a:endParaRPr>
          </a:p>
          <a:p>
            <a:pPr marL="45720" indent="0" algn="ctr">
              <a:lnSpc>
                <a:spcPct val="107000"/>
              </a:lnSpc>
              <a:spcAft>
                <a:spcPts val="800"/>
              </a:spcAft>
              <a:buNone/>
            </a:pPr>
            <a:r>
              <a:rPr lang="uk-UA" sz="2400" b="1" dirty="0" smtClean="0">
                <a:latin typeface="Times New Roman"/>
                <a:ea typeface="Calibri"/>
                <a:cs typeface="Arial"/>
              </a:rPr>
              <a:t>Інструктивно-технологічну картку № 2.</a:t>
            </a:r>
            <a:endParaRPr lang="ru-RU" sz="2400" dirty="0" smtClean="0">
              <a:latin typeface="Calibri"/>
              <a:ea typeface="Calibri"/>
              <a:cs typeface="Arial"/>
            </a:endParaRPr>
          </a:p>
          <a:p>
            <a:pPr marL="45720" indent="0">
              <a:lnSpc>
                <a:spcPct val="107000"/>
              </a:lnSpc>
              <a:spcAft>
                <a:spcPts val="800"/>
              </a:spcAft>
              <a:buNone/>
            </a:pPr>
            <a:r>
              <a:rPr lang="uk-UA" sz="2400" dirty="0" smtClean="0">
                <a:latin typeface="Times New Roman"/>
                <a:ea typeface="Calibri"/>
                <a:cs typeface="Arial"/>
              </a:rPr>
              <a:t>1. Оформити правильно довідку в зошитах</a:t>
            </a:r>
            <a:endParaRPr lang="ru-RU" sz="2400" dirty="0" smtClean="0">
              <a:latin typeface="Calibri"/>
              <a:ea typeface="Calibri"/>
              <a:cs typeface="Arial"/>
            </a:endParaRPr>
          </a:p>
          <a:p>
            <a:pPr marL="45720" indent="0" algn="ctr">
              <a:lnSpc>
                <a:spcPct val="107000"/>
              </a:lnSpc>
              <a:spcAft>
                <a:spcPts val="800"/>
              </a:spcAft>
              <a:buNone/>
            </a:pPr>
            <a:r>
              <a:rPr lang="ru-RU" sz="2400" dirty="0">
                <a:latin typeface="Times New Roman"/>
                <a:ea typeface="Calibri"/>
                <a:cs typeface="Arial"/>
              </a:rPr>
              <a:t> </a:t>
            </a:r>
            <a:endParaRPr lang="ru-RU" sz="2400" dirty="0">
              <a:latin typeface="Calibri"/>
              <a:ea typeface="Calibri"/>
              <a:cs typeface="Arial"/>
            </a:endParaRPr>
          </a:p>
          <a:p>
            <a:pPr indent="0" algn="just">
              <a:lnSpc>
                <a:spcPct val="107000"/>
              </a:lnSpc>
              <a:spcAft>
                <a:spcPts val="0"/>
              </a:spcAft>
              <a:buNone/>
            </a:pPr>
            <a:r>
              <a:rPr lang="ru-RU" sz="2400" dirty="0">
                <a:latin typeface="Times New Roman"/>
                <a:ea typeface="Calibri"/>
                <a:cs typeface="Arial"/>
              </a:rPr>
              <a:t> </a:t>
            </a:r>
            <a:endParaRPr lang="ru-RU" sz="2400" dirty="0">
              <a:latin typeface="Calibri"/>
              <a:ea typeface="Calibri"/>
              <a:cs typeface="Arial"/>
            </a:endParaRPr>
          </a:p>
          <a:p>
            <a:pPr marL="45720" indent="0">
              <a:buNone/>
            </a:pPr>
            <a:endParaRPr lang="ru-RU" sz="2400" dirty="0"/>
          </a:p>
        </p:txBody>
      </p:sp>
    </p:spTree>
    <p:extLst>
      <p:ext uri="{BB962C8B-B14F-4D97-AF65-F5344CB8AC3E}">
        <p14:creationId xmlns:p14="http://schemas.microsoft.com/office/powerpoint/2010/main" val="2088409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731520"/>
            <a:ext cx="9144000" cy="5793824"/>
          </a:xfrm>
        </p:spPr>
        <p:txBody>
          <a:bodyPr>
            <a:normAutofit/>
          </a:bodyPr>
          <a:lstStyle/>
          <a:p>
            <a:pPr marL="0" indent="0" algn="ctr">
              <a:lnSpc>
                <a:spcPct val="150000"/>
              </a:lnSpc>
              <a:spcBef>
                <a:spcPts val="0"/>
              </a:spcBef>
              <a:spcAft>
                <a:spcPts val="0"/>
              </a:spcAft>
            </a:pPr>
            <a:r>
              <a:rPr lang="uk-UA" sz="3200" b="1" dirty="0">
                <a:solidFill>
                  <a:srgbClr val="002060"/>
                </a:solidFill>
                <a:latin typeface="Times New Roman" panose="02020603050405020304" pitchFamily="18" charset="0"/>
                <a:cs typeface="Times New Roman" panose="02020603050405020304" pitchFamily="18" charset="0"/>
              </a:rPr>
              <a:t>ЗАКЛЮЧНИЙ ІНСТРУКТАЖ</a:t>
            </a:r>
            <a:br>
              <a:rPr lang="uk-UA" sz="3200" b="1" dirty="0">
                <a:solidFill>
                  <a:srgbClr val="002060"/>
                </a:solidFill>
                <a:latin typeface="Times New Roman" panose="02020603050405020304" pitchFamily="18" charset="0"/>
                <a:cs typeface="Times New Roman" panose="02020603050405020304" pitchFamily="18" charset="0"/>
              </a:rPr>
            </a:br>
            <a:r>
              <a:rPr lang="uk-UA" sz="3200" b="1" dirty="0">
                <a:solidFill>
                  <a:srgbClr val="002060"/>
                </a:solidFill>
                <a:latin typeface="Times New Roman" panose="02020603050405020304" pitchFamily="18" charset="0"/>
                <a:cs typeface="Times New Roman" panose="02020603050405020304" pitchFamily="18" charset="0"/>
              </a:rPr>
              <a:t/>
            </a:r>
            <a:br>
              <a:rPr lang="uk-UA" sz="3200" b="1" dirty="0">
                <a:solidFill>
                  <a:srgbClr val="002060"/>
                </a:solidFill>
                <a:latin typeface="Times New Roman" panose="02020603050405020304" pitchFamily="18" charset="0"/>
                <a:cs typeface="Times New Roman" panose="02020603050405020304" pitchFamily="18" charset="0"/>
              </a:rPr>
            </a:br>
            <a:r>
              <a:rPr lang="uk-UA" sz="3200" b="1" dirty="0">
                <a:solidFill>
                  <a:srgbClr val="002060"/>
                </a:solidFill>
                <a:latin typeface="Times New Roman" panose="02020603050405020304" pitchFamily="18" charset="0"/>
                <a:cs typeface="Times New Roman" panose="02020603050405020304" pitchFamily="18" charset="0"/>
              </a:rPr>
              <a:t>1. Розроблену </a:t>
            </a:r>
            <a:r>
              <a:rPr lang="uk-UA" sz="3200" b="1" dirty="0" err="1">
                <a:solidFill>
                  <a:srgbClr val="002060"/>
                </a:solidFill>
                <a:latin typeface="Times New Roman" panose="02020603050405020304" pitchFamily="18" charset="0"/>
                <a:cs typeface="Times New Roman" panose="02020603050405020304" pitchFamily="18" charset="0"/>
              </a:rPr>
              <a:t>інструкційно</a:t>
            </a:r>
            <a:r>
              <a:rPr lang="uk-UA" sz="3200" b="1" dirty="0">
                <a:solidFill>
                  <a:srgbClr val="002060"/>
                </a:solidFill>
                <a:latin typeface="Times New Roman" panose="02020603050405020304" pitchFamily="18" charset="0"/>
                <a:cs typeface="Times New Roman" panose="02020603050405020304" pitchFamily="18" charset="0"/>
              </a:rPr>
              <a:t>-технологічну карту надсилати на адресу </a:t>
            </a:r>
            <a:r>
              <a:rPr lang="ru-RU" sz="3200" b="1" u="sng" dirty="0">
                <a:solidFill>
                  <a:srgbClr val="002060"/>
                </a:solidFill>
                <a:latin typeface="Times New Roman" panose="02020603050405020304" pitchFamily="18" charset="0"/>
                <a:cs typeface="Times New Roman" panose="02020603050405020304" pitchFamily="18" charset="0"/>
              </a:rPr>
              <a:t>0634734491</a:t>
            </a:r>
            <a:r>
              <a:rPr lang="en-US" sz="3200" b="1" u="sng" dirty="0">
                <a:solidFill>
                  <a:srgbClr val="002060"/>
                </a:solidFill>
                <a:latin typeface="Times New Roman" panose="02020603050405020304" pitchFamily="18" charset="0"/>
                <a:cs typeface="Times New Roman" panose="02020603050405020304" pitchFamily="18" charset="0"/>
              </a:rPr>
              <a:t>v</a:t>
            </a:r>
            <a:r>
              <a:rPr lang="en-US" sz="3200" b="1" dirty="0">
                <a:solidFill>
                  <a:srgbClr val="00206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xmlns:lc="http://schemas.openxmlformats.org/drawingml/2006/lockedCanvas" val="tx"/>
                    </a:ext>
                  </a:extLst>
                </a:hlinkClick>
              </a:rPr>
              <a:t>@gmail.com</a:t>
            </a:r>
            <a:r>
              <a:rPr lang="en-US" sz="3200" b="1" dirty="0">
                <a:solidFill>
                  <a:srgbClr val="002060"/>
                </a:solidFill>
                <a:latin typeface="Times New Roman" panose="02020603050405020304" pitchFamily="18" charset="0"/>
                <a:cs typeface="Times New Roman" panose="02020603050405020304" pitchFamily="18" charset="0"/>
              </a:rPr>
              <a:t/>
            </a:r>
            <a:br>
              <a:rPr lang="en-US" sz="3200" b="1" dirty="0">
                <a:solidFill>
                  <a:srgbClr val="002060"/>
                </a:solidFill>
                <a:latin typeface="Times New Roman" panose="02020603050405020304" pitchFamily="18" charset="0"/>
                <a:cs typeface="Times New Roman" panose="02020603050405020304" pitchFamily="18" charset="0"/>
              </a:rPr>
            </a:br>
            <a:r>
              <a:rPr lang="en-US" sz="3200" b="1" dirty="0">
                <a:solidFill>
                  <a:srgbClr val="002060"/>
                </a:solidFill>
                <a:latin typeface="Times New Roman" panose="02020603050405020304" pitchFamily="18" charset="0"/>
                <a:cs typeface="Times New Roman" panose="02020603050405020304" pitchFamily="18" charset="0"/>
              </a:rPr>
              <a:t>2</a:t>
            </a:r>
            <a:r>
              <a:rPr lang="ru-RU" sz="3200" b="1" dirty="0">
                <a:solidFill>
                  <a:srgbClr val="002060"/>
                </a:solidFill>
                <a:latin typeface="Times New Roman" panose="02020603050405020304" pitchFamily="18" charset="0"/>
                <a:cs typeface="Times New Roman" panose="02020603050405020304" pitchFamily="18" charset="0"/>
              </a:rPr>
              <a:t>. У </a:t>
            </a:r>
            <a:r>
              <a:rPr lang="ru-RU" sz="3200" b="1" dirty="0" err="1">
                <a:solidFill>
                  <a:srgbClr val="002060"/>
                </a:solidFill>
                <a:latin typeface="Times New Roman" panose="02020603050405020304" pitchFamily="18" charset="0"/>
                <a:cs typeface="Times New Roman" panose="02020603050405020304" pitchFamily="18" charset="0"/>
              </a:rPr>
              <a:t>темі</a:t>
            </a:r>
            <a:r>
              <a:rPr lang="ru-RU" sz="3200" b="1" dirty="0">
                <a:solidFill>
                  <a:srgbClr val="002060"/>
                </a:solidFill>
                <a:latin typeface="Times New Roman" panose="02020603050405020304" pitchFamily="18" charset="0"/>
                <a:cs typeface="Times New Roman" panose="02020603050405020304" pitchFamily="18" charset="0"/>
              </a:rPr>
              <a:t> листа </a:t>
            </a:r>
            <a:r>
              <a:rPr lang="ru-RU" sz="3200" b="1" dirty="0" err="1">
                <a:solidFill>
                  <a:srgbClr val="002060"/>
                </a:solidFill>
                <a:latin typeface="Times New Roman" panose="02020603050405020304" pitchFamily="18" charset="0"/>
                <a:cs typeface="Times New Roman" panose="02020603050405020304" pitchFamily="18" charset="0"/>
              </a:rPr>
              <a:t>вказати</a:t>
            </a:r>
            <a:r>
              <a:rPr lang="ru-RU" sz="3200" b="1" dirty="0">
                <a:solidFill>
                  <a:srgbClr val="002060"/>
                </a:solidFill>
                <a:latin typeface="Times New Roman" panose="02020603050405020304" pitchFamily="18" charset="0"/>
                <a:cs typeface="Times New Roman" panose="02020603050405020304" pitchFamily="18" charset="0"/>
              </a:rPr>
              <a:t> </a:t>
            </a:r>
            <a:r>
              <a:rPr lang="ru-RU" sz="3200" b="1" dirty="0" err="1">
                <a:solidFill>
                  <a:srgbClr val="002060"/>
                </a:solidFill>
                <a:latin typeface="Times New Roman" panose="02020603050405020304" pitchFamily="18" charset="0"/>
                <a:cs typeface="Times New Roman" panose="02020603050405020304" pitchFamily="18" charset="0"/>
              </a:rPr>
              <a:t>прізвище</a:t>
            </a:r>
            <a:r>
              <a:rPr lang="ru-RU" sz="3200" b="1" dirty="0">
                <a:solidFill>
                  <a:srgbClr val="002060"/>
                </a:solidFill>
                <a:latin typeface="Times New Roman" panose="02020603050405020304" pitchFamily="18" charset="0"/>
                <a:cs typeface="Times New Roman" panose="02020603050405020304" pitchFamily="18" charset="0"/>
              </a:rPr>
              <a:t>, </a:t>
            </a:r>
            <a:r>
              <a:rPr lang="ru-RU" sz="3200" b="1" dirty="0" err="1">
                <a:solidFill>
                  <a:srgbClr val="002060"/>
                </a:solidFill>
                <a:latin typeface="Times New Roman" panose="02020603050405020304" pitchFamily="18" charset="0"/>
                <a:cs typeface="Times New Roman" panose="02020603050405020304" pitchFamily="18" charset="0"/>
              </a:rPr>
              <a:t>ім</a:t>
            </a:r>
            <a:r>
              <a:rPr lang="en-US" sz="3200" b="1" dirty="0">
                <a:solidFill>
                  <a:srgbClr val="002060"/>
                </a:solidFill>
                <a:latin typeface="Times New Roman" panose="02020603050405020304" pitchFamily="18" charset="0"/>
                <a:cs typeface="Times New Roman" panose="02020603050405020304" pitchFamily="18" charset="0"/>
              </a:rPr>
              <a:t>’</a:t>
            </a:r>
            <a:r>
              <a:rPr lang="uk-UA" sz="3200" b="1" dirty="0">
                <a:solidFill>
                  <a:srgbClr val="002060"/>
                </a:solidFill>
                <a:latin typeface="Times New Roman" panose="02020603050405020304" pitchFamily="18" charset="0"/>
                <a:cs typeface="Times New Roman" panose="02020603050405020304" pitchFamily="18" charset="0"/>
              </a:rPr>
              <a:t>я учня та тему уроку</a:t>
            </a:r>
            <a:endParaRPr lang="ru-RU" dirty="0">
              <a:solidFill>
                <a:srgbClr val="002060"/>
              </a:solidFill>
            </a:endParaRPr>
          </a:p>
        </p:txBody>
      </p:sp>
    </p:spTree>
    <p:extLst>
      <p:ext uri="{BB962C8B-B14F-4D97-AF65-F5344CB8AC3E}">
        <p14:creationId xmlns:p14="http://schemas.microsoft.com/office/powerpoint/2010/main" val="302555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688" y="65780"/>
            <a:ext cx="7127776" cy="1323439"/>
          </a:xfrm>
          <a:prstGeom prst="rect">
            <a:avLst/>
          </a:prstGeom>
        </p:spPr>
        <p:txBody>
          <a:bodyPr wrap="square">
            <a:spAutoFit/>
          </a:bodyPr>
          <a:lstStyle/>
          <a:p>
            <a:pPr lvl="0" algn="r">
              <a:defRPr/>
            </a:pPr>
            <a:r>
              <a:rPr lang="uk-UA" sz="4000" b="1" kern="0" dirty="0">
                <a:solidFill>
                  <a:srgbClr val="002060"/>
                </a:solidFill>
                <a:latin typeface="Century Gothic" panose="020B0502020202020204"/>
              </a:rPr>
              <a:t>Інструктаж щодо дій під час воєнного стану</a:t>
            </a:r>
            <a:endParaRPr lang="ru-RU" sz="4000" kern="0" dirty="0">
              <a:solidFill>
                <a:srgbClr val="002060"/>
              </a:solidFill>
              <a:latin typeface="Calibri"/>
            </a:endParaRPr>
          </a:p>
        </p:txBody>
      </p:sp>
      <p:pic>
        <p:nvPicPr>
          <p:cNvPr id="5" name="Объект 6">
            <a:extLst>
              <a:ext uri="{FF2B5EF4-FFF2-40B4-BE49-F238E27FC236}">
                <a16:creationId xmlns:a16="http://schemas.microsoft.com/office/drawing/2014/main" xmlns="" id="{909835E0-3CB9-4044-AE03-ADAD635D80E4}"/>
              </a:ext>
            </a:extLst>
          </p:cNvPr>
          <p:cNvPicPr>
            <a:picLocks noChangeAspect="1"/>
          </p:cNvPicPr>
          <p:nvPr/>
        </p:nvPicPr>
        <p:blipFill>
          <a:blip r:embed="rId2"/>
          <a:stretch>
            <a:fillRect/>
          </a:stretch>
        </p:blipFill>
        <p:spPr>
          <a:xfrm>
            <a:off x="84442" y="1406630"/>
            <a:ext cx="4312964" cy="4582526"/>
          </a:xfrm>
          <a:prstGeom prst="rect">
            <a:avLst/>
          </a:prstGeom>
          <a:effectLst>
            <a:outerShdw blurRad="50800" dir="14400000">
              <a:srgbClr val="000000">
                <a:alpha val="40000"/>
              </a:srgbClr>
            </a:outerShdw>
          </a:effectLst>
        </p:spPr>
      </p:pic>
      <p:pic>
        <p:nvPicPr>
          <p:cNvPr id="6" name="Объект 7">
            <a:extLst>
              <a:ext uri="{FF2B5EF4-FFF2-40B4-BE49-F238E27FC236}">
                <a16:creationId xmlns:a16="http://schemas.microsoft.com/office/drawing/2014/main" xmlns="" id="{7A66E58E-3072-48D2-8A0C-3E36FC8DB187}"/>
              </a:ext>
            </a:extLst>
          </p:cNvPr>
          <p:cNvPicPr>
            <a:picLocks noChangeAspect="1"/>
          </p:cNvPicPr>
          <p:nvPr/>
        </p:nvPicPr>
        <p:blipFill>
          <a:blip r:embed="rId3"/>
          <a:stretch>
            <a:fillRect/>
          </a:stretch>
        </p:blipFill>
        <p:spPr>
          <a:xfrm>
            <a:off x="4611273" y="1424041"/>
            <a:ext cx="4280191" cy="4547704"/>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199968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6">
            <a:extLst>
              <a:ext uri="{FF2B5EF4-FFF2-40B4-BE49-F238E27FC236}">
                <a16:creationId xmlns:a16="http://schemas.microsoft.com/office/drawing/2014/main" xmlns="" id="{909835E0-3CB9-4044-AE03-ADAD635D80E4}"/>
              </a:ext>
            </a:extLst>
          </p:cNvPr>
          <p:cNvPicPr>
            <a:picLocks noChangeAspect="1"/>
          </p:cNvPicPr>
          <p:nvPr/>
        </p:nvPicPr>
        <p:blipFill>
          <a:blip r:embed="rId2"/>
          <a:stretch>
            <a:fillRect/>
          </a:stretch>
        </p:blipFill>
        <p:spPr>
          <a:xfrm>
            <a:off x="26895" y="812519"/>
            <a:ext cx="4312964" cy="4582526"/>
          </a:xfrm>
          <a:prstGeom prst="rect">
            <a:avLst/>
          </a:prstGeom>
          <a:effectLst>
            <a:outerShdw blurRad="50800" dir="14400000">
              <a:srgbClr val="000000">
                <a:alpha val="40000"/>
              </a:srgbClr>
            </a:outerShdw>
          </a:effectLst>
        </p:spPr>
      </p:pic>
      <p:pic>
        <p:nvPicPr>
          <p:cNvPr id="5" name="Объект 7">
            <a:extLst>
              <a:ext uri="{FF2B5EF4-FFF2-40B4-BE49-F238E27FC236}">
                <a16:creationId xmlns:a16="http://schemas.microsoft.com/office/drawing/2014/main" xmlns="" id="{7A66E58E-3072-48D2-8A0C-3E36FC8DB187}"/>
              </a:ext>
            </a:extLst>
          </p:cNvPr>
          <p:cNvPicPr>
            <a:picLocks noChangeAspect="1"/>
          </p:cNvPicPr>
          <p:nvPr/>
        </p:nvPicPr>
        <p:blipFill>
          <a:blip r:embed="rId3"/>
          <a:stretch>
            <a:fillRect/>
          </a:stretch>
        </p:blipFill>
        <p:spPr>
          <a:xfrm>
            <a:off x="4636491" y="1772816"/>
            <a:ext cx="4280191" cy="4547704"/>
          </a:xfrm>
          <a:prstGeom prst="rect">
            <a:avLst/>
          </a:prstGeom>
          <a:effectLst>
            <a:outerShdw blurRad="50800" dir="14400000">
              <a:srgbClr val="000000">
                <a:alpha val="40000"/>
              </a:srgbClr>
            </a:outerShdw>
          </a:effectLst>
        </p:spPr>
      </p:pic>
      <p:sp>
        <p:nvSpPr>
          <p:cNvPr id="6" name="Прямоугольник 5"/>
          <p:cNvSpPr/>
          <p:nvPr/>
        </p:nvSpPr>
        <p:spPr>
          <a:xfrm>
            <a:off x="899592" y="116632"/>
            <a:ext cx="8136904" cy="1323439"/>
          </a:xfrm>
          <a:prstGeom prst="rect">
            <a:avLst/>
          </a:prstGeom>
        </p:spPr>
        <p:txBody>
          <a:bodyPr wrap="square">
            <a:spAutoFit/>
          </a:bodyPr>
          <a:lstStyle/>
          <a:p>
            <a:pPr lvl="0" algn="r">
              <a:defRPr/>
            </a:pPr>
            <a:r>
              <a:rPr lang="uk-UA" sz="4000" b="1" kern="0" dirty="0">
                <a:solidFill>
                  <a:srgbClr val="002060"/>
                </a:solidFill>
                <a:latin typeface="Century Gothic" panose="020B0502020202020204"/>
              </a:rPr>
              <a:t>Інструктаж щодо дій під час воєнного стану</a:t>
            </a:r>
            <a:endParaRPr lang="ru-RU" sz="4000" kern="0" dirty="0">
              <a:solidFill>
                <a:srgbClr val="002060"/>
              </a:solidFill>
              <a:latin typeface="Calibri"/>
            </a:endParaRPr>
          </a:p>
        </p:txBody>
      </p:sp>
    </p:spTree>
    <p:extLst>
      <p:ext uri="{BB962C8B-B14F-4D97-AF65-F5344CB8AC3E}">
        <p14:creationId xmlns:p14="http://schemas.microsoft.com/office/powerpoint/2010/main" val="2846820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321184" y="0"/>
            <a:ext cx="7812360" cy="1800200"/>
          </a:xfrm>
        </p:spPr>
        <p:txBody>
          <a:bodyPr>
            <a:normAutofit/>
          </a:bodyPr>
          <a:lstStyle/>
          <a:p>
            <a:pPr marL="0" lvl="0" indent="0" algn="r">
              <a:spcBef>
                <a:spcPts val="0"/>
              </a:spcBef>
              <a:spcAft>
                <a:spcPts val="0"/>
              </a:spcAft>
              <a:buClrTx/>
              <a:buSzTx/>
              <a:buNone/>
              <a:defRPr/>
            </a:pPr>
            <a:r>
              <a:rPr lang="uk-UA" sz="4000" b="1" kern="0" dirty="0">
                <a:solidFill>
                  <a:srgbClr val="002060"/>
                </a:solidFill>
                <a:latin typeface="Century Gothic" panose="020B0502020202020204"/>
              </a:rPr>
              <a:t>Інструктаж щодо дій під час воєнного стану</a:t>
            </a:r>
            <a:endParaRPr lang="ru-RU" sz="4000" kern="0" dirty="0">
              <a:solidFill>
                <a:srgbClr val="002060"/>
              </a:solidFill>
              <a:latin typeface="Calibri"/>
            </a:endParaRPr>
          </a:p>
          <a:p>
            <a:endParaRPr lang="ru-RU" dirty="0"/>
          </a:p>
        </p:txBody>
      </p:sp>
      <p:pic>
        <p:nvPicPr>
          <p:cNvPr id="4" name="Объект 7">
            <a:extLst>
              <a:ext uri="{FF2B5EF4-FFF2-40B4-BE49-F238E27FC236}">
                <a16:creationId xmlns:a16="http://schemas.microsoft.com/office/drawing/2014/main" xmlns="" id="{2ACB18E3-4610-43ED-92A0-DB420C92DCA1}"/>
              </a:ext>
            </a:extLst>
          </p:cNvPr>
          <p:cNvPicPr>
            <a:picLocks noChangeAspect="1"/>
          </p:cNvPicPr>
          <p:nvPr/>
        </p:nvPicPr>
        <p:blipFill>
          <a:blip r:embed="rId2"/>
          <a:stretch>
            <a:fillRect/>
          </a:stretch>
        </p:blipFill>
        <p:spPr>
          <a:xfrm>
            <a:off x="0" y="1124744"/>
            <a:ext cx="4328269" cy="4598787"/>
          </a:xfrm>
          <a:prstGeom prst="rect">
            <a:avLst/>
          </a:prstGeom>
          <a:effectLst>
            <a:outerShdw blurRad="50800" dir="14400000">
              <a:srgbClr val="000000">
                <a:alpha val="40000"/>
              </a:srgbClr>
            </a:outerShdw>
          </a:effectLst>
        </p:spPr>
      </p:pic>
      <p:pic>
        <p:nvPicPr>
          <p:cNvPr id="5" name="Объект 8">
            <a:extLst>
              <a:ext uri="{FF2B5EF4-FFF2-40B4-BE49-F238E27FC236}">
                <a16:creationId xmlns:a16="http://schemas.microsoft.com/office/drawing/2014/main" xmlns="" id="{B15EF6CC-8E9D-437B-8018-C37F69F92EB4}"/>
              </a:ext>
            </a:extLst>
          </p:cNvPr>
          <p:cNvPicPr>
            <a:picLocks noChangeAspect="1"/>
          </p:cNvPicPr>
          <p:nvPr/>
        </p:nvPicPr>
        <p:blipFill>
          <a:blip r:embed="rId3"/>
          <a:stretch>
            <a:fillRect/>
          </a:stretch>
        </p:blipFill>
        <p:spPr>
          <a:xfrm>
            <a:off x="4499992" y="1628800"/>
            <a:ext cx="4328268" cy="4601482"/>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4004709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071" y="0"/>
            <a:ext cx="9144000" cy="6858000"/>
          </a:xfrm>
        </p:spPr>
        <p:txBody>
          <a:bodyPr/>
          <a:lstStyle/>
          <a:p>
            <a:pPr marL="0" indent="0" algn="l"/>
            <a:r>
              <a:rPr lang="ru-RU" sz="1600" dirty="0" err="1">
                <a:solidFill>
                  <a:srgbClr val="0070C0"/>
                </a:solidFill>
                <a:effectLst/>
                <a:latin typeface="Roboto"/>
              </a:rPr>
              <a:t>Основні</a:t>
            </a:r>
            <a:r>
              <a:rPr lang="ru-RU" sz="1600" dirty="0">
                <a:solidFill>
                  <a:srgbClr val="0070C0"/>
                </a:solidFill>
                <a:effectLst/>
                <a:latin typeface="Roboto"/>
              </a:rPr>
              <a:t> правила </a:t>
            </a:r>
            <a:r>
              <a:rPr lang="ru-RU" sz="1600" dirty="0" err="1">
                <a:solidFill>
                  <a:srgbClr val="0070C0"/>
                </a:solidFill>
                <a:effectLst/>
                <a:latin typeface="Roboto"/>
              </a:rPr>
              <a:t>складання</a:t>
            </a:r>
            <a:r>
              <a:rPr lang="ru-RU" sz="1600" dirty="0">
                <a:solidFill>
                  <a:srgbClr val="0070C0"/>
                </a:solidFill>
                <a:effectLst/>
                <a:latin typeface="Roboto"/>
              </a:rPr>
              <a:t> документу</a:t>
            </a:r>
            <a:r>
              <a:rPr lang="ru-RU" sz="1600" dirty="0">
                <a:solidFill>
                  <a:srgbClr val="00B0F0"/>
                </a:solidFill>
                <a:effectLst/>
                <a:latin typeface="Roboto"/>
              </a:rPr>
              <a:t/>
            </a:r>
            <a:br>
              <a:rPr lang="ru-RU" sz="1600" dirty="0">
                <a:solidFill>
                  <a:srgbClr val="00B0F0"/>
                </a:solidFill>
                <a:effectLst/>
                <a:latin typeface="Roboto"/>
              </a:rPr>
            </a:br>
            <a:r>
              <a:rPr lang="en-US" sz="2000">
                <a:solidFill>
                  <a:srgbClr val="FFFF00"/>
                </a:solidFill>
                <a:effectLst/>
                <a:latin typeface="Times New Roman" panose="02020603050405020304" pitchFamily="18" charset="0"/>
                <a:ea typeface="Times New Roman"/>
                <a:cs typeface="Times New Roman" panose="02020603050405020304" pitchFamily="18" charset="0"/>
              </a:rPr>
              <a:t>https://www.youtube.com/watch?v=aSWQvXItEik</a:t>
            </a:r>
            <a:r>
              <a:rPr lang="uk-UA" sz="2000" dirty="0" smtClean="0">
                <a:solidFill>
                  <a:srgbClr val="222222"/>
                </a:solidFill>
                <a:effectLst/>
                <a:latin typeface="Times New Roman" panose="02020603050405020304" pitchFamily="18" charset="0"/>
                <a:ea typeface="Times New Roman"/>
                <a:cs typeface="Times New Roman" panose="02020603050405020304" pitchFamily="18" charset="0"/>
              </a:rPr>
              <a:t/>
            </a:r>
            <a:br>
              <a:rPr lang="uk-UA" sz="2000" dirty="0" smtClean="0">
                <a:solidFill>
                  <a:srgbClr val="222222"/>
                </a:solidFill>
                <a:effectLst/>
                <a:latin typeface="Times New Roman" panose="02020603050405020304" pitchFamily="18" charset="0"/>
                <a:ea typeface="Times New Roman"/>
                <a:cs typeface="Times New Roman" panose="02020603050405020304" pitchFamily="18" charset="0"/>
              </a:rPr>
            </a:br>
            <a:r>
              <a:rPr lang="uk-UA" sz="1800" b="0" dirty="0" smtClean="0">
                <a:solidFill>
                  <a:srgbClr val="222222"/>
                </a:solidFill>
                <a:effectLst/>
                <a:latin typeface="Times New Roman" panose="02020603050405020304" pitchFamily="18" charset="0"/>
                <a:ea typeface="Times New Roman"/>
                <a:cs typeface="Times New Roman" panose="02020603050405020304" pitchFamily="18" charset="0"/>
              </a:rPr>
              <a:t/>
            </a:r>
            <a:br>
              <a:rPr lang="uk-UA" sz="1800" b="0" dirty="0" smtClean="0">
                <a:solidFill>
                  <a:srgbClr val="222222"/>
                </a:solidFill>
                <a:effectLst/>
                <a:latin typeface="Times New Roman" panose="02020603050405020304" pitchFamily="18" charset="0"/>
                <a:ea typeface="Times New Roman"/>
                <a:cs typeface="Times New Roman" panose="02020603050405020304" pitchFamily="18" charset="0"/>
              </a:rPr>
            </a:br>
            <a: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t>Для </a:t>
            </a:r>
            <a:r>
              <a:rPr lang="uk-UA" sz="1700" b="0" dirty="0">
                <a:solidFill>
                  <a:srgbClr val="222222"/>
                </a:solidFill>
                <a:effectLst/>
                <a:latin typeface="Times New Roman" panose="02020603050405020304" pitchFamily="18" charset="0"/>
                <a:ea typeface="Times New Roman"/>
                <a:cs typeface="Times New Roman" panose="02020603050405020304" pitchFamily="18" charset="0"/>
              </a:rPr>
              <a:t>складання службових документів використовується папір </a:t>
            </a:r>
            <a: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t>форматів </a:t>
            </a:r>
            <a:r>
              <a:rPr lang="uk-UA" sz="1700" b="0" dirty="0">
                <a:solidFill>
                  <a:srgbClr val="222222"/>
                </a:solidFill>
                <a:effectLst/>
                <a:latin typeface="Times New Roman" panose="02020603050405020304" pitchFamily="18" charset="0"/>
                <a:ea typeface="Times New Roman"/>
                <a:cs typeface="Times New Roman" panose="02020603050405020304" pitchFamily="18" charset="0"/>
              </a:rPr>
              <a:t>А3 (297 х 420 мм), </a:t>
            </a:r>
            <a: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t>А4 </a:t>
            </a:r>
            <a:r>
              <a:rPr lang="uk-UA" sz="1700" b="0" dirty="0">
                <a:solidFill>
                  <a:srgbClr val="222222"/>
                </a:solidFill>
                <a:effectLst/>
                <a:latin typeface="Times New Roman" panose="02020603050405020304" pitchFamily="18" charset="0"/>
                <a:ea typeface="Times New Roman"/>
                <a:cs typeface="Times New Roman" panose="02020603050405020304" pitchFamily="18" charset="0"/>
              </a:rPr>
              <a:t>(210 х 297 мм) та А5 (148 х 210 мм). Складання документів на папері довільного формату </a:t>
            </a:r>
            <a: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t>не дозволяється.       </a:t>
            </a:r>
            <a:b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br>
            <a: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t>         Усі </a:t>
            </a:r>
            <a:r>
              <a:rPr lang="uk-UA" sz="1700" b="0" dirty="0">
                <a:solidFill>
                  <a:srgbClr val="222222"/>
                </a:solidFill>
                <a:effectLst/>
                <a:latin typeface="Times New Roman" panose="02020603050405020304" pitchFamily="18" charset="0"/>
                <a:ea typeface="Times New Roman"/>
                <a:cs typeface="Times New Roman" panose="02020603050405020304" pitchFamily="18" charset="0"/>
              </a:rPr>
              <a:t>службові документи оформлюються на бланках установи. Бланки виготовляються згідно з вимогами державних стандартів та додержанням таких </a:t>
            </a:r>
            <a: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t>правил: </a:t>
            </a:r>
            <a:b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br>
            <a: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t>- </a:t>
            </a:r>
            <a:r>
              <a:rPr lang="uk-UA" sz="1700" b="0" dirty="0" smtClean="0">
                <a:solidFill>
                  <a:srgbClr val="242424"/>
                </a:solidFill>
                <a:effectLst/>
                <a:latin typeface="Times New Roman" panose="02020603050405020304" pitchFamily="18" charset="0"/>
                <a:ea typeface="Times New Roman"/>
                <a:cs typeface="Times New Roman" panose="02020603050405020304" pitchFamily="18" charset="0"/>
              </a:rPr>
              <a:t>бланки </a:t>
            </a:r>
            <a:r>
              <a:rPr lang="uk-UA" sz="1700" b="0" dirty="0">
                <a:solidFill>
                  <a:srgbClr val="242424"/>
                </a:solidFill>
                <a:effectLst/>
                <a:latin typeface="Times New Roman" panose="02020603050405020304" pitchFamily="18" charset="0"/>
                <a:ea typeface="Times New Roman"/>
                <a:cs typeface="Times New Roman" panose="02020603050405020304" pitchFamily="18" charset="0"/>
              </a:rPr>
              <a:t>повинні виготовлятися друкарським способом на білому папері або папері світлих </a:t>
            </a:r>
            <a:r>
              <a:rPr lang="uk-UA" sz="1700" b="0" dirty="0" smtClean="0">
                <a:solidFill>
                  <a:srgbClr val="242424"/>
                </a:solidFill>
                <a:effectLst/>
                <a:latin typeface="Times New Roman" panose="02020603050405020304" pitchFamily="18" charset="0"/>
                <a:ea typeface="Times New Roman"/>
                <a:cs typeface="Times New Roman" panose="02020603050405020304" pitchFamily="18" charset="0"/>
              </a:rPr>
              <a:t>тонів фарбами </a:t>
            </a:r>
            <a:r>
              <a:rPr lang="uk-UA" sz="1700" b="0" dirty="0">
                <a:solidFill>
                  <a:srgbClr val="242424"/>
                </a:solidFill>
                <a:effectLst/>
                <a:latin typeface="Times New Roman" panose="02020603050405020304" pitchFamily="18" charset="0"/>
                <a:ea typeface="Times New Roman"/>
                <a:cs typeface="Times New Roman" panose="02020603050405020304" pitchFamily="18" charset="0"/>
              </a:rPr>
              <a:t>яскравого </a:t>
            </a:r>
            <a:r>
              <a:rPr lang="uk-UA" sz="1700" b="0" dirty="0" smtClean="0">
                <a:solidFill>
                  <a:srgbClr val="242424"/>
                </a:solidFill>
                <a:effectLst/>
                <a:latin typeface="Times New Roman" panose="02020603050405020304" pitchFamily="18" charset="0"/>
                <a:ea typeface="Times New Roman"/>
                <a:cs typeface="Times New Roman" panose="02020603050405020304" pitchFamily="18" charset="0"/>
              </a:rPr>
              <a:t>кольору; </a:t>
            </a:r>
            <a:br>
              <a:rPr lang="uk-UA" sz="1700" b="0" dirty="0" smtClean="0">
                <a:solidFill>
                  <a:srgbClr val="242424"/>
                </a:solidFill>
                <a:effectLst/>
                <a:latin typeface="Times New Roman" panose="02020603050405020304" pitchFamily="18" charset="0"/>
                <a:ea typeface="Times New Roman"/>
                <a:cs typeface="Times New Roman" panose="02020603050405020304" pitchFamily="18" charset="0"/>
              </a:rPr>
            </a:br>
            <a:r>
              <a:rPr lang="uk-UA" sz="1700" b="0" dirty="0" smtClean="0">
                <a:solidFill>
                  <a:srgbClr val="242424"/>
                </a:solidFill>
                <a:effectLst/>
                <a:latin typeface="Times New Roman" panose="02020603050405020304" pitchFamily="18" charset="0"/>
                <a:ea typeface="Times New Roman"/>
                <a:cs typeface="Times New Roman" panose="02020603050405020304" pitchFamily="18" charset="0"/>
              </a:rPr>
              <a:t>- бланки </a:t>
            </a:r>
            <a:r>
              <a:rPr lang="uk-UA" sz="1700" b="0" dirty="0">
                <a:solidFill>
                  <a:srgbClr val="242424"/>
                </a:solidFill>
                <a:effectLst/>
                <a:latin typeface="Times New Roman" panose="02020603050405020304" pitchFamily="18" charset="0"/>
                <a:ea typeface="Times New Roman"/>
                <a:cs typeface="Times New Roman" panose="02020603050405020304" pitchFamily="18" charset="0"/>
              </a:rPr>
              <a:t>документів повинні мати такі поля: ліве - 20 міліметрів; верхнє - не менше як 10 </a:t>
            </a:r>
            <a:r>
              <a:rPr lang="uk-UA" sz="1700" b="0" dirty="0" smtClean="0">
                <a:solidFill>
                  <a:srgbClr val="242424"/>
                </a:solidFill>
                <a:effectLst/>
                <a:latin typeface="Times New Roman" panose="02020603050405020304" pitchFamily="18" charset="0"/>
                <a:ea typeface="Times New Roman"/>
                <a:cs typeface="Times New Roman" panose="02020603050405020304" pitchFamily="18" charset="0"/>
              </a:rPr>
              <a:t>міліметрів; праве </a:t>
            </a:r>
            <a:r>
              <a:rPr lang="uk-UA" sz="1700" b="0" dirty="0">
                <a:solidFill>
                  <a:srgbClr val="242424"/>
                </a:solidFill>
                <a:effectLst/>
                <a:latin typeface="Times New Roman" panose="02020603050405020304" pitchFamily="18" charset="0"/>
                <a:ea typeface="Times New Roman"/>
                <a:cs typeface="Times New Roman" panose="02020603050405020304" pitchFamily="18" charset="0"/>
              </a:rPr>
              <a:t>й нижнє - не менше як 8 </a:t>
            </a:r>
            <a:r>
              <a:rPr lang="uk-UA" sz="1700" b="0" dirty="0" smtClean="0">
                <a:solidFill>
                  <a:srgbClr val="242424"/>
                </a:solidFill>
                <a:effectLst/>
                <a:latin typeface="Times New Roman" panose="02020603050405020304" pitchFamily="18" charset="0"/>
                <a:ea typeface="Times New Roman"/>
                <a:cs typeface="Times New Roman" panose="02020603050405020304" pitchFamily="18" charset="0"/>
              </a:rPr>
              <a:t>міліметрів.</a:t>
            </a:r>
            <a:br>
              <a:rPr lang="uk-UA" sz="1700" b="0" dirty="0" smtClean="0">
                <a:solidFill>
                  <a:srgbClr val="242424"/>
                </a:solidFill>
                <a:effectLst/>
                <a:latin typeface="Times New Roman" panose="02020603050405020304" pitchFamily="18" charset="0"/>
                <a:ea typeface="Times New Roman"/>
                <a:cs typeface="Times New Roman" panose="02020603050405020304" pitchFamily="18" charset="0"/>
              </a:rPr>
            </a:br>
            <a:r>
              <a:rPr lang="uk-UA" sz="1700" b="0" dirty="0" smtClean="0">
                <a:solidFill>
                  <a:srgbClr val="242424"/>
                </a:solidFill>
                <a:effectLst/>
                <a:latin typeface="Times New Roman" panose="02020603050405020304" pitchFamily="18" charset="0"/>
                <a:ea typeface="Times New Roman"/>
                <a:cs typeface="Times New Roman" panose="02020603050405020304" pitchFamily="18" charset="0"/>
              </a:rPr>
              <a:t>      </a:t>
            </a:r>
            <a: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t>Деякі </a:t>
            </a:r>
            <a:r>
              <a:rPr lang="uk-UA" sz="1700" b="0" dirty="0">
                <a:solidFill>
                  <a:srgbClr val="222222"/>
                </a:solidFill>
                <a:effectLst/>
                <a:latin typeface="Times New Roman" panose="02020603050405020304" pitchFamily="18" charset="0"/>
                <a:ea typeface="Times New Roman"/>
                <a:cs typeface="Times New Roman" panose="02020603050405020304" pitchFamily="18" charset="0"/>
              </a:rPr>
              <a:t>внутрішні документи (заяви працівників, окремі службові довідки тощо) та </a:t>
            </a:r>
            <a: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t>документи, створені </a:t>
            </a:r>
            <a:r>
              <a:rPr lang="uk-UA" sz="1700" b="0" dirty="0">
                <a:solidFill>
                  <a:srgbClr val="222222"/>
                </a:solidFill>
                <a:effectLst/>
                <a:latin typeface="Times New Roman" panose="02020603050405020304" pitchFamily="18" charset="0"/>
                <a:ea typeface="Times New Roman"/>
                <a:cs typeface="Times New Roman" panose="02020603050405020304" pitchFamily="18" charset="0"/>
              </a:rPr>
              <a:t>від імені двох або більше організацій, оформляються не на бланках. З метою прискорення виконання документів та правильності формування справ у діловодстві кожний документ повинен містити одне питання. Винятком із цього правила є складання протоколів, наказів, планів, звітів та </a:t>
            </a:r>
            <a: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t>узагальнюючих документів. </a:t>
            </a:r>
            <a:b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br>
            <a:r>
              <a:rPr lang="uk-UA" sz="1700" b="0" dirty="0">
                <a:solidFill>
                  <a:srgbClr val="222222"/>
                </a:solidFill>
                <a:effectLst/>
                <a:latin typeface="Times New Roman" panose="02020603050405020304" pitchFamily="18" charset="0"/>
                <a:ea typeface="Times New Roman"/>
                <a:cs typeface="Times New Roman" panose="02020603050405020304" pitchFamily="18" charset="0"/>
              </a:rPr>
              <a:t> </a:t>
            </a:r>
            <a: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t>      Текст </a:t>
            </a:r>
            <a:r>
              <a:rPr lang="uk-UA" sz="1700" b="0" dirty="0">
                <a:solidFill>
                  <a:srgbClr val="222222"/>
                </a:solidFill>
                <a:effectLst/>
                <a:latin typeface="Times New Roman" panose="02020603050405020304" pitchFamily="18" charset="0"/>
                <a:ea typeface="Times New Roman"/>
                <a:cs typeface="Times New Roman" panose="02020603050405020304" pitchFamily="18" charset="0"/>
              </a:rPr>
              <a:t>документа повинен містити певну аргументовану інформацію, викладену стисло, </a:t>
            </a:r>
            <a:r>
              <a:rPr lang="uk-UA" sz="1700" b="0" dirty="0" err="1">
                <a:solidFill>
                  <a:srgbClr val="222222"/>
                </a:solidFill>
                <a:effectLst/>
                <a:latin typeface="Times New Roman" panose="02020603050405020304" pitchFamily="18" charset="0"/>
                <a:ea typeface="Times New Roman"/>
                <a:cs typeface="Times New Roman" panose="02020603050405020304" pitchFamily="18" charset="0"/>
              </a:rPr>
              <a:t>грамотно</a:t>
            </a:r>
            <a:r>
              <a:rPr lang="uk-UA" sz="1700" b="0" dirty="0">
                <a:solidFill>
                  <a:srgbClr val="222222"/>
                </a:solidFill>
                <a:effectLst/>
                <a:latin typeface="Times New Roman" panose="02020603050405020304" pitchFamily="18" charset="0"/>
                <a:ea typeface="Times New Roman"/>
                <a:cs typeface="Times New Roman" panose="02020603050405020304" pitchFamily="18" charset="0"/>
              </a:rPr>
              <a:t>, зрозуміло та об'єктивно, без повторень та вживання слів і зворотів, які не несуть змістового </a:t>
            </a:r>
            <a: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t>навантаження. </a:t>
            </a:r>
            <a:b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br>
            <a:r>
              <a:rPr lang="uk-UA" sz="1700" b="0" dirty="0">
                <a:solidFill>
                  <a:srgbClr val="222222"/>
                </a:solidFill>
                <a:effectLst/>
                <a:latin typeface="Times New Roman" panose="02020603050405020304" pitchFamily="18" charset="0"/>
                <a:ea typeface="Times New Roman"/>
                <a:cs typeface="Times New Roman" panose="02020603050405020304" pitchFamily="18" charset="0"/>
              </a:rPr>
              <a:t> </a:t>
            </a:r>
            <a: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t>       Зміст </a:t>
            </a:r>
            <a:r>
              <a:rPr lang="uk-UA" sz="1700" b="0" dirty="0">
                <a:solidFill>
                  <a:srgbClr val="222222"/>
                </a:solidFill>
                <a:effectLst/>
                <a:latin typeface="Times New Roman" panose="02020603050405020304" pitchFamily="18" charset="0"/>
                <a:ea typeface="Times New Roman"/>
                <a:cs typeface="Times New Roman" panose="02020603050405020304" pitchFamily="18" charset="0"/>
              </a:rPr>
              <a:t>документа має бути пов'язаний зі змістом раніше виданих із даного питання </a:t>
            </a:r>
            <a: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t>документів.                                            </a:t>
            </a:r>
            <a:b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br>
            <a: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t>         Текст </a:t>
            </a:r>
            <a:r>
              <a:rPr lang="uk-UA" sz="1700" b="0" dirty="0">
                <a:solidFill>
                  <a:srgbClr val="222222"/>
                </a:solidFill>
                <a:effectLst/>
                <a:latin typeface="Times New Roman" panose="02020603050405020304" pitchFamily="18" charset="0"/>
                <a:ea typeface="Times New Roman"/>
                <a:cs typeface="Times New Roman" panose="02020603050405020304" pitchFamily="18" charset="0"/>
              </a:rPr>
              <a:t>документа складається у вигляді суцільного складного тексту, анкети, таблиці або поєднання цих форм. Суцільний складний текст документа містить граматично й </a:t>
            </a:r>
            <a:r>
              <a:rPr lang="uk-UA" sz="1700" b="0" dirty="0" err="1">
                <a:solidFill>
                  <a:srgbClr val="222222"/>
                </a:solidFill>
                <a:effectLst/>
                <a:latin typeface="Times New Roman" panose="02020603050405020304" pitchFamily="18" charset="0"/>
                <a:ea typeface="Times New Roman"/>
                <a:cs typeface="Times New Roman" panose="02020603050405020304" pitchFamily="18" charset="0"/>
              </a:rPr>
              <a:t>логічно</a:t>
            </a:r>
            <a:r>
              <a:rPr lang="uk-UA" sz="1700" b="0" dirty="0">
                <a:solidFill>
                  <a:srgbClr val="222222"/>
                </a:solidFill>
                <a:effectLst/>
                <a:latin typeface="Times New Roman" panose="02020603050405020304" pitchFamily="18" charset="0"/>
                <a:ea typeface="Times New Roman"/>
                <a:cs typeface="Times New Roman" panose="02020603050405020304" pitchFamily="18" charset="0"/>
              </a:rPr>
              <a:t> узгоджену інформацію про управлінські дії та використовується під час складання правил, положень, листів, розпорядчих </a:t>
            </a:r>
            <a: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t>документів. </a:t>
            </a:r>
            <a:br>
              <a:rPr lang="uk-UA" sz="1700" b="0" dirty="0" smtClean="0">
                <a:solidFill>
                  <a:srgbClr val="222222"/>
                </a:solidFill>
                <a:effectLst/>
                <a:latin typeface="Times New Roman" panose="02020603050405020304" pitchFamily="18" charset="0"/>
                <a:ea typeface="Times New Roman"/>
                <a:cs typeface="Times New Roman" panose="02020603050405020304" pitchFamily="18" charset="0"/>
              </a:rPr>
            </a:br>
            <a:r>
              <a:rPr lang="ru-RU" sz="1200" dirty="0">
                <a:effectLst/>
                <a:latin typeface="Calibri"/>
                <a:ea typeface="Calibri"/>
                <a:cs typeface="Calibri"/>
              </a:rPr>
              <a:t/>
            </a:r>
            <a:br>
              <a:rPr lang="ru-RU" sz="1200" dirty="0">
                <a:effectLst/>
                <a:latin typeface="Calibri"/>
                <a:ea typeface="Calibri"/>
                <a:cs typeface="Calibri"/>
              </a:rPr>
            </a:br>
            <a:endParaRPr lang="ru-RU" sz="14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803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sz="quarter" idx="13"/>
            <p:extLst>
              <p:ext uri="{D42A27DB-BD31-4B8C-83A1-F6EECF244321}">
                <p14:modId xmlns:p14="http://schemas.microsoft.com/office/powerpoint/2010/main" val="1851766095"/>
              </p:ext>
            </p:extLst>
          </p:nvPr>
        </p:nvGraphicFramePr>
        <p:xfrm>
          <a:off x="2" y="57848"/>
          <a:ext cx="9143997" cy="4589526"/>
        </p:xfrm>
        <a:graphic>
          <a:graphicData uri="http://schemas.openxmlformats.org/drawingml/2006/table">
            <a:tbl>
              <a:tblPr firstRow="1" firstCol="1" bandRow="1"/>
              <a:tblGrid>
                <a:gridCol w="440675"/>
                <a:gridCol w="2156157"/>
                <a:gridCol w="6547165"/>
              </a:tblGrid>
              <a:tr h="0">
                <a:tc>
                  <a:txBody>
                    <a:bodyPr/>
                    <a:lstStyle/>
                    <a:p>
                      <a:pPr algn="ctr">
                        <a:lnSpc>
                          <a:spcPct val="107000"/>
                        </a:lnSpc>
                        <a:spcAft>
                          <a:spcPts val="0"/>
                        </a:spcAft>
                      </a:pPr>
                      <a:r>
                        <a:rPr lang="uk-UA" sz="1200" dirty="0">
                          <a:solidFill>
                            <a:srgbClr val="000000"/>
                          </a:solidFill>
                          <a:effectLst/>
                          <a:latin typeface="Times New Roman"/>
                          <a:ea typeface="Times New Roman"/>
                          <a:cs typeface="Arial"/>
                        </a:rPr>
                        <a:t>№ </a:t>
                      </a:r>
                      <a:r>
                        <a:rPr lang="uk-UA" sz="1200" b="1" dirty="0">
                          <a:solidFill>
                            <a:srgbClr val="000000"/>
                          </a:solidFill>
                          <a:effectLst/>
                          <a:latin typeface="Times New Roman"/>
                          <a:ea typeface="Times New Roman"/>
                          <a:cs typeface="Arial"/>
                        </a:rPr>
                        <a:t>пор.</a:t>
                      </a:r>
                      <a:endParaRPr lang="ru-RU" sz="1100" dirty="0">
                        <a:effectLst/>
                        <a:latin typeface="Calibri"/>
                        <a:ea typeface="Calibri"/>
                        <a:cs typeface="Arial"/>
                      </a:endParaRPr>
                    </a:p>
                  </a:txBody>
                  <a:tcPr marL="66675" marR="66675"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200" b="1" dirty="0">
                          <a:solidFill>
                            <a:srgbClr val="000000"/>
                          </a:solidFill>
                          <a:effectLst/>
                          <a:latin typeface="Times New Roman"/>
                          <a:ea typeface="Times New Roman"/>
                          <a:cs typeface="Arial"/>
                        </a:rPr>
                        <a:t>Реквізити</a:t>
                      </a:r>
                      <a:endParaRPr lang="ru-RU" sz="1100" dirty="0">
                        <a:effectLst/>
                        <a:latin typeface="Calibri"/>
                        <a:ea typeface="Calibri"/>
                        <a:cs typeface="Arial"/>
                      </a:endParaRPr>
                    </a:p>
                  </a:txBody>
                  <a:tcPr marL="66675" marR="66675"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200" b="1" dirty="0">
                          <a:solidFill>
                            <a:srgbClr val="000000"/>
                          </a:solidFill>
                          <a:effectLst/>
                          <a:latin typeface="Times New Roman"/>
                          <a:ea typeface="Times New Roman"/>
                          <a:cs typeface="Arial"/>
                        </a:rPr>
                        <a:t>Правила оформлення</a:t>
                      </a:r>
                      <a:endParaRPr lang="ru-RU" sz="1100" dirty="0">
                        <a:effectLst/>
                        <a:latin typeface="Calibri"/>
                        <a:ea typeface="Calibri"/>
                        <a:cs typeface="Arial"/>
                      </a:endParaRPr>
                    </a:p>
                  </a:txBody>
                  <a:tcPr marL="66675" marR="66675"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uk-UA" sz="1200" b="1">
                          <a:solidFill>
                            <a:srgbClr val="000000"/>
                          </a:solidFill>
                          <a:effectLst/>
                          <a:latin typeface="Times New Roman"/>
                          <a:ea typeface="Times New Roman"/>
                          <a:cs typeface="Arial"/>
                        </a:rPr>
                        <a:t>1</a:t>
                      </a:r>
                      <a:endParaRPr lang="ru-RU" sz="1100">
                        <a:effectLst/>
                        <a:latin typeface="Calibri"/>
                        <a:ea typeface="Calibri"/>
                        <a:cs typeface="Arial"/>
                      </a:endParaRPr>
                    </a:p>
                  </a:txBody>
                  <a:tcPr marL="66675" marR="66675"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200" b="1" dirty="0">
                          <a:solidFill>
                            <a:srgbClr val="000000"/>
                          </a:solidFill>
                          <a:effectLst/>
                          <a:latin typeface="Times New Roman"/>
                          <a:ea typeface="Times New Roman"/>
                          <a:cs typeface="Arial"/>
                        </a:rPr>
                        <a:t>2</a:t>
                      </a:r>
                      <a:endParaRPr lang="ru-RU" sz="1100" dirty="0">
                        <a:effectLst/>
                        <a:latin typeface="Calibri"/>
                        <a:ea typeface="Calibri"/>
                        <a:cs typeface="Arial"/>
                      </a:endParaRPr>
                    </a:p>
                  </a:txBody>
                  <a:tcPr marL="66675" marR="66675"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200" b="1">
                          <a:solidFill>
                            <a:srgbClr val="000000"/>
                          </a:solidFill>
                          <a:effectLst/>
                          <a:latin typeface="Times New Roman"/>
                          <a:ea typeface="Times New Roman"/>
                          <a:cs typeface="Arial"/>
                        </a:rPr>
                        <a:t>3</a:t>
                      </a:r>
                      <a:endParaRPr lang="ru-RU" sz="1100">
                        <a:effectLst/>
                        <a:latin typeface="Calibri"/>
                        <a:ea typeface="Calibri"/>
                        <a:cs typeface="Arial"/>
                      </a:endParaRPr>
                    </a:p>
                  </a:txBody>
                  <a:tcPr marL="66675" marR="66675"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uk-UA" sz="1200">
                          <a:solidFill>
                            <a:srgbClr val="000000"/>
                          </a:solidFill>
                          <a:effectLst/>
                          <a:latin typeface="Times New Roman"/>
                          <a:ea typeface="Times New Roman"/>
                          <a:cs typeface="Arial"/>
                        </a:rPr>
                        <a:t>01</a:t>
                      </a:r>
                      <a:endParaRPr lang="ru-RU" sz="1100">
                        <a:effectLst/>
                        <a:latin typeface="Calibri"/>
                        <a:ea typeface="Calibri"/>
                        <a:cs typeface="Arial"/>
                      </a:endParaRPr>
                    </a:p>
                  </a:txBody>
                  <a:tcPr marL="66675" marR="66675"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dirty="0">
                          <a:solidFill>
                            <a:srgbClr val="000000"/>
                          </a:solidFill>
                          <a:effectLst/>
                          <a:latin typeface="Times New Roman"/>
                          <a:ea typeface="Times New Roman"/>
                          <a:cs typeface="Arial"/>
                        </a:rPr>
                        <a:t>Державний Герб</a:t>
                      </a:r>
                      <a:endParaRPr lang="ru-RU" sz="1100" dirty="0">
                        <a:effectLst/>
                        <a:latin typeface="Calibri"/>
                        <a:ea typeface="Calibri"/>
                        <a:cs typeface="Arial"/>
                      </a:endParaRPr>
                    </a:p>
                  </a:txBody>
                  <a:tcPr marL="66675" marR="66675"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Зображення Державного Герба України (висота – 17 мм, ширина – 12 мм) на бланках з кутовим штампом розміщують на верхньому березі бланка над серединою рядків із назвою організації, а на бланках із поздовжнім штампом – у центрі верхнього берега.</a:t>
                      </a:r>
                      <a:endParaRPr lang="ru-RU" sz="1100" dirty="0">
                        <a:effectLst/>
                        <a:latin typeface="Calibri"/>
                        <a:ea typeface="Calibri"/>
                        <a:cs typeface="Arial"/>
                      </a:endParaRPr>
                    </a:p>
                  </a:txBody>
                  <a:tcPr marL="66675" marR="66675" marT="66675" marB="66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uk-UA" sz="1200">
                          <a:solidFill>
                            <a:srgbClr val="000000"/>
                          </a:solidFill>
                          <a:effectLst/>
                          <a:latin typeface="Times New Roman"/>
                          <a:ea typeface="Times New Roman"/>
                          <a:cs typeface="Arial"/>
                        </a:rPr>
                        <a:t>02</a:t>
                      </a:r>
                      <a:endParaRPr lang="ru-RU" sz="1100">
                        <a:effectLst/>
                        <a:latin typeface="Calibri"/>
                        <a:ea typeface="Calibri"/>
                        <a:cs typeface="Arial"/>
                      </a:endParaRPr>
                    </a:p>
                  </a:txBody>
                  <a:tcPr marL="66675" marR="66675"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a:solidFill>
                            <a:srgbClr val="000000"/>
                          </a:solidFill>
                          <a:effectLst/>
                          <a:latin typeface="Times New Roman"/>
                          <a:ea typeface="Times New Roman"/>
                          <a:cs typeface="Arial"/>
                        </a:rPr>
                        <a:t>Емблема організації або товарний знак (знак обслуговування)</a:t>
                      </a:r>
                      <a:endParaRPr lang="ru-RU" sz="1100">
                        <a:effectLst/>
                        <a:latin typeface="Calibri"/>
                        <a:ea typeface="Calibri"/>
                        <a:cs typeface="Arial"/>
                      </a:endParaRPr>
                    </a:p>
                  </a:txBody>
                  <a:tcPr marL="66675" marR="66675"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Розміщують ліворуч від назви організації емблему; не відтворюють на бланку, якщо на ньому є зображення Державного Герба України. На бланках документів недержавних організацій зображення емблеми можна розміщувати на верхньому березі документа на місці зображення Державного Герба.</a:t>
                      </a:r>
                      <a:endParaRPr lang="ru-RU" sz="1100" dirty="0">
                        <a:effectLst/>
                        <a:latin typeface="Calibri"/>
                        <a:ea typeface="Calibri"/>
                        <a:cs typeface="Arial"/>
                      </a:endParaRPr>
                    </a:p>
                  </a:txBody>
                  <a:tcPr marL="66675" marR="66675" marT="66675" marB="66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uk-UA" sz="1200">
                          <a:solidFill>
                            <a:srgbClr val="000000"/>
                          </a:solidFill>
                          <a:effectLst/>
                          <a:latin typeface="Times New Roman"/>
                          <a:ea typeface="Times New Roman"/>
                          <a:cs typeface="Arial"/>
                        </a:rPr>
                        <a:t>03</a:t>
                      </a:r>
                      <a:endParaRPr lang="ru-RU" sz="1100">
                        <a:effectLst/>
                        <a:latin typeface="Calibri"/>
                        <a:ea typeface="Calibri"/>
                        <a:cs typeface="Arial"/>
                      </a:endParaRPr>
                    </a:p>
                  </a:txBody>
                  <a:tcPr marL="66675" marR="66675"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a:solidFill>
                            <a:srgbClr val="000000"/>
                          </a:solidFill>
                          <a:effectLst/>
                          <a:latin typeface="Times New Roman"/>
                          <a:ea typeface="Times New Roman"/>
                          <a:cs typeface="Arial"/>
                        </a:rPr>
                        <a:t>Зображення державних нагород</a:t>
                      </a:r>
                      <a:endParaRPr lang="ru-RU" sz="1100">
                        <a:effectLst/>
                        <a:latin typeface="Calibri"/>
                        <a:ea typeface="Calibri"/>
                        <a:cs typeface="Arial"/>
                      </a:endParaRPr>
                    </a:p>
                  </a:txBody>
                  <a:tcPr marL="66675" marR="66675"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Розміщують на лівому березі бланка на рівні реквізитів «назва організації» та «назва структурного підрозділу».</a:t>
                      </a:r>
                      <a:endParaRPr lang="ru-RU" sz="1100" dirty="0">
                        <a:effectLst/>
                        <a:latin typeface="Calibri"/>
                        <a:ea typeface="Calibri"/>
                        <a:cs typeface="Arial"/>
                      </a:endParaRPr>
                    </a:p>
                  </a:txBody>
                  <a:tcPr marL="66675" marR="66675" marT="66675" marB="66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uk-UA" sz="1200">
                          <a:solidFill>
                            <a:srgbClr val="000000"/>
                          </a:solidFill>
                          <a:effectLst/>
                          <a:latin typeface="Times New Roman"/>
                          <a:ea typeface="Times New Roman"/>
                          <a:cs typeface="Arial"/>
                        </a:rPr>
                        <a:t>04</a:t>
                      </a:r>
                      <a:endParaRPr lang="ru-RU" sz="1100">
                        <a:effectLst/>
                        <a:latin typeface="Calibri"/>
                        <a:ea typeface="Calibri"/>
                        <a:cs typeface="Arial"/>
                      </a:endParaRPr>
                    </a:p>
                  </a:txBody>
                  <a:tcPr marL="66675" marR="66675"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dirty="0">
                          <a:solidFill>
                            <a:srgbClr val="000000"/>
                          </a:solidFill>
                          <a:effectLst/>
                          <a:latin typeface="Times New Roman"/>
                          <a:ea typeface="Times New Roman"/>
                          <a:cs typeface="Arial"/>
                        </a:rPr>
                        <a:t>Код підприємства, установи, організації</a:t>
                      </a:r>
                      <a:endParaRPr lang="ru-RU" sz="1100" dirty="0">
                        <a:effectLst/>
                        <a:latin typeface="Calibri"/>
                        <a:ea typeface="Calibri"/>
                        <a:cs typeface="Arial"/>
                      </a:endParaRPr>
                    </a:p>
                  </a:txBody>
                  <a:tcPr marL="66675" marR="66675"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Проставляють за ЄДРПОУ після реквізиту «довідкові дані про організацію» в лівій верхній частині документа для кутового бланка, а для поздовжнього – посередині рядка</a:t>
                      </a:r>
                      <a:endParaRPr lang="ru-RU" sz="1100" dirty="0">
                        <a:effectLst/>
                        <a:latin typeface="Calibri"/>
                        <a:ea typeface="Calibri"/>
                        <a:cs typeface="Arial"/>
                      </a:endParaRPr>
                    </a:p>
                  </a:txBody>
                  <a:tcPr marL="66675" marR="66675" marT="66675" marB="66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uk-UA" sz="1200">
                          <a:solidFill>
                            <a:srgbClr val="000000"/>
                          </a:solidFill>
                          <a:effectLst/>
                          <a:latin typeface="Times New Roman"/>
                          <a:ea typeface="Times New Roman"/>
                          <a:cs typeface="Arial"/>
                        </a:rPr>
                        <a:t>05</a:t>
                      </a:r>
                      <a:endParaRPr lang="ru-RU" sz="1100">
                        <a:effectLst/>
                        <a:latin typeface="Calibri"/>
                        <a:ea typeface="Calibri"/>
                        <a:cs typeface="Arial"/>
                      </a:endParaRPr>
                    </a:p>
                  </a:txBody>
                  <a:tcPr marL="66675" marR="66675"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a:solidFill>
                            <a:srgbClr val="000000"/>
                          </a:solidFill>
                          <a:effectLst/>
                          <a:latin typeface="Times New Roman"/>
                          <a:ea typeface="Times New Roman"/>
                          <a:cs typeface="Arial"/>
                        </a:rPr>
                        <a:t>Код форми документа</a:t>
                      </a:r>
                      <a:endParaRPr lang="ru-RU" sz="1100">
                        <a:effectLst/>
                        <a:latin typeface="Calibri"/>
                        <a:ea typeface="Calibri"/>
                        <a:cs typeface="Arial"/>
                      </a:endParaRPr>
                    </a:p>
                  </a:txBody>
                  <a:tcPr marL="66675" marR="66675"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Зазначають (якщо він є) у лівій верхній частині документа поряд з реквізитом «код підприємства» і вище за «назва виду документа» (на бланках з кутовим штампом).</a:t>
                      </a:r>
                      <a:endParaRPr lang="ru-RU" sz="1100" dirty="0">
                        <a:effectLst/>
                        <a:latin typeface="Calibri"/>
                        <a:ea typeface="Calibri"/>
                        <a:cs typeface="Arial"/>
                      </a:endParaRPr>
                    </a:p>
                  </a:txBody>
                  <a:tcPr marL="66675" marR="66675" marT="66675" marB="66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07000"/>
                        </a:lnSpc>
                        <a:spcAft>
                          <a:spcPts val="0"/>
                        </a:spcAft>
                      </a:pPr>
                      <a:r>
                        <a:rPr lang="uk-UA" sz="1200">
                          <a:solidFill>
                            <a:srgbClr val="000000"/>
                          </a:solidFill>
                          <a:effectLst/>
                          <a:latin typeface="Times New Roman"/>
                          <a:ea typeface="Times New Roman"/>
                          <a:cs typeface="Arial"/>
                        </a:rPr>
                        <a:t>06</a:t>
                      </a:r>
                      <a:endParaRPr lang="ru-RU" sz="1100">
                        <a:effectLst/>
                        <a:latin typeface="Calibri"/>
                        <a:ea typeface="Calibri"/>
                        <a:cs typeface="Arial"/>
                      </a:endParaRPr>
                    </a:p>
                  </a:txBody>
                  <a:tcPr marL="66675" marR="66675"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a:solidFill>
                            <a:srgbClr val="000000"/>
                          </a:solidFill>
                          <a:effectLst/>
                          <a:latin typeface="Times New Roman"/>
                          <a:ea typeface="Times New Roman"/>
                          <a:cs typeface="Arial"/>
                        </a:rPr>
                        <a:t>Назва організації вищого рівня</a:t>
                      </a:r>
                      <a:endParaRPr lang="ru-RU" sz="1100">
                        <a:effectLst/>
                        <a:latin typeface="Calibri"/>
                        <a:ea typeface="Calibri"/>
                        <a:cs typeface="Arial"/>
                      </a:endParaRPr>
                    </a:p>
                  </a:txBody>
                  <a:tcPr marL="66675" marR="66675" marT="66675" marB="666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Розміщують у верхньому лівому кутку або посередині рядка. Зазначають її скорочено, а в разі відсутності офіційно зареєстрованого скорочення – повністю.</a:t>
                      </a:r>
                      <a:endParaRPr lang="ru-RU" sz="1100" dirty="0">
                        <a:effectLst/>
                        <a:latin typeface="Calibri"/>
                        <a:ea typeface="Calibri"/>
                        <a:cs typeface="Arial"/>
                      </a:endParaRPr>
                    </a:p>
                  </a:txBody>
                  <a:tcPr marL="66675" marR="66675" marT="66675" marB="6667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2558220337"/>
              </p:ext>
            </p:extLst>
          </p:nvPr>
        </p:nvGraphicFramePr>
        <p:xfrm>
          <a:off x="1705" y="4653136"/>
          <a:ext cx="9142294" cy="2204864"/>
        </p:xfrm>
        <a:graphic>
          <a:graphicData uri="http://schemas.openxmlformats.org/drawingml/2006/table">
            <a:tbl>
              <a:tblPr firstRow="1" firstCol="1" bandRow="1"/>
              <a:tblGrid>
                <a:gridCol w="440592"/>
                <a:gridCol w="2155756"/>
                <a:gridCol w="6545946"/>
              </a:tblGrid>
              <a:tr h="1436560">
                <a:tc>
                  <a:txBody>
                    <a:bodyPr/>
                    <a:lstStyle/>
                    <a:p>
                      <a:pPr algn="ctr">
                        <a:lnSpc>
                          <a:spcPct val="107000"/>
                        </a:lnSpc>
                        <a:spcAft>
                          <a:spcPts val="0"/>
                        </a:spcAft>
                      </a:pPr>
                      <a:r>
                        <a:rPr lang="uk-UA" sz="1200" dirty="0">
                          <a:solidFill>
                            <a:srgbClr val="000000"/>
                          </a:solidFill>
                          <a:effectLst/>
                          <a:latin typeface="Times New Roman"/>
                          <a:ea typeface="Times New Roman"/>
                          <a:cs typeface="Arial"/>
                        </a:rPr>
                        <a:t>07</a:t>
                      </a:r>
                      <a:endParaRPr lang="ru-RU" sz="1200" dirty="0">
                        <a:effectLst/>
                        <a:latin typeface="Calibri"/>
                        <a:ea typeface="Calibri"/>
                        <a:cs typeface="Arial"/>
                      </a:endParaRPr>
                    </a:p>
                  </a:txBody>
                  <a:tcPr marL="29300" marR="29300" marT="29300" marB="293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dirty="0">
                          <a:solidFill>
                            <a:srgbClr val="000000"/>
                          </a:solidFill>
                          <a:effectLst/>
                          <a:latin typeface="Times New Roman"/>
                          <a:ea typeface="Times New Roman"/>
                          <a:cs typeface="Arial"/>
                        </a:rPr>
                        <a:t>Повна назва установи, організації або підприємства – автора документа</a:t>
                      </a:r>
                      <a:endParaRPr lang="ru-RU" sz="1200" dirty="0">
                        <a:effectLst/>
                        <a:latin typeface="Calibri"/>
                        <a:ea typeface="Calibri"/>
                        <a:cs typeface="Arial"/>
                      </a:endParaRPr>
                    </a:p>
                  </a:txBody>
                  <a:tcPr marL="29300" marR="29300" marT="29300" marB="293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Розташовують у верхньому лівому кутку або посередині рядка залежно від виду бланка. Назва організації має відповідати назві, зафіксованій в установчих документах. Скорочену назву, офіційно зазначену у статуті, подають у дужках чи без них під повною назвою окремим рядком у центрі. Може наноситися за допомогою штампа або друкарським способом.</a:t>
                      </a:r>
                      <a:endParaRPr lang="ru-RU" sz="1200" dirty="0">
                        <a:effectLst/>
                        <a:latin typeface="Calibri"/>
                        <a:ea typeface="Calibri"/>
                        <a:cs typeface="Arial"/>
                      </a:endParaRPr>
                    </a:p>
                  </a:txBody>
                  <a:tcPr marL="29300" marR="29300" marT="29300" marB="29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8304">
                <a:tc>
                  <a:txBody>
                    <a:bodyPr/>
                    <a:lstStyle/>
                    <a:p>
                      <a:pPr algn="ctr">
                        <a:lnSpc>
                          <a:spcPct val="107000"/>
                        </a:lnSpc>
                        <a:spcAft>
                          <a:spcPts val="0"/>
                        </a:spcAft>
                      </a:pPr>
                      <a:r>
                        <a:rPr lang="uk-UA" sz="1200">
                          <a:solidFill>
                            <a:srgbClr val="000000"/>
                          </a:solidFill>
                          <a:effectLst/>
                          <a:latin typeface="Times New Roman"/>
                          <a:ea typeface="Times New Roman"/>
                          <a:cs typeface="Arial"/>
                        </a:rPr>
                        <a:t>08</a:t>
                      </a:r>
                      <a:endParaRPr lang="ru-RU" sz="1200">
                        <a:effectLst/>
                        <a:latin typeface="Calibri"/>
                        <a:ea typeface="Calibri"/>
                        <a:cs typeface="Arial"/>
                      </a:endParaRPr>
                    </a:p>
                  </a:txBody>
                  <a:tcPr marL="29300" marR="29300" marT="29300" marB="293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a:solidFill>
                            <a:srgbClr val="000000"/>
                          </a:solidFill>
                          <a:effectLst/>
                          <a:latin typeface="Times New Roman"/>
                          <a:ea typeface="Times New Roman"/>
                          <a:cs typeface="Arial"/>
                        </a:rPr>
                        <a:t>Назва структурного підрозділу організації</a:t>
                      </a:r>
                      <a:endParaRPr lang="ru-RU" sz="1200">
                        <a:effectLst/>
                        <a:latin typeface="Calibri"/>
                        <a:ea typeface="Calibri"/>
                        <a:cs typeface="Arial"/>
                      </a:endParaRPr>
                    </a:p>
                  </a:txBody>
                  <a:tcPr marL="29300" marR="29300" marT="29300" marB="293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Зазначають нижче від повної назви організації. Назву філії, територіального відділення структурного підрозділу вказують, якщо вони – автори документа.</a:t>
                      </a:r>
                      <a:endParaRPr lang="ru-RU" sz="1200" dirty="0">
                        <a:effectLst/>
                        <a:latin typeface="Calibri"/>
                        <a:ea typeface="Calibri"/>
                        <a:cs typeface="Arial"/>
                      </a:endParaRPr>
                    </a:p>
                  </a:txBody>
                  <a:tcPr marL="29300" marR="29300" marT="29300" marB="293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33903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139889759"/>
              </p:ext>
            </p:extLst>
          </p:nvPr>
        </p:nvGraphicFramePr>
        <p:xfrm>
          <a:off x="0" y="0"/>
          <a:ext cx="9144000" cy="6237853"/>
        </p:xfrm>
        <a:graphic>
          <a:graphicData uri="http://schemas.openxmlformats.org/drawingml/2006/table">
            <a:tbl>
              <a:tblPr firstRow="1" firstCol="1" bandRow="1"/>
              <a:tblGrid>
                <a:gridCol w="440678"/>
                <a:gridCol w="2156158"/>
                <a:gridCol w="6547164"/>
              </a:tblGrid>
              <a:tr h="933079">
                <a:tc>
                  <a:txBody>
                    <a:bodyPr/>
                    <a:lstStyle/>
                    <a:p>
                      <a:pPr algn="ctr">
                        <a:lnSpc>
                          <a:spcPct val="107000"/>
                        </a:lnSpc>
                        <a:spcAft>
                          <a:spcPts val="0"/>
                        </a:spcAft>
                      </a:pPr>
                      <a:r>
                        <a:rPr lang="uk-UA" sz="1200" dirty="0">
                          <a:solidFill>
                            <a:srgbClr val="000000"/>
                          </a:solidFill>
                          <a:effectLst/>
                          <a:latin typeface="Times New Roman"/>
                          <a:ea typeface="Times New Roman"/>
                          <a:cs typeface="Arial"/>
                        </a:rPr>
                        <a:t>09</a:t>
                      </a:r>
                      <a:endParaRPr lang="ru-RU" sz="1200" dirty="0">
                        <a:effectLst/>
                        <a:latin typeface="Calibri"/>
                        <a:ea typeface="Calibri"/>
                        <a:cs typeface="Arial"/>
                      </a:endParaRPr>
                    </a:p>
                  </a:txBody>
                  <a:tcPr marL="21367" marR="21367" marT="21367" marB="213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dirty="0">
                          <a:solidFill>
                            <a:srgbClr val="000000"/>
                          </a:solidFill>
                          <a:effectLst/>
                          <a:latin typeface="Times New Roman"/>
                          <a:ea typeface="Times New Roman"/>
                          <a:cs typeface="Arial"/>
                        </a:rPr>
                        <a:t>Довідкові дані про організацію (індекс підприємства зв’язку, поштова адреса, номер телефону, факсу, номер рахунка в банку, адреса електронної пошти (E-</a:t>
                      </a:r>
                      <a:r>
                        <a:rPr lang="uk-UA" sz="1200" b="1" i="1" dirty="0" err="1">
                          <a:solidFill>
                            <a:srgbClr val="000000"/>
                          </a:solidFill>
                          <a:effectLst/>
                          <a:latin typeface="Times New Roman"/>
                          <a:ea typeface="Times New Roman"/>
                          <a:cs typeface="Arial"/>
                        </a:rPr>
                        <a:t>mail</a:t>
                      </a:r>
                      <a:r>
                        <a:rPr lang="uk-UA" sz="1200" b="1" i="1" dirty="0">
                          <a:solidFill>
                            <a:srgbClr val="000000"/>
                          </a:solidFill>
                          <a:effectLst/>
                          <a:latin typeface="Times New Roman"/>
                          <a:ea typeface="Times New Roman"/>
                          <a:cs typeface="Arial"/>
                        </a:rPr>
                        <a:t>) тощо)</a:t>
                      </a:r>
                      <a:endParaRPr lang="ru-RU" sz="1200" dirty="0">
                        <a:effectLst/>
                        <a:latin typeface="Calibri"/>
                        <a:ea typeface="Calibri"/>
                        <a:cs typeface="Arial"/>
                      </a:endParaRPr>
                    </a:p>
                  </a:txBody>
                  <a:tcPr marL="21367" marR="21367" marT="21367" marB="213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Розміщують під назвою організації або структурного підрозділу у верхньому лівому кутку або посередині рядка. Поштову адресу оформляють відповідно до поштових правил:</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вул. Пирогова 9, м. Київ-030,01030,</a:t>
                      </a:r>
                      <a:endParaRPr lang="ru-RU" sz="1200" dirty="0">
                        <a:effectLst/>
                        <a:latin typeface="Calibri"/>
                        <a:ea typeface="Calibri"/>
                        <a:cs typeface="Arial"/>
                      </a:endParaRPr>
                    </a:p>
                    <a:p>
                      <a:pPr>
                        <a:lnSpc>
                          <a:spcPct val="107000"/>
                        </a:lnSpc>
                        <a:spcAft>
                          <a:spcPts val="0"/>
                        </a:spcAft>
                      </a:pPr>
                      <a:r>
                        <a:rPr lang="uk-UA" sz="1200" i="1" dirty="0" err="1">
                          <a:solidFill>
                            <a:srgbClr val="000000"/>
                          </a:solidFill>
                          <a:effectLst/>
                          <a:latin typeface="Times New Roman"/>
                          <a:ea typeface="Times New Roman"/>
                          <a:cs typeface="Arial"/>
                        </a:rPr>
                        <a:t>тел</a:t>
                      </a:r>
                      <a:r>
                        <a:rPr lang="uk-UA" sz="1200" i="1" dirty="0">
                          <a:solidFill>
                            <a:srgbClr val="000000"/>
                          </a:solidFill>
                          <a:effectLst/>
                          <a:latin typeface="Times New Roman"/>
                          <a:ea typeface="Times New Roman"/>
                          <a:cs typeface="Arial"/>
                        </a:rPr>
                        <a:t>. 230-99-33, факс 230-99-35.</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На бланку для листів зазначають номер розрахункового рахунку у відділенні банку: </a:t>
                      </a:r>
                      <a:r>
                        <a:rPr lang="uk-UA" sz="1200" i="1" dirty="0">
                          <a:solidFill>
                            <a:srgbClr val="000000"/>
                          </a:solidFill>
                          <a:effectLst/>
                          <a:latin typeface="Times New Roman"/>
                          <a:ea typeface="Times New Roman"/>
                          <a:cs typeface="Arial"/>
                        </a:rPr>
                        <a:t>розрахунковий рахунок №11632516 в Укрінбанку м. Києва МФО №321518.</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Адресу електронної пошти вказують, якщо організація має поштову скриньку або </a:t>
                      </a:r>
                      <a:r>
                        <a:rPr lang="uk-UA" sz="1200" dirty="0" err="1">
                          <a:solidFill>
                            <a:srgbClr val="000000"/>
                          </a:solidFill>
                          <a:effectLst/>
                          <a:latin typeface="Times New Roman"/>
                          <a:ea typeface="Times New Roman"/>
                          <a:cs typeface="Arial"/>
                        </a:rPr>
                        <a:t>web</a:t>
                      </a:r>
                      <a:r>
                        <a:rPr lang="uk-UA" sz="1200" dirty="0">
                          <a:solidFill>
                            <a:srgbClr val="000000"/>
                          </a:solidFill>
                          <a:effectLst/>
                          <a:latin typeface="Times New Roman"/>
                          <a:ea typeface="Times New Roman"/>
                          <a:cs typeface="Arial"/>
                        </a:rPr>
                        <a:t>-сторінку:</a:t>
                      </a:r>
                      <a:endParaRPr lang="ru-RU" sz="1200" dirty="0">
                        <a:effectLst/>
                        <a:latin typeface="Calibri"/>
                        <a:ea typeface="Calibri"/>
                        <a:cs typeface="Arial"/>
                      </a:endParaRPr>
                    </a:p>
                    <a:p>
                      <a:pPr>
                        <a:lnSpc>
                          <a:spcPct val="107000"/>
                        </a:lnSpc>
                        <a:spcAft>
                          <a:spcPts val="0"/>
                        </a:spcAft>
                      </a:pPr>
                      <a:r>
                        <a:rPr lang="uk-UA" sz="1200" i="1" dirty="0">
                          <a:solidFill>
                            <a:srgbClr val="000000"/>
                          </a:solidFill>
                          <a:effectLst/>
                          <a:latin typeface="Times New Roman"/>
                          <a:ea typeface="Times New Roman"/>
                          <a:cs typeface="Arial"/>
                        </a:rPr>
                        <a:t>E-</a:t>
                      </a:r>
                      <a:r>
                        <a:rPr lang="uk-UA" sz="1200" i="1" dirty="0" err="1">
                          <a:solidFill>
                            <a:srgbClr val="000000"/>
                          </a:solidFill>
                          <a:effectLst/>
                          <a:latin typeface="Times New Roman"/>
                          <a:ea typeface="Times New Roman"/>
                          <a:cs typeface="Arial"/>
                        </a:rPr>
                        <a:t>mail</a:t>
                      </a:r>
                      <a:r>
                        <a:rPr lang="uk-UA" sz="1200" i="1" dirty="0">
                          <a:solidFill>
                            <a:srgbClr val="000000"/>
                          </a:solidFill>
                          <a:effectLst/>
                          <a:latin typeface="Times New Roman"/>
                          <a:ea typeface="Times New Roman"/>
                          <a:cs typeface="Arial"/>
                        </a:rPr>
                        <a:t>: </a:t>
                      </a:r>
                      <a:r>
                        <a:rPr lang="uk-UA" sz="1200" i="1" u="sng" dirty="0">
                          <a:solidFill>
                            <a:srgbClr val="000000"/>
                          </a:solidFill>
                          <a:effectLst/>
                          <a:latin typeface="Times New Roman"/>
                          <a:ea typeface="Times New Roman"/>
                          <a:cs typeface="Arial"/>
                        </a:rPr>
                        <a:t>highsky@control.com.ua</a:t>
                      </a:r>
                      <a:r>
                        <a:rPr lang="uk-UA" sz="1200" i="1" dirty="0">
                          <a:solidFill>
                            <a:srgbClr val="000000"/>
                          </a:solidFill>
                          <a:effectLst/>
                          <a:latin typeface="Times New Roman"/>
                          <a:ea typeface="Times New Roman"/>
                          <a:cs typeface="Arial"/>
                        </a:rPr>
                        <a:t>;</a:t>
                      </a:r>
                      <a:endParaRPr lang="ru-RU" sz="1200" dirty="0">
                        <a:effectLst/>
                        <a:latin typeface="Calibri"/>
                        <a:ea typeface="Calibri"/>
                        <a:cs typeface="Arial"/>
                      </a:endParaRPr>
                    </a:p>
                    <a:p>
                      <a:pPr>
                        <a:lnSpc>
                          <a:spcPct val="107000"/>
                        </a:lnSpc>
                        <a:spcAft>
                          <a:spcPts val="0"/>
                        </a:spcAft>
                      </a:pPr>
                      <a:r>
                        <a:rPr lang="uk-UA" sz="1200" i="1" dirty="0" err="1">
                          <a:solidFill>
                            <a:srgbClr val="000000"/>
                          </a:solidFill>
                          <a:effectLst/>
                          <a:latin typeface="Times New Roman"/>
                          <a:ea typeface="Times New Roman"/>
                          <a:cs typeface="Arial"/>
                        </a:rPr>
                        <a:t>Web</a:t>
                      </a:r>
                      <a:r>
                        <a:rPr lang="uk-UA" sz="1200" i="1" dirty="0">
                          <a:solidFill>
                            <a:srgbClr val="000000"/>
                          </a:solidFill>
                          <a:effectLst/>
                          <a:latin typeface="Times New Roman"/>
                          <a:ea typeface="Times New Roman"/>
                          <a:cs typeface="Arial"/>
                        </a:rPr>
                        <a:t>: http://www.blok.kyiv.ua</a:t>
                      </a:r>
                      <a:endParaRPr lang="ru-RU" sz="1200" dirty="0">
                        <a:effectLst/>
                        <a:latin typeface="Calibri"/>
                        <a:ea typeface="Calibri"/>
                        <a:cs typeface="Arial"/>
                      </a:endParaRPr>
                    </a:p>
                  </a:txBody>
                  <a:tcPr marL="21367" marR="21367" marT="21367" marB="213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450">
                <a:tc>
                  <a:txBody>
                    <a:bodyPr/>
                    <a:lstStyle/>
                    <a:p>
                      <a:pPr algn="ctr">
                        <a:lnSpc>
                          <a:spcPct val="107000"/>
                        </a:lnSpc>
                        <a:spcAft>
                          <a:spcPts val="0"/>
                        </a:spcAft>
                      </a:pPr>
                      <a:r>
                        <a:rPr lang="uk-UA" sz="1200">
                          <a:solidFill>
                            <a:srgbClr val="000000"/>
                          </a:solidFill>
                          <a:effectLst/>
                          <a:latin typeface="Times New Roman"/>
                          <a:ea typeface="Times New Roman"/>
                          <a:cs typeface="Arial"/>
                        </a:rPr>
                        <a:t>10</a:t>
                      </a:r>
                      <a:endParaRPr lang="ru-RU" sz="1200">
                        <a:effectLst/>
                        <a:latin typeface="Calibri"/>
                        <a:ea typeface="Calibri"/>
                        <a:cs typeface="Arial"/>
                      </a:endParaRPr>
                    </a:p>
                  </a:txBody>
                  <a:tcPr marL="21367" marR="21367" marT="21367" marB="213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dirty="0">
                          <a:solidFill>
                            <a:srgbClr val="000000"/>
                          </a:solidFill>
                          <a:effectLst/>
                          <a:latin typeface="Times New Roman"/>
                          <a:ea typeface="Times New Roman"/>
                          <a:cs typeface="Arial"/>
                        </a:rPr>
                        <a:t>Назва виду документа</a:t>
                      </a:r>
                      <a:endParaRPr lang="ru-RU" sz="1200" dirty="0">
                        <a:effectLst/>
                        <a:latin typeface="Calibri"/>
                        <a:ea typeface="Calibri"/>
                        <a:cs typeface="Arial"/>
                      </a:endParaRPr>
                    </a:p>
                  </a:txBody>
                  <a:tcPr marL="21367" marR="21367" marT="21367" marB="213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Залежно від різновиду бланка цей реквізит розташовують ліворуч або посередині рядка. В усіх документах, крім листів, наводиться назва його виду. Від назви виду документа залежить формуляр, структура тексту, особливості викладу.</a:t>
                      </a:r>
                      <a:endParaRPr lang="ru-RU" sz="1200" dirty="0">
                        <a:effectLst/>
                        <a:latin typeface="Calibri"/>
                        <a:ea typeface="Calibri"/>
                        <a:cs typeface="Arial"/>
                      </a:endParaRPr>
                    </a:p>
                  </a:txBody>
                  <a:tcPr marL="21367" marR="21367" marT="21367" marB="213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9500">
                <a:tc>
                  <a:txBody>
                    <a:bodyPr/>
                    <a:lstStyle/>
                    <a:p>
                      <a:pPr algn="ctr">
                        <a:lnSpc>
                          <a:spcPct val="107000"/>
                        </a:lnSpc>
                        <a:spcAft>
                          <a:spcPts val="0"/>
                        </a:spcAft>
                      </a:pPr>
                      <a:r>
                        <a:rPr lang="uk-UA" sz="1200">
                          <a:solidFill>
                            <a:srgbClr val="000000"/>
                          </a:solidFill>
                          <a:effectLst/>
                          <a:latin typeface="Times New Roman"/>
                          <a:ea typeface="Times New Roman"/>
                          <a:cs typeface="Arial"/>
                        </a:rPr>
                        <a:t>11</a:t>
                      </a:r>
                      <a:endParaRPr lang="ru-RU" sz="1200">
                        <a:effectLst/>
                        <a:latin typeface="Calibri"/>
                        <a:ea typeface="Calibri"/>
                        <a:cs typeface="Arial"/>
                      </a:endParaRPr>
                    </a:p>
                  </a:txBody>
                  <a:tcPr marL="21367" marR="21367" marT="21367" marB="213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dirty="0">
                          <a:solidFill>
                            <a:srgbClr val="000000"/>
                          </a:solidFill>
                          <a:effectLst/>
                          <a:latin typeface="Times New Roman"/>
                          <a:ea typeface="Times New Roman"/>
                          <a:cs typeface="Arial"/>
                        </a:rPr>
                        <a:t>Дата документа</a:t>
                      </a:r>
                      <a:endParaRPr lang="ru-RU" sz="1200" dirty="0">
                        <a:effectLst/>
                        <a:latin typeface="Calibri"/>
                        <a:ea typeface="Calibri"/>
                        <a:cs typeface="Arial"/>
                      </a:endParaRPr>
                    </a:p>
                  </a:txBody>
                  <a:tcPr marL="21367" marR="21367" marT="21367" marB="213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Документ датується днем його підписання, затвердження, прийняття, реєстрації. На бланках дату ставлять нижче назви виду документа поряд з реєстраційним індексом на спеціально відведеному для цього місці ліворуч. Якщо документ складено не на бланку, то дату ставлять ліворуч під текстом. Її записують </a:t>
                      </a:r>
                      <a:r>
                        <a:rPr lang="uk-UA" sz="1200" i="1" dirty="0">
                          <a:solidFill>
                            <a:srgbClr val="000000"/>
                          </a:solidFill>
                          <a:effectLst/>
                          <a:latin typeface="Times New Roman"/>
                          <a:ea typeface="Times New Roman"/>
                          <a:cs typeface="Arial"/>
                        </a:rPr>
                        <a:t>цифровим способом</a:t>
                      </a:r>
                      <a:r>
                        <a:rPr lang="uk-UA" sz="1200" dirty="0">
                          <a:solidFill>
                            <a:srgbClr val="000000"/>
                          </a:solidFill>
                          <a:effectLst/>
                          <a:latin typeface="Times New Roman"/>
                          <a:ea typeface="Times New Roman"/>
                          <a:cs typeface="Arial"/>
                        </a:rPr>
                        <a:t> – чотирма парами арабських цифр у такій послідовності: число, місяць, рік (17.06.2005, тобто 17 червня 2005 року). У документах матеріально-фінансового характеру та нормативно-правових актах дату оформляють </a:t>
                      </a:r>
                      <a:r>
                        <a:rPr lang="uk-UA" sz="1200" i="1" dirty="0">
                          <a:solidFill>
                            <a:srgbClr val="000000"/>
                          </a:solidFill>
                          <a:effectLst/>
                          <a:latin typeface="Times New Roman"/>
                          <a:ea typeface="Times New Roman"/>
                          <a:cs typeface="Arial"/>
                        </a:rPr>
                        <a:t>словесно-цифровим</a:t>
                      </a:r>
                      <a:r>
                        <a:rPr lang="uk-UA" sz="1200" dirty="0">
                          <a:solidFill>
                            <a:srgbClr val="000000"/>
                          </a:solidFill>
                          <a:effectLst/>
                          <a:latin typeface="Times New Roman"/>
                          <a:ea typeface="Times New Roman"/>
                          <a:cs typeface="Arial"/>
                        </a:rPr>
                        <a:t> способом, напр.: </a:t>
                      </a:r>
                      <a:r>
                        <a:rPr lang="uk-UA" sz="1200" i="1" dirty="0">
                          <a:solidFill>
                            <a:srgbClr val="000000"/>
                          </a:solidFill>
                          <a:effectLst/>
                          <a:latin typeface="Times New Roman"/>
                          <a:ea typeface="Times New Roman"/>
                          <a:cs typeface="Arial"/>
                        </a:rPr>
                        <a:t>01 вересня 2003 року; 12 липня 2001 року.</a:t>
                      </a:r>
                      <a:endParaRPr lang="ru-RU" sz="1200" dirty="0">
                        <a:effectLst/>
                        <a:latin typeface="Calibri"/>
                        <a:ea typeface="Calibri"/>
                        <a:cs typeface="Arial"/>
                      </a:endParaRPr>
                    </a:p>
                  </a:txBody>
                  <a:tcPr marL="21367" marR="21367" marT="21367" marB="213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7394">
                <a:tc>
                  <a:txBody>
                    <a:bodyPr/>
                    <a:lstStyle/>
                    <a:p>
                      <a:pPr algn="ctr">
                        <a:lnSpc>
                          <a:spcPct val="107000"/>
                        </a:lnSpc>
                        <a:spcAft>
                          <a:spcPts val="0"/>
                        </a:spcAft>
                      </a:pPr>
                      <a:r>
                        <a:rPr lang="uk-UA" sz="1200">
                          <a:solidFill>
                            <a:srgbClr val="000000"/>
                          </a:solidFill>
                          <a:effectLst/>
                          <a:latin typeface="Times New Roman"/>
                          <a:ea typeface="Times New Roman"/>
                          <a:cs typeface="Arial"/>
                        </a:rPr>
                        <a:t>12</a:t>
                      </a:r>
                      <a:endParaRPr lang="ru-RU" sz="1200">
                        <a:effectLst/>
                        <a:latin typeface="Calibri"/>
                        <a:ea typeface="Calibri"/>
                        <a:cs typeface="Arial"/>
                      </a:endParaRPr>
                    </a:p>
                  </a:txBody>
                  <a:tcPr marL="21367" marR="21367" marT="21367" marB="213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b="1" i="1">
                          <a:solidFill>
                            <a:srgbClr val="000000"/>
                          </a:solidFill>
                          <a:effectLst/>
                          <a:latin typeface="Times New Roman"/>
                          <a:ea typeface="Times New Roman"/>
                          <a:cs typeface="Arial"/>
                        </a:rPr>
                        <a:t>Реєстраційний індекс документа</a:t>
                      </a:r>
                      <a:endParaRPr lang="ru-RU" sz="1200">
                        <a:effectLst/>
                        <a:latin typeface="Calibri"/>
                        <a:ea typeface="Calibri"/>
                        <a:cs typeface="Arial"/>
                      </a:endParaRPr>
                    </a:p>
                  </a:txBody>
                  <a:tcPr marL="21367" marR="21367" marT="21367" marB="213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uk-UA" sz="1200" dirty="0">
                          <a:solidFill>
                            <a:srgbClr val="000000"/>
                          </a:solidFill>
                          <a:effectLst/>
                          <a:latin typeface="Times New Roman"/>
                          <a:ea typeface="Times New Roman"/>
                          <a:cs typeface="Arial"/>
                        </a:rPr>
                        <a:t>Місце розташування залежить від виду бланка та виду документа. Цей реквізит дає змогу забезпечити оперативний довідково-інформаційний пошук документа, контроль виконання. Індекс документа записують арабськими цифрами, де перша цифра – індекс структурного підрозділу, друга – номер справи за номенклатурою для підрозділу, третя – порядковий номер за журналом обліку, напр.:</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 </a:t>
                      </a:r>
                      <a:r>
                        <a:rPr lang="uk-UA" sz="1200" i="1" dirty="0">
                          <a:solidFill>
                            <a:srgbClr val="000000"/>
                          </a:solidFill>
                          <a:effectLst/>
                          <a:latin typeface="Times New Roman"/>
                          <a:ea typeface="Times New Roman"/>
                          <a:cs typeface="Arial"/>
                        </a:rPr>
                        <a:t>02-10/36, </a:t>
                      </a:r>
                      <a:r>
                        <a:rPr lang="uk-UA" sz="1200" dirty="0">
                          <a:solidFill>
                            <a:srgbClr val="000000"/>
                          </a:solidFill>
                          <a:effectLst/>
                          <a:latin typeface="Times New Roman"/>
                          <a:ea typeface="Times New Roman"/>
                          <a:cs typeface="Arial"/>
                        </a:rPr>
                        <a:t>де</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02 – шифр структурного підрозділу;</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10 – номер справи, документа;</a:t>
                      </a:r>
                      <a:endParaRPr lang="ru-RU" sz="1200" dirty="0">
                        <a:effectLst/>
                        <a:latin typeface="Calibri"/>
                        <a:ea typeface="Calibri"/>
                        <a:cs typeface="Arial"/>
                      </a:endParaRPr>
                    </a:p>
                    <a:p>
                      <a:pPr>
                        <a:lnSpc>
                          <a:spcPct val="107000"/>
                        </a:lnSpc>
                        <a:spcAft>
                          <a:spcPts val="0"/>
                        </a:spcAft>
                      </a:pPr>
                      <a:r>
                        <a:rPr lang="uk-UA" sz="1200" dirty="0">
                          <a:solidFill>
                            <a:srgbClr val="000000"/>
                          </a:solidFill>
                          <a:effectLst/>
                          <a:latin typeface="Times New Roman"/>
                          <a:ea typeface="Times New Roman"/>
                          <a:cs typeface="Arial"/>
                        </a:rPr>
                        <a:t>36 – реєстраційний номер документа за журналом обліку вхідних документів та канцелярії. Якщо документ підготовлено кількома організаціями, то реєстраційний індекс включає індекси кожної з організацій, які записують через </a:t>
                      </a:r>
                      <a:r>
                        <a:rPr lang="uk-UA" sz="1200" dirty="0" err="1">
                          <a:solidFill>
                            <a:srgbClr val="000000"/>
                          </a:solidFill>
                          <a:effectLst/>
                          <a:latin typeface="Times New Roman"/>
                          <a:ea typeface="Times New Roman"/>
                          <a:cs typeface="Arial"/>
                        </a:rPr>
                        <a:t>правобіжну</a:t>
                      </a:r>
                      <a:r>
                        <a:rPr lang="uk-UA" sz="1200" dirty="0">
                          <a:solidFill>
                            <a:srgbClr val="000000"/>
                          </a:solidFill>
                          <a:effectLst/>
                          <a:latin typeface="Times New Roman"/>
                          <a:ea typeface="Times New Roman"/>
                          <a:cs typeface="Arial"/>
                        </a:rPr>
                        <a:t> похилу риску відповідно до послідовності підписів авторів документа.</a:t>
                      </a:r>
                      <a:endParaRPr lang="ru-RU" sz="1200" dirty="0">
                        <a:effectLst/>
                        <a:latin typeface="Calibri"/>
                        <a:ea typeface="Calibri"/>
                        <a:cs typeface="Arial"/>
                      </a:endParaRPr>
                    </a:p>
                  </a:txBody>
                  <a:tcPr marL="21367" marR="21367" marT="21367" marB="213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22883524"/>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360</TotalTime>
  <Words>2728</Words>
  <Application>Microsoft Office PowerPoint</Application>
  <PresentationFormat>Экран (4:3)</PresentationFormat>
  <Paragraphs>387</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Воздушный поток</vt:lpstr>
      <vt:lpstr>Тема 2. Складання та оформлення службових документів на підприємстві, установі, організації</vt:lpstr>
      <vt:lpstr>Презентация PowerPoint</vt:lpstr>
      <vt:lpstr>Презентация PowerPoint</vt:lpstr>
      <vt:lpstr>Презентация PowerPoint</vt:lpstr>
      <vt:lpstr>Презентация PowerPoint</vt:lpstr>
      <vt:lpstr>Презентация PowerPoint</vt:lpstr>
      <vt:lpstr>Основні правила складання документу https://www.youtube.com/watch?v=aSWQvXItEik  Для складання службових документів використовується папір форматів А3 (297 х 420 мм), А4 (210 х 297 мм) та А5 (148 х 210 мм). Складання документів на папері довільного формату не дозволяється.                 Усі службові документи оформлюються на бланках установи. Бланки виготовляються згідно з вимогами державних стандартів та додержанням таких правил:  - бланки повинні виготовлятися друкарським способом на білому папері або папері світлих тонів фарбами яскравого кольору;  - бланки документів повинні мати такі поля: ліве - 20 міліметрів; верхнє - не менше як 10 міліметрів; праве й нижнє - не менше як 8 міліметрів.       Деякі внутрішні документи (заяви працівників, окремі службові довідки тощо) та документи, створені від імені двох або більше організацій, оформляються не на бланках. З метою прискорення виконання документів та правильності формування справ у діловодстві кожний документ повинен містити одне питання. Винятком із цього правила є складання протоколів, наказів, планів, звітів та узагальнюючих документів.         Текст документа повинен містити певну аргументовану інформацію, викладену стисло, грамотно, зрозуміло та об'єктивно, без повторень та вживання слів і зворотів, які не несуть змістового навантаження.          Зміст документа має бути пов'язаний зі змістом раніше виданих із даного питання документів.                                                      Текст документа складається у вигляді суцільного складного тексту, анкети, таблиці або поєднання цих форм. Суцільний складний текст документа містить граматично й логічно узгоджену інформацію про управлінські дії та використовується під час складання правил, положень, листів, розпорядчих документів.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3: Організація документаційного забезпечення управління на підприємстві, в установі, організації</dc:title>
  <dc:creator>Vika</dc:creator>
  <cp:lastModifiedBy>Vika</cp:lastModifiedBy>
  <cp:revision>76</cp:revision>
  <dcterms:created xsi:type="dcterms:W3CDTF">2021-03-14T13:50:38Z</dcterms:created>
  <dcterms:modified xsi:type="dcterms:W3CDTF">2022-05-22T14:37:12Z</dcterms:modified>
</cp:coreProperties>
</file>