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5" r:id="rId2"/>
  </p:sld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995" autoAdjust="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9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09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683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0D9F0-2A52-48A1-8579-0F5FE8184AE2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5ADC9-BB52-4573-8F41-C6D8C706A34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-973138" y="1557338"/>
            <a:ext cx="914400" cy="91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230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6928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903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480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399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323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676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91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356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690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2026C55-B4F5-4E51-957D-6583B266644F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3174583-0F0D-4D43-8F4A-C634C7E83BC6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16.xml"/><Relationship Id="rId18" Type="http://schemas.openxmlformats.org/officeDocument/2006/relationships/slide" Target="slide21.xml"/><Relationship Id="rId3" Type="http://schemas.openxmlformats.org/officeDocument/2006/relationships/slide" Target="slide6.xml"/><Relationship Id="rId7" Type="http://schemas.openxmlformats.org/officeDocument/2006/relationships/slide" Target="slide10.xml"/><Relationship Id="rId12" Type="http://schemas.openxmlformats.org/officeDocument/2006/relationships/slide" Target="slide15.xml"/><Relationship Id="rId17" Type="http://schemas.openxmlformats.org/officeDocument/2006/relationships/slide" Target="slide20.xml"/><Relationship Id="rId2" Type="http://schemas.openxmlformats.org/officeDocument/2006/relationships/slide" Target="slide5.xml"/><Relationship Id="rId16" Type="http://schemas.openxmlformats.org/officeDocument/2006/relationships/slide" Target="slide19.xml"/><Relationship Id="rId1" Type="http://schemas.openxmlformats.org/officeDocument/2006/relationships/slideLayout" Target="../slideLayouts/slideLayout19.xml"/><Relationship Id="rId6" Type="http://schemas.openxmlformats.org/officeDocument/2006/relationships/slide" Target="slide9.xml"/><Relationship Id="rId11" Type="http://schemas.openxmlformats.org/officeDocument/2006/relationships/slide" Target="slide14.xml"/><Relationship Id="rId5" Type="http://schemas.openxmlformats.org/officeDocument/2006/relationships/slide" Target="slide8.xml"/><Relationship Id="rId15" Type="http://schemas.openxmlformats.org/officeDocument/2006/relationships/slide" Target="slide18.xml"/><Relationship Id="rId10" Type="http://schemas.openxmlformats.org/officeDocument/2006/relationships/slide" Target="slide13.xml"/><Relationship Id="rId4" Type="http://schemas.openxmlformats.org/officeDocument/2006/relationships/slide" Target="slide7.xml"/><Relationship Id="rId9" Type="http://schemas.openxmlformats.org/officeDocument/2006/relationships/slide" Target="slide12.xml"/><Relationship Id="rId14" Type="http://schemas.openxmlformats.org/officeDocument/2006/relationships/slide" Target="slide1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3339802"/>
          </a:xfrm>
        </p:spPr>
        <p:txBody>
          <a:bodyPr>
            <a:noAutofit/>
          </a:bodyPr>
          <a:lstStyle/>
          <a:p>
            <a:r>
              <a:rPr lang="ru-RU" sz="8800" i="1" dirty="0" smtClean="0">
                <a:solidFill>
                  <a:schemeClr val="tx1"/>
                </a:solidFill>
                <a:latin typeface="Bickham Script One" pitchFamily="66" charset="0"/>
              </a:rPr>
              <a:t>Великий Математик</a:t>
            </a:r>
            <a:endParaRPr lang="ru-RU" sz="8800" i="1" dirty="0">
              <a:solidFill>
                <a:schemeClr val="tx1"/>
              </a:solidFill>
              <a:latin typeface="Bickham Script One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r>
              <a:rPr lang="ru-RU" sz="5400" dirty="0" smtClean="0">
                <a:solidFill>
                  <a:schemeClr val="tx1">
                    <a:lumMod val="85000"/>
                  </a:schemeClr>
                </a:solidFill>
                <a:latin typeface="Bickham Script Two" pitchFamily="66" charset="0"/>
              </a:rPr>
              <a:t>                                          </a:t>
            </a:r>
          </a:p>
          <a:p>
            <a:r>
              <a:rPr lang="ru-RU" sz="5400" dirty="0">
                <a:solidFill>
                  <a:schemeClr val="tx1">
                    <a:lumMod val="85000"/>
                  </a:schemeClr>
                </a:solidFill>
                <a:latin typeface="Bickham Script Two" pitchFamily="66" charset="0"/>
              </a:rPr>
              <a:t> </a:t>
            </a:r>
            <a:r>
              <a:rPr lang="ru-RU" sz="5400" dirty="0" smtClean="0">
                <a:solidFill>
                  <a:schemeClr val="tx1">
                    <a:lumMod val="85000"/>
                  </a:schemeClr>
                </a:solidFill>
                <a:latin typeface="Bickham Script Two" pitchFamily="66" charset="0"/>
              </a:rPr>
              <a:t>                                                </a:t>
            </a:r>
          </a:p>
          <a:p>
            <a:endParaRPr lang="ru-RU" sz="5400" dirty="0">
              <a:solidFill>
                <a:schemeClr val="tx1">
                  <a:lumMod val="85000"/>
                </a:schemeClr>
              </a:solidFill>
              <a:latin typeface="Bickham Script Two" pitchFamily="66" charset="0"/>
              <a:hlinkClick r:id="rId2" action="ppaction://hlinksldjump"/>
            </a:endParaRPr>
          </a:p>
          <a:p>
            <a:r>
              <a:rPr lang="ru-RU" sz="5400" dirty="0" smtClean="0">
                <a:solidFill>
                  <a:schemeClr val="tx1">
                    <a:lumMod val="85000"/>
                  </a:schemeClr>
                </a:solidFill>
                <a:latin typeface="Bickham Script Two" pitchFamily="66" charset="0"/>
                <a:hlinkClick r:id="rId2" action="ppaction://hlinksldjump"/>
              </a:rPr>
              <a:t>                                                                                                                                                                                                    </a:t>
            </a:r>
            <a:r>
              <a:rPr lang="ru-RU" sz="24000" dirty="0" smtClean="0">
                <a:solidFill>
                  <a:schemeClr val="tx1">
                    <a:lumMod val="85000"/>
                  </a:schemeClr>
                </a:solidFill>
                <a:latin typeface="Bickham Script Two" pitchFamily="66" charset="0"/>
                <a:hlinkClick r:id="rId2" action="ppaction://hlinksldjump"/>
              </a:rPr>
              <a:t>Играть</a:t>
            </a:r>
            <a:endParaRPr lang="ru-RU" sz="24000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9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836712"/>
            <a:ext cx="6048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Пароль состоит из двух разных цифр. </a:t>
            </a:r>
            <a:br>
              <a:rPr lang="ru-RU" b="1" i="1" u="sng" dirty="0"/>
            </a:br>
            <a:r>
              <a:rPr lang="ru-RU" b="1" i="1" u="sng" dirty="0"/>
              <a:t/>
            </a:r>
            <a:br>
              <a:rPr lang="ru-RU" b="1" i="1" u="sng" dirty="0"/>
            </a:br>
            <a:r>
              <a:rPr lang="ru-RU" b="1" i="1" u="sng" dirty="0"/>
              <a:t>Сколько таких паролей можно сделать?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47664" y="2204864"/>
            <a:ext cx="30963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512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1000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1024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720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790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836712"/>
            <a:ext cx="6408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В одной коробке 222 яблока. </a:t>
            </a:r>
            <a:br>
              <a:rPr lang="ru-RU" b="1" i="1" u="sng" dirty="0"/>
            </a:br>
            <a:r>
              <a:rPr lang="ru-RU" b="1" i="1" u="sng" dirty="0"/>
              <a:t/>
            </a:r>
            <a:br>
              <a:rPr lang="ru-RU" b="1" i="1" u="sng" dirty="0"/>
            </a:br>
            <a:r>
              <a:rPr lang="ru-RU" b="1" i="1" u="sng" dirty="0"/>
              <a:t>Сколько яблок в двадцати коробках?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63688" y="2276872"/>
            <a:ext cx="27363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4440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44444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2220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4404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4567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692696"/>
            <a:ext cx="61926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Значение многочлена</a:t>
            </a:r>
            <a:br>
              <a:rPr lang="ru-RU" b="1" i="1" u="sng" dirty="0"/>
            </a:br>
            <a:r>
              <a:rPr lang="ru-RU" b="1" i="1" u="sng" dirty="0"/>
              <a:t/>
            </a:r>
            <a:br>
              <a:rPr lang="ru-RU" b="1" i="1" u="sng" dirty="0"/>
            </a:br>
            <a:r>
              <a:rPr lang="ru-RU" b="1" i="1" u="sng" dirty="0"/>
              <a:t>5x</a:t>
            </a:r>
            <a:r>
              <a:rPr lang="ru-RU" b="1" i="1" u="sng" baseline="30000" dirty="0"/>
              <a:t>6</a:t>
            </a:r>
            <a:r>
              <a:rPr lang="ru-RU" b="1" i="1" u="sng" dirty="0"/>
              <a:t> - 3x</a:t>
            </a:r>
            <a:r>
              <a:rPr lang="ru-RU" b="1" i="1" u="sng" baseline="30000" dirty="0"/>
              <a:t>2</a:t>
            </a:r>
            <a:r>
              <a:rPr lang="ru-RU" b="1" i="1" u="sng" dirty="0"/>
              <a:t> + 7 - 2x</a:t>
            </a:r>
            <a:r>
              <a:rPr lang="ru-RU" b="1" i="1" u="sng" baseline="30000" dirty="0"/>
              <a:t>6</a:t>
            </a:r>
            <a:r>
              <a:rPr lang="ru-RU" b="1" i="1" u="sng" dirty="0"/>
              <a:t> - 3x</a:t>
            </a:r>
            <a:r>
              <a:rPr lang="ru-RU" b="1" i="1" u="sng" baseline="30000" dirty="0"/>
              <a:t>6</a:t>
            </a:r>
            <a:r>
              <a:rPr lang="ru-RU" b="1" i="1" u="sng" dirty="0"/>
              <a:t> + 4x</a:t>
            </a:r>
            <a:r>
              <a:rPr lang="ru-RU" b="1" i="1" u="sng" baseline="30000" dirty="0"/>
              <a:t>2</a:t>
            </a:r>
            <a:r>
              <a:rPr lang="ru-RU" b="1" i="1" u="sng" dirty="0"/>
              <a:t>,</a:t>
            </a:r>
            <a:br>
              <a:rPr lang="ru-RU" b="1" i="1" u="sng" dirty="0"/>
            </a:br>
            <a:r>
              <a:rPr lang="ru-RU" b="1" i="1" u="sng" dirty="0"/>
              <a:t/>
            </a:r>
            <a:br>
              <a:rPr lang="ru-RU" b="1" i="1" u="sng" dirty="0"/>
            </a:br>
            <a:r>
              <a:rPr lang="ru-RU" b="1" i="1" u="sng" dirty="0"/>
              <a:t>при x = 10, </a:t>
            </a:r>
            <a:br>
              <a:rPr lang="ru-RU" b="1" i="1" u="sng" dirty="0"/>
            </a:br>
            <a:r>
              <a:rPr lang="ru-RU" b="1" i="1" u="sng" dirty="0"/>
              <a:t/>
            </a:r>
            <a:br>
              <a:rPr lang="ru-RU" b="1" i="1" u="sng" dirty="0"/>
            </a:br>
            <a:r>
              <a:rPr lang="ru-RU" b="1" i="1" u="sng" dirty="0"/>
              <a:t>будет равно...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47664" y="3068960"/>
            <a:ext cx="36724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107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17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93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6273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620688"/>
            <a:ext cx="3888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Вычислите: </a:t>
            </a:r>
            <a:br>
              <a:rPr lang="ru-RU" b="1" i="1" u="sng" dirty="0"/>
            </a:br>
            <a:r>
              <a:rPr lang="ru-RU" b="1" i="1" u="sng" dirty="0"/>
              <a:t/>
            </a:r>
            <a:br>
              <a:rPr lang="ru-RU" b="1" i="1" u="sng" dirty="0"/>
            </a:br>
            <a:r>
              <a:rPr lang="ru-RU" b="1" i="1" u="sng" dirty="0"/>
              <a:t>100000001</a:t>
            </a:r>
            <a:r>
              <a:rPr lang="ru-RU" b="1" i="1" u="sng" baseline="30000" dirty="0"/>
              <a:t>2</a:t>
            </a:r>
            <a:r>
              <a:rPr lang="ru-RU" b="1" i="1" u="sng" dirty="0"/>
              <a:t> – 99999999</a:t>
            </a:r>
            <a:r>
              <a:rPr lang="ru-RU" b="1" i="1" u="sng" baseline="30000" dirty="0"/>
              <a:t>2</a:t>
            </a:r>
            <a:r>
              <a:rPr lang="ru-RU" b="1" i="1" u="sng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63688" y="1916832"/>
            <a:ext cx="3600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2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400 000 000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4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200 000 000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0314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836712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Сколько целых чисел между 1 и 1000 , которые не содержат цифру 9?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31640" y="1916832"/>
            <a:ext cx="5400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829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729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891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781</a:t>
            </a:r>
            <a:endParaRPr lang="ru-RU" dirty="0" smtClean="0"/>
          </a:p>
          <a:p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056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764704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Сколько наборов по крайней мере двух последовательных натуральных чисел существует, чья сумма равна 15?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07704" y="1628800"/>
            <a:ext cx="48965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4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3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2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1074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332656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8 децилитров натурального яблочного сока, стоимостью 40 рублей за литр, смешали с 12 децилитрами грушевого сока, стоимостью 30 рублей за литр. </a:t>
            </a:r>
            <a:br>
              <a:rPr lang="ru-RU" b="1" i="1" u="sng" dirty="0"/>
            </a:br>
            <a:r>
              <a:rPr lang="ru-RU" b="1" i="1" u="sng" dirty="0"/>
              <a:t/>
            </a:r>
            <a:br>
              <a:rPr lang="ru-RU" b="1" i="1" u="sng" dirty="0"/>
            </a:br>
            <a:r>
              <a:rPr lang="ru-RU" b="1" i="1" u="sng" dirty="0"/>
              <a:t>Какая цена полученного напитка?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3568" y="1844824"/>
            <a:ext cx="33123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78 рублей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72 рубля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70 рублей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68 рублей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36599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908720"/>
            <a:ext cx="53285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7 взрослых и 8 детей отправились на лодках в путешествие. В одну лодку можно разместить 3 человека и, по крайней мере, один из них должен быть взрослым. </a:t>
            </a:r>
            <a:br>
              <a:rPr lang="ru-RU" b="1" i="1" u="sng" dirty="0"/>
            </a:br>
            <a:r>
              <a:rPr lang="ru-RU" b="1" i="1" u="sng" dirty="0"/>
              <a:t/>
            </a:r>
            <a:br>
              <a:rPr lang="ru-RU" b="1" i="1" u="sng" dirty="0"/>
            </a:br>
            <a:r>
              <a:rPr lang="ru-RU" b="1" i="1" u="sng" dirty="0"/>
              <a:t>Сколько понадобится лодок?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19672" y="3068960"/>
            <a:ext cx="30243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5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7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6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0310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404664"/>
            <a:ext cx="6624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Яблоки продаются в пакетах по четыре яблока за 50 рублей, или по 6 яблок за 60 рублей. </a:t>
            </a:r>
            <a:br>
              <a:rPr lang="ru-RU" b="1" i="1" u="sng" dirty="0"/>
            </a:br>
            <a:r>
              <a:rPr lang="ru-RU" b="1" i="1" u="sng" dirty="0"/>
              <a:t/>
            </a:r>
            <a:br>
              <a:rPr lang="ru-RU" b="1" i="1" u="sng" dirty="0"/>
            </a:br>
            <a:r>
              <a:rPr lang="ru-RU" b="1" i="1" u="sng" dirty="0"/>
              <a:t>Найди наименьшую цену для 74 яблок.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1600" y="2132856"/>
            <a:ext cx="25922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800 рублей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750 рублей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780 рублей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760 рублей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78076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60648"/>
            <a:ext cx="65527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Найдите наименьшую разницу между двумя четырехзначными целыми числами, каждое из которых включает в себя цифры 6, 7, 8 и 9?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5616" y="1484784"/>
            <a:ext cx="19442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9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1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18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111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9103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47778"/>
              </p:ext>
            </p:extLst>
          </p:nvPr>
        </p:nvGraphicFramePr>
        <p:xfrm>
          <a:off x="1547664" y="2348880"/>
          <a:ext cx="6095999" cy="309712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00200"/>
                <a:gridCol w="504056"/>
                <a:gridCol w="648072"/>
                <a:gridCol w="648072"/>
                <a:gridCol w="753885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Тема/Балл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400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Математика</a:t>
                      </a:r>
                      <a:r>
                        <a:rPr lang="ru-RU" sz="1200" baseline="0" dirty="0" smtClean="0"/>
                        <a:t> в жизни</a:t>
                      </a:r>
                      <a:r>
                        <a:rPr lang="ru-RU" sz="100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2" action="ppaction://hlinksldjump"/>
                        </a:rPr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3" action="ppaction://hlinksldjump"/>
                        </a:rPr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4" action="ppaction://hlinksldjump"/>
                        </a:rPr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5" action="ppaction://hlinksldjump"/>
                        </a:rPr>
                        <a:t>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6" action="ppaction://hlinksldjump"/>
                        </a:rPr>
                        <a:t>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7" action="ppaction://hlinksldjump"/>
                        </a:rPr>
                        <a:t>60</a:t>
                      </a:r>
                      <a:endParaRPr lang="ru-RU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Арифметика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8" action="ppaction://hlinksldjump"/>
                        </a:rPr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9" action="ppaction://hlinksldjump"/>
                        </a:rPr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10" action="ppaction://hlinksldjump"/>
                        </a:rPr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11" action="ppaction://hlinksldjump"/>
                        </a:rPr>
                        <a:t>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12" action="ppaction://hlinksldjump"/>
                        </a:rPr>
                        <a:t>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13" action="ppaction://hlinksldjump"/>
                        </a:rPr>
                        <a:t>60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Логика</a:t>
                      </a:r>
                      <a:r>
                        <a:rPr lang="ru-RU" sz="1200" baseline="0" dirty="0" smtClean="0"/>
                        <a:t>  и задачи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14" action="ppaction://hlinksldjump"/>
                        </a:rPr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15" action="ppaction://hlinksldjump"/>
                        </a:rPr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16" action="ppaction://hlinksldjump"/>
                        </a:rPr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17" action="ppaction://hlinksldjump"/>
                        </a:rPr>
                        <a:t>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18" action="ppaction://hlinksldjump"/>
                        </a:rPr>
                        <a:t>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11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332656"/>
            <a:ext cx="66967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На турнире по баскетболу команда выбывает из соревнования, если проиграет два раза. </a:t>
            </a:r>
            <a:br>
              <a:rPr lang="ru-RU" b="1" i="1" u="sng" dirty="0"/>
            </a:br>
            <a:r>
              <a:rPr lang="ru-RU" b="1" i="1" u="sng" dirty="0"/>
              <a:t>8 команд участвуют в соревновании. </a:t>
            </a:r>
            <a:br>
              <a:rPr lang="ru-RU" b="1" i="1" u="sng" dirty="0"/>
            </a:br>
            <a:r>
              <a:rPr lang="ru-RU" b="1" i="1" u="sng" dirty="0"/>
              <a:t/>
            </a:r>
            <a:br>
              <a:rPr lang="ru-RU" b="1" i="1" u="sng" dirty="0"/>
            </a:br>
            <a:r>
              <a:rPr lang="ru-RU" b="1" i="1" u="sng" dirty="0"/>
              <a:t>Какое наибольшее число игр возможно в этом соревновании?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19672" y="2204864"/>
            <a:ext cx="35283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8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15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12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16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22662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404663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Сколько раз часовые стрелки образуют угол 90 градусов в течение 12 часов?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63688" y="1988840"/>
            <a:ext cx="17281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24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22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48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01784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692696"/>
            <a:ext cx="6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9 фермеров вырастили 9 яблонь за 9 лет. </a:t>
            </a:r>
            <a:br>
              <a:rPr lang="ru-RU" b="1" i="1" u="sng" dirty="0"/>
            </a:br>
            <a:r>
              <a:rPr lang="ru-RU" b="1" i="1" u="sng" dirty="0"/>
              <a:t/>
            </a:r>
            <a:br>
              <a:rPr lang="ru-RU" b="1" i="1" u="sng" dirty="0"/>
            </a:br>
            <a:r>
              <a:rPr lang="ru-RU" b="1" i="1" u="sng" dirty="0"/>
              <a:t>Сколько лет понадобится для 999 фермеров вырастить 99 яблонь?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47664" y="2276872"/>
            <a:ext cx="31323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99 лет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Около 1 года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9 лет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3 года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2364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16632"/>
            <a:ext cx="8400934" cy="54006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300192" y="5877272"/>
            <a:ext cx="2448272" cy="79208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rgbClr val="FFFF00"/>
                </a:solidFill>
                <a:hlinkClick r:id="rId3" action="ppaction://hlinksldjump"/>
              </a:rPr>
              <a:t>Назад</a:t>
            </a:r>
            <a:endParaRPr lang="ru-RU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00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83311"/>
            <a:ext cx="6408712" cy="460280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372200" y="5445224"/>
            <a:ext cx="2448272" cy="100811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hlinkClick r:id="rId3" action="ppaction://hlinksldjump"/>
              </a:rPr>
              <a:t>Назад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12899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484784"/>
            <a:ext cx="66888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u="sng" dirty="0"/>
              <a:t>Лодка по течению прошла 2 км за 10 минут; </a:t>
            </a:r>
            <a:br>
              <a:rPr lang="ru-RU" b="1" i="1" u="sng" dirty="0"/>
            </a:br>
            <a:r>
              <a:rPr lang="ru-RU" b="1" i="1" u="sng" dirty="0"/>
              <a:t>Против течения она прошла 1 км за 15 минут. </a:t>
            </a:r>
            <a:br>
              <a:rPr lang="ru-RU" b="1" i="1" u="sng" dirty="0"/>
            </a:br>
            <a:r>
              <a:rPr lang="ru-RU" b="1" i="1" u="sng" dirty="0"/>
              <a:t/>
            </a:r>
            <a:br>
              <a:rPr lang="ru-RU" b="1" i="1" u="sng" dirty="0"/>
            </a:br>
            <a:r>
              <a:rPr lang="ru-RU" b="1" i="1" u="sng" dirty="0"/>
              <a:t>С какой скоростью лодка двигается по озеру, где нет течения?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7664" y="3240749"/>
            <a:ext cx="25202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8 км / час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6 км / час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9 км / час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10 км / час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521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268760"/>
            <a:ext cx="8784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Начальная стоимость зонта – 16 рублей. </a:t>
            </a:r>
            <a:br>
              <a:rPr lang="ru-RU" b="1" i="1" u="sng" dirty="0"/>
            </a:br>
            <a:r>
              <a:rPr lang="ru-RU" b="1" i="1" u="sng" dirty="0"/>
              <a:t/>
            </a:r>
            <a:br>
              <a:rPr lang="ru-RU" b="1" i="1" u="sng" dirty="0"/>
            </a:br>
            <a:r>
              <a:rPr lang="ru-RU" b="1" i="1" u="sng" dirty="0"/>
              <a:t>Сколько сейчас стоит зонт, если его стоимость уменьшали 2 раза и каждый раз на 5%?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5195" y="2891781"/>
            <a:ext cx="27363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ru-RU" b="1" dirty="0" smtClean="0">
                <a:hlinkClick r:id="rId2" action="ppaction://hlinksldjump"/>
              </a:rPr>
              <a:t>14 руб., 40 коп.</a:t>
            </a:r>
            <a:endParaRPr lang="ru-RU" b="1" dirty="0" smtClean="0"/>
          </a:p>
          <a:p>
            <a:pPr marL="342900" indent="-342900">
              <a:buFont typeface="+mj-lt"/>
              <a:buAutoNum type="alphaLcParenR"/>
            </a:pPr>
            <a:endParaRPr lang="ru-RU" b="1" dirty="0"/>
          </a:p>
          <a:p>
            <a:pPr marL="342900" indent="-342900">
              <a:buFont typeface="+mj-lt"/>
              <a:buAutoNum type="alphaLcParenR"/>
            </a:pPr>
            <a:r>
              <a:rPr lang="ru-RU" b="1" dirty="0" smtClean="0">
                <a:hlinkClick r:id="rId3" action="ppaction://hlinksldjump"/>
              </a:rPr>
              <a:t>14 руб., 44 коп.</a:t>
            </a:r>
            <a:endParaRPr lang="ru-RU" b="1" dirty="0" smtClean="0"/>
          </a:p>
          <a:p>
            <a:pPr marL="342900" indent="-342900">
              <a:buFont typeface="+mj-lt"/>
              <a:buAutoNum type="alphaLcParenR"/>
            </a:pPr>
            <a:endParaRPr lang="ru-RU" b="1" dirty="0"/>
          </a:p>
          <a:p>
            <a:pPr marL="342900" indent="-342900">
              <a:buFont typeface="+mj-lt"/>
              <a:buAutoNum type="alphaLcParenR"/>
            </a:pPr>
            <a:r>
              <a:rPr lang="ru-RU" b="1" dirty="0" smtClean="0">
                <a:hlinkClick r:id="rId2" action="ppaction://hlinksldjump"/>
              </a:rPr>
              <a:t>15 руб., 20 коп.</a:t>
            </a:r>
            <a:endParaRPr lang="ru-RU" b="1" dirty="0" smtClean="0"/>
          </a:p>
          <a:p>
            <a:pPr marL="342900" indent="-342900">
              <a:buFont typeface="+mj-lt"/>
              <a:buAutoNum type="alphaLcParenR"/>
            </a:pPr>
            <a:endParaRPr lang="ru-RU" b="1" dirty="0"/>
          </a:p>
          <a:p>
            <a:pPr marL="342900" indent="-342900">
              <a:buFont typeface="+mj-lt"/>
              <a:buAutoNum type="alphaLcParenR"/>
            </a:pPr>
            <a:r>
              <a:rPr lang="ru-RU" b="1" dirty="0" smtClean="0">
                <a:hlinkClick r:id="rId2" action="ppaction://hlinksldjump"/>
              </a:rPr>
              <a:t>12 руб., 22 коп.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4350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692696"/>
            <a:ext cx="57606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Три стакана по 250 миллилитров содержат апельсиновый сок. </a:t>
            </a:r>
            <a:br>
              <a:rPr lang="ru-RU" b="1" i="1" u="sng" dirty="0"/>
            </a:br>
            <a:r>
              <a:rPr lang="ru-RU" b="1" i="1" u="sng" dirty="0"/>
              <a:t>Первый стакан заполнен на 2/3, второй - на 5/6 полон, и третий полон на 9/10. </a:t>
            </a:r>
            <a:br>
              <a:rPr lang="ru-RU" b="1" i="1" u="sng" dirty="0"/>
            </a:br>
            <a:r>
              <a:rPr lang="ru-RU" b="1" i="1" u="sng" dirty="0"/>
              <a:t>Я добавил воду во все стаканы, чтобы их полностью заполнить. </a:t>
            </a:r>
            <a:br>
              <a:rPr lang="ru-RU" b="1" i="1" u="sng" dirty="0"/>
            </a:br>
            <a:r>
              <a:rPr lang="ru-RU" b="1" i="1" u="sng" dirty="0"/>
              <a:t>Затем все вылил в большую банку. </a:t>
            </a:r>
            <a:br>
              <a:rPr lang="ru-RU" b="1" i="1" u="sng" dirty="0"/>
            </a:br>
            <a:r>
              <a:rPr lang="ru-RU" b="1" i="1" u="sng" dirty="0"/>
              <a:t>Какова доля апельсинового сока теперь в новом напитке?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09355" y="3748010"/>
            <a:ext cx="10081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dirty="0" smtClean="0">
                <a:hlinkClick r:id="rId2" action="ppaction://hlinksldjump"/>
              </a:rPr>
              <a:t>6</a:t>
            </a:r>
            <a:r>
              <a:rPr lang="ru-RU" dirty="0" smtClean="0">
                <a:hlinkClick r:id="rId2" action="ppaction://hlinksldjump"/>
              </a:rPr>
              <a:t> / 7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5 / 6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4 / 5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7 / 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055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764704"/>
            <a:ext cx="65527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Коробка со 100 спичками весит столько же, сколько весят две коробки с 40 спичками в каждой. </a:t>
            </a:r>
            <a:br>
              <a:rPr lang="ru-RU" b="1" i="1" u="sng" dirty="0"/>
            </a:br>
            <a:r>
              <a:rPr lang="ru-RU" b="1" i="1" u="sng" dirty="0"/>
              <a:t/>
            </a:r>
            <a:br>
              <a:rPr lang="ru-RU" b="1" i="1" u="sng" dirty="0"/>
            </a:br>
            <a:r>
              <a:rPr lang="ru-RU" b="1" i="1" u="sng" dirty="0"/>
              <a:t>Как много пустых коробок весит так же, как и полная коробка?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31640" y="2708920"/>
            <a:ext cx="69847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5 пустых коробок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10 пустых коробок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4 пустых коробок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6 пустых коробок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500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692696"/>
            <a:ext cx="62646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u="sng" dirty="0"/>
              <a:t>Ресторан продает пиццу 30 см (в диаметре) за 900 рублей, в то время как их большая пицца 40 см продается по специальной цене 1200 рублей. </a:t>
            </a:r>
            <a:br>
              <a:rPr lang="ru-RU" b="1" i="1" u="sng" dirty="0"/>
            </a:br>
            <a:r>
              <a:rPr lang="ru-RU" b="1" i="1" u="sng" dirty="0"/>
              <a:t/>
            </a:r>
            <a:br>
              <a:rPr lang="ru-RU" b="1" i="1" u="sng" dirty="0"/>
            </a:br>
            <a:r>
              <a:rPr lang="ru-RU" b="1" i="1" u="sng" dirty="0"/>
              <a:t>Какую скидку ресторан предлагает для большой пиццы?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63688" y="2564904"/>
            <a:ext cx="46805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20%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40%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3" action="ppaction://hlinksldjump"/>
              </a:rPr>
              <a:t>25%</a:t>
            </a:r>
            <a:endParaRPr lang="ru-RU" dirty="0" smtClean="0"/>
          </a:p>
          <a:p>
            <a:pPr marL="342900" indent="-342900">
              <a:buFont typeface="+mj-lt"/>
              <a:buAutoNum type="alphaLcParenR"/>
            </a:pPr>
            <a:endParaRPr lang="ru-RU" dirty="0"/>
          </a:p>
          <a:p>
            <a:pPr marL="342900" indent="-342900">
              <a:buFont typeface="+mj-lt"/>
              <a:buAutoNum type="alphaLcParenR"/>
            </a:pPr>
            <a:r>
              <a:rPr lang="ru-RU" dirty="0" smtClean="0">
                <a:hlinkClick r:id="rId2" action="ppaction://hlinksldjump"/>
              </a:rPr>
              <a:t>12,5%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9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440</TotalTime>
  <Words>454</Words>
  <Application>Microsoft Office PowerPoint</Application>
  <PresentationFormat>Экран (4:3)</PresentationFormat>
  <Paragraphs>199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Специальное оформление</vt:lpstr>
      <vt:lpstr>Апекс</vt:lpstr>
      <vt:lpstr>Великий Математик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 &amp; SanBuild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Великий Математик</dc:title>
  <dc:creator>Admin</dc:creator>
  <cp:lastModifiedBy>Admin</cp:lastModifiedBy>
  <cp:revision>21</cp:revision>
  <dcterms:created xsi:type="dcterms:W3CDTF">2013-10-14T14:57:05Z</dcterms:created>
  <dcterms:modified xsi:type="dcterms:W3CDTF">2013-10-22T20:01:35Z</dcterms:modified>
</cp:coreProperties>
</file>