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7" r:id="rId2"/>
    <p:sldId id="275" r:id="rId3"/>
    <p:sldId id="261" r:id="rId4"/>
    <p:sldId id="280" r:id="rId5"/>
    <p:sldId id="28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7" r:id="rId18"/>
    <p:sldId id="273" r:id="rId19"/>
    <p:sldId id="284" r:id="rId20"/>
    <p:sldId id="289" r:id="rId21"/>
    <p:sldId id="28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F0FE64-1EC8-4FF5-BDA7-5D62C02EFE2B}" type="datetimeFigureOut">
              <a:rPr lang="ru-RU" smtClean="0"/>
              <a:pPr/>
              <a:t>23.12.2021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024960-056E-4FE2-9FC3-3F4E08A7AC5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slideLayout" Target="../slideLayouts/slideLayout7.xml" /><Relationship Id="rId1" Type="http://schemas.openxmlformats.org/officeDocument/2006/relationships/audio" Target="file:///C:/Documents%20and%20Settings/1/&#1052;&#1086;&#1080;%20&#1076;&#1086;&#1082;&#1091;&#1084;&#1077;&#1085;&#1090;&#1099;/&#1043;&#1072;&#1075;&#1072;&#1088;&#1080;&#1085;&#1089;&#1082;&#1080;&#1077;%20&#1095;&#1090;&#1077;&#1085;&#1080;&#1103;/&#1047;&#1072;&#1082;&#1086;&#1085;%20&#1054;&#1084;&#1072;/09%20&#1044;&#1086;&#1088;&#1086;&#1078;&#1082;&#1072;%209.wma" TargetMode="Externa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7" Type="http://schemas.openxmlformats.org/officeDocument/2006/relationships/image" Target="../media/image11.png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0.png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 /><Relationship Id="rId2" Type="http://schemas.openxmlformats.org/officeDocument/2006/relationships/image" Target="../media/image12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6.png" /><Relationship Id="rId4" Type="http://schemas.openxmlformats.org/officeDocument/2006/relationships/image" Target="../media/image5.png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7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763688" y="332656"/>
            <a:ext cx="5256584" cy="22581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fromWordArt="1">
            <a:prstTxWarp prst="textPlain">
              <a:avLst>
                <a:gd name="adj" fmla="val 4928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Закон Ома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539552" y="2852738"/>
            <a:ext cx="3312368" cy="9366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для   участка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2771775" y="3645024"/>
            <a:ext cx="4320505" cy="1296864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электрической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5724129" y="5084763"/>
            <a:ext cx="2160239" cy="865187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цепи</a:t>
            </a:r>
          </a:p>
        </p:txBody>
      </p:sp>
      <p:pic>
        <p:nvPicPr>
          <p:cNvPr id="2056" name="09 Дорожка 9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9788" y="2603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8">
                <p:cTn id="5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6"/>
                </p:tgtEl>
              </p:cMediaNode>
            </p:audio>
          </p:childTnLst>
        </p:cTn>
      </p:par>
    </p:tnLst>
    <p:bldLst>
      <p:bldP spid="2052" grpId="0" animBg="1"/>
      <p:bldP spid="2053" grpId="0" animBg="1"/>
      <p:bldP spid="2054" grpId="0" animBg="1"/>
      <p:bldP spid="20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5"/>
          <p:cNvSpPr>
            <a:spLocks noChangeArrowheads="1"/>
          </p:cNvSpPr>
          <p:nvPr/>
        </p:nvSpPr>
        <p:spPr bwMode="auto">
          <a:xfrm>
            <a:off x="0" y="548680"/>
            <a:ext cx="9144000" cy="5545137"/>
          </a:xfrm>
          <a:prstGeom prst="vertic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187450" y="1700213"/>
            <a:ext cx="63373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latin typeface="Times New Roman" pitchFamily="18" charset="0"/>
              </a:rPr>
              <a:t>Таким образом, опыт показывает, что сила тока в проводнике прямо пропорциональна напряжению на концах проводника.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5"/>
          <p:cNvSpPr>
            <a:spLocks noChangeArrowheads="1"/>
          </p:cNvSpPr>
          <p:nvPr/>
        </p:nvSpPr>
        <p:spPr bwMode="auto">
          <a:xfrm>
            <a:off x="0" y="620713"/>
            <a:ext cx="9144000" cy="5545137"/>
          </a:xfrm>
          <a:prstGeom prst="vertic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827088" y="1700213"/>
            <a:ext cx="727233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latin typeface="Times New Roman" pitchFamily="18" charset="0"/>
              </a:rPr>
              <a:t>Установим зависимость силы тока от сопротивления. Напряжение на концах проводника будем поддерживать постоянным.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88" name="Picture 2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4724400"/>
            <a:ext cx="15811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89" name="Picture 26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573463"/>
            <a:ext cx="1905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90" name="Picture 27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713" y="260350"/>
            <a:ext cx="13335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91" name="Picture 2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950" y="404813"/>
            <a:ext cx="130492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93" name="Picture 27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4438" y="4724400"/>
            <a:ext cx="695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94" name="Picture 27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088" y="4724400"/>
            <a:ext cx="695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95" name="Picture 27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19672" y="4797152"/>
            <a:ext cx="695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96" name="Text Box 276"/>
          <p:cNvSpPr txBox="1">
            <a:spLocks noChangeArrowheads="1"/>
          </p:cNvSpPr>
          <p:nvPr/>
        </p:nvSpPr>
        <p:spPr bwMode="auto">
          <a:xfrm>
            <a:off x="900113" y="5229225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 Ом</a:t>
            </a:r>
          </a:p>
        </p:txBody>
      </p:sp>
      <p:sp>
        <p:nvSpPr>
          <p:cNvPr id="5397" name="Text Box 277"/>
          <p:cNvSpPr txBox="1">
            <a:spLocks noChangeArrowheads="1"/>
          </p:cNvSpPr>
          <p:nvPr/>
        </p:nvSpPr>
        <p:spPr bwMode="auto">
          <a:xfrm>
            <a:off x="1692275" y="5229225"/>
            <a:ext cx="7191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2 Ом </a:t>
            </a:r>
          </a:p>
        </p:txBody>
      </p:sp>
      <p:sp>
        <p:nvSpPr>
          <p:cNvPr id="5398" name="Text Box 278"/>
          <p:cNvSpPr txBox="1">
            <a:spLocks noChangeArrowheads="1"/>
          </p:cNvSpPr>
          <p:nvPr/>
        </p:nvSpPr>
        <p:spPr bwMode="auto">
          <a:xfrm>
            <a:off x="2555875" y="5157788"/>
            <a:ext cx="720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4 Ом</a:t>
            </a:r>
          </a:p>
        </p:txBody>
      </p:sp>
      <p:sp>
        <p:nvSpPr>
          <p:cNvPr id="5399" name="Text Box 279"/>
          <p:cNvSpPr txBox="1">
            <a:spLocks noChangeArrowheads="1"/>
          </p:cNvSpPr>
          <p:nvPr/>
        </p:nvSpPr>
        <p:spPr bwMode="auto">
          <a:xfrm>
            <a:off x="0" y="0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chemeClr val="accent2"/>
                </a:solidFill>
                <a:latin typeface="Times New Roman" pitchFamily="18" charset="0"/>
              </a:rPr>
              <a:t>1)</a:t>
            </a:r>
          </a:p>
        </p:txBody>
      </p:sp>
      <p:sp>
        <p:nvSpPr>
          <p:cNvPr id="5402" name="Freeform 282"/>
          <p:cNvSpPr>
            <a:spLocks/>
          </p:cNvSpPr>
          <p:nvPr/>
        </p:nvSpPr>
        <p:spPr bwMode="auto">
          <a:xfrm>
            <a:off x="695325" y="1700213"/>
            <a:ext cx="1716088" cy="3241675"/>
          </a:xfrm>
          <a:custGeom>
            <a:avLst/>
            <a:gdLst>
              <a:gd name="T0" fmla="*/ 1716088 w 1081"/>
              <a:gd name="T1" fmla="*/ 0 h 2042"/>
              <a:gd name="T2" fmla="*/ 1068388 w 1081"/>
              <a:gd name="T3" fmla="*/ 1223963 h 2042"/>
              <a:gd name="T4" fmla="*/ 131763 w 1081"/>
              <a:gd name="T5" fmla="*/ 2016125 h 2042"/>
              <a:gd name="T6" fmla="*/ 276225 w 1081"/>
              <a:gd name="T7" fmla="*/ 3241675 h 2042"/>
              <a:gd name="T8" fmla="*/ 0 60000 65536"/>
              <a:gd name="T9" fmla="*/ 0 60000 65536"/>
              <a:gd name="T10" fmla="*/ 0 60000 65536"/>
              <a:gd name="T11" fmla="*/ 0 60000 65536"/>
              <a:gd name="T12" fmla="*/ 0 w 1081"/>
              <a:gd name="T13" fmla="*/ 0 h 2042"/>
              <a:gd name="T14" fmla="*/ 1081 w 1081"/>
              <a:gd name="T15" fmla="*/ 2042 h 20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1" h="2042">
                <a:moveTo>
                  <a:pt x="1081" y="0"/>
                </a:moveTo>
                <a:cubicBezTo>
                  <a:pt x="960" y="279"/>
                  <a:pt x="839" y="559"/>
                  <a:pt x="673" y="771"/>
                </a:cubicBezTo>
                <a:cubicBezTo>
                  <a:pt x="507" y="983"/>
                  <a:pt x="166" y="1058"/>
                  <a:pt x="83" y="1270"/>
                </a:cubicBezTo>
                <a:cubicBezTo>
                  <a:pt x="0" y="1482"/>
                  <a:pt x="159" y="1913"/>
                  <a:pt x="174" y="2042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04" name="Freeform 284"/>
          <p:cNvSpPr>
            <a:spLocks/>
          </p:cNvSpPr>
          <p:nvPr/>
        </p:nvSpPr>
        <p:spPr bwMode="auto">
          <a:xfrm>
            <a:off x="1320800" y="1700213"/>
            <a:ext cx="1450975" cy="3168650"/>
          </a:xfrm>
          <a:custGeom>
            <a:avLst/>
            <a:gdLst>
              <a:gd name="T0" fmla="*/ 1450975 w 914"/>
              <a:gd name="T1" fmla="*/ 0 h 1996"/>
              <a:gd name="T2" fmla="*/ 1090613 w 914"/>
              <a:gd name="T3" fmla="*/ 1152525 h 1996"/>
              <a:gd name="T4" fmla="*/ 155575 w 914"/>
              <a:gd name="T5" fmla="*/ 2665413 h 1996"/>
              <a:gd name="T6" fmla="*/ 155575 w 914"/>
              <a:gd name="T7" fmla="*/ 3168650 h 1996"/>
              <a:gd name="T8" fmla="*/ 0 60000 65536"/>
              <a:gd name="T9" fmla="*/ 0 60000 65536"/>
              <a:gd name="T10" fmla="*/ 0 60000 65536"/>
              <a:gd name="T11" fmla="*/ 0 60000 65536"/>
              <a:gd name="T12" fmla="*/ 0 w 914"/>
              <a:gd name="T13" fmla="*/ 0 h 1996"/>
              <a:gd name="T14" fmla="*/ 914 w 914"/>
              <a:gd name="T15" fmla="*/ 1996 h 19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4" h="1996">
                <a:moveTo>
                  <a:pt x="914" y="0"/>
                </a:moveTo>
                <a:cubicBezTo>
                  <a:pt x="868" y="223"/>
                  <a:pt x="823" y="446"/>
                  <a:pt x="687" y="726"/>
                </a:cubicBezTo>
                <a:cubicBezTo>
                  <a:pt x="551" y="1006"/>
                  <a:pt x="196" y="1467"/>
                  <a:pt x="98" y="1679"/>
                </a:cubicBezTo>
                <a:cubicBezTo>
                  <a:pt x="0" y="1891"/>
                  <a:pt x="98" y="1943"/>
                  <a:pt x="98" y="1996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05" name="Freeform 285"/>
          <p:cNvSpPr>
            <a:spLocks/>
          </p:cNvSpPr>
          <p:nvPr/>
        </p:nvSpPr>
        <p:spPr bwMode="auto">
          <a:xfrm>
            <a:off x="1439863" y="1844675"/>
            <a:ext cx="6227762" cy="2952750"/>
          </a:xfrm>
          <a:custGeom>
            <a:avLst/>
            <a:gdLst>
              <a:gd name="T0" fmla="*/ 6227762 w 3923"/>
              <a:gd name="T1" fmla="*/ 0 h 1860"/>
              <a:gd name="T2" fmla="*/ 5003800 w 3923"/>
              <a:gd name="T3" fmla="*/ 576263 h 1860"/>
              <a:gd name="T4" fmla="*/ 2411412 w 3923"/>
              <a:gd name="T5" fmla="*/ 1296988 h 1860"/>
              <a:gd name="T6" fmla="*/ 395287 w 3923"/>
              <a:gd name="T7" fmla="*/ 2592388 h 1860"/>
              <a:gd name="T8" fmla="*/ 36513 w 3923"/>
              <a:gd name="T9" fmla="*/ 2952750 h 1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923"/>
              <a:gd name="T16" fmla="*/ 0 h 1860"/>
              <a:gd name="T17" fmla="*/ 3923 w 3923"/>
              <a:gd name="T18" fmla="*/ 1860 h 18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923" h="1860">
                <a:moveTo>
                  <a:pt x="3923" y="0"/>
                </a:moveTo>
                <a:cubicBezTo>
                  <a:pt x="3738" y="113"/>
                  <a:pt x="3553" y="227"/>
                  <a:pt x="3152" y="363"/>
                </a:cubicBezTo>
                <a:cubicBezTo>
                  <a:pt x="2751" y="499"/>
                  <a:pt x="2003" y="605"/>
                  <a:pt x="1519" y="817"/>
                </a:cubicBezTo>
                <a:cubicBezTo>
                  <a:pt x="1035" y="1029"/>
                  <a:pt x="498" y="1459"/>
                  <a:pt x="249" y="1633"/>
                </a:cubicBezTo>
                <a:cubicBezTo>
                  <a:pt x="0" y="1807"/>
                  <a:pt x="61" y="1830"/>
                  <a:pt x="23" y="1860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07" name="Freeform 287"/>
          <p:cNvSpPr>
            <a:spLocks/>
          </p:cNvSpPr>
          <p:nvPr/>
        </p:nvSpPr>
        <p:spPr bwMode="auto">
          <a:xfrm>
            <a:off x="900113" y="3860800"/>
            <a:ext cx="4008437" cy="2041525"/>
          </a:xfrm>
          <a:custGeom>
            <a:avLst/>
            <a:gdLst>
              <a:gd name="T0" fmla="*/ 4008437 w 2525"/>
              <a:gd name="T1" fmla="*/ 0 h 1286"/>
              <a:gd name="T2" fmla="*/ 2495549 w 2525"/>
              <a:gd name="T3" fmla="*/ 1728788 h 1286"/>
              <a:gd name="T4" fmla="*/ 407987 w 2525"/>
              <a:gd name="T5" fmla="*/ 1873250 h 1286"/>
              <a:gd name="T6" fmla="*/ 47625 w 2525"/>
              <a:gd name="T7" fmla="*/ 1081087 h 1286"/>
              <a:gd name="T8" fmla="*/ 0 60000 65536"/>
              <a:gd name="T9" fmla="*/ 0 60000 65536"/>
              <a:gd name="T10" fmla="*/ 0 60000 65536"/>
              <a:gd name="T11" fmla="*/ 0 60000 65536"/>
              <a:gd name="T12" fmla="*/ 0 w 2525"/>
              <a:gd name="T13" fmla="*/ 0 h 1286"/>
              <a:gd name="T14" fmla="*/ 2525 w 2525"/>
              <a:gd name="T15" fmla="*/ 1286 h 128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25" h="1286">
                <a:moveTo>
                  <a:pt x="2525" y="0"/>
                </a:moveTo>
                <a:cubicBezTo>
                  <a:pt x="2237" y="446"/>
                  <a:pt x="1950" y="892"/>
                  <a:pt x="1572" y="1089"/>
                </a:cubicBezTo>
                <a:cubicBezTo>
                  <a:pt x="1194" y="1286"/>
                  <a:pt x="514" y="1248"/>
                  <a:pt x="257" y="1180"/>
                </a:cubicBezTo>
                <a:cubicBezTo>
                  <a:pt x="0" y="1112"/>
                  <a:pt x="68" y="764"/>
                  <a:pt x="30" y="681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08" name="Freeform 288"/>
          <p:cNvSpPr>
            <a:spLocks/>
          </p:cNvSpPr>
          <p:nvPr/>
        </p:nvSpPr>
        <p:spPr bwMode="auto">
          <a:xfrm>
            <a:off x="5867400" y="3933825"/>
            <a:ext cx="1512888" cy="2124075"/>
          </a:xfrm>
          <a:custGeom>
            <a:avLst/>
            <a:gdLst>
              <a:gd name="T0" fmla="*/ 0 w 953"/>
              <a:gd name="T1" fmla="*/ 0 h 1338"/>
              <a:gd name="T2" fmla="*/ 865188 w 953"/>
              <a:gd name="T3" fmla="*/ 431800 h 1338"/>
              <a:gd name="T4" fmla="*/ 1296988 w 953"/>
              <a:gd name="T5" fmla="*/ 1871663 h 1338"/>
              <a:gd name="T6" fmla="*/ 1512888 w 953"/>
              <a:gd name="T7" fmla="*/ 1943100 h 1338"/>
              <a:gd name="T8" fmla="*/ 0 60000 65536"/>
              <a:gd name="T9" fmla="*/ 0 60000 65536"/>
              <a:gd name="T10" fmla="*/ 0 60000 65536"/>
              <a:gd name="T11" fmla="*/ 0 60000 65536"/>
              <a:gd name="T12" fmla="*/ 0 w 953"/>
              <a:gd name="T13" fmla="*/ 0 h 1338"/>
              <a:gd name="T14" fmla="*/ 953 w 953"/>
              <a:gd name="T15" fmla="*/ 1338 h 13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53" h="1338">
                <a:moveTo>
                  <a:pt x="0" y="0"/>
                </a:moveTo>
                <a:cubicBezTo>
                  <a:pt x="204" y="38"/>
                  <a:pt x="409" y="76"/>
                  <a:pt x="545" y="272"/>
                </a:cubicBezTo>
                <a:cubicBezTo>
                  <a:pt x="681" y="468"/>
                  <a:pt x="749" y="1020"/>
                  <a:pt x="817" y="1179"/>
                </a:cubicBezTo>
                <a:cubicBezTo>
                  <a:pt x="885" y="1338"/>
                  <a:pt x="930" y="1217"/>
                  <a:pt x="953" y="12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09" name="Freeform 289"/>
          <p:cNvSpPr>
            <a:spLocks/>
          </p:cNvSpPr>
          <p:nvPr/>
        </p:nvSpPr>
        <p:spPr bwMode="auto">
          <a:xfrm>
            <a:off x="8027988" y="1844675"/>
            <a:ext cx="515937" cy="4032250"/>
          </a:xfrm>
          <a:custGeom>
            <a:avLst/>
            <a:gdLst>
              <a:gd name="T0" fmla="*/ 504825 w 325"/>
              <a:gd name="T1" fmla="*/ 4032250 h 2540"/>
              <a:gd name="T2" fmla="*/ 431800 w 325"/>
              <a:gd name="T3" fmla="*/ 1655763 h 2540"/>
              <a:gd name="T4" fmla="*/ 0 w 325"/>
              <a:gd name="T5" fmla="*/ 0 h 2540"/>
              <a:gd name="T6" fmla="*/ 0 60000 65536"/>
              <a:gd name="T7" fmla="*/ 0 60000 65536"/>
              <a:gd name="T8" fmla="*/ 0 60000 65536"/>
              <a:gd name="T9" fmla="*/ 0 w 325"/>
              <a:gd name="T10" fmla="*/ 0 h 2540"/>
              <a:gd name="T11" fmla="*/ 325 w 325"/>
              <a:gd name="T12" fmla="*/ 2540 h 25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5" h="2540">
                <a:moveTo>
                  <a:pt x="318" y="2540"/>
                </a:moveTo>
                <a:cubicBezTo>
                  <a:pt x="321" y="2003"/>
                  <a:pt x="325" y="1466"/>
                  <a:pt x="272" y="1043"/>
                </a:cubicBezTo>
                <a:cubicBezTo>
                  <a:pt x="219" y="620"/>
                  <a:pt x="45" y="174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10" name="Freeform 290"/>
          <p:cNvSpPr>
            <a:spLocks/>
          </p:cNvSpPr>
          <p:nvPr/>
        </p:nvSpPr>
        <p:spPr bwMode="auto">
          <a:xfrm>
            <a:off x="1811338" y="1700213"/>
            <a:ext cx="600075" cy="3241675"/>
          </a:xfrm>
          <a:custGeom>
            <a:avLst/>
            <a:gdLst>
              <a:gd name="T0" fmla="*/ 600075 w 378"/>
              <a:gd name="T1" fmla="*/ 0 h 2042"/>
              <a:gd name="T2" fmla="*/ 96837 w 378"/>
              <a:gd name="T3" fmla="*/ 1944688 h 2042"/>
              <a:gd name="T4" fmla="*/ 23812 w 378"/>
              <a:gd name="T5" fmla="*/ 3241675 h 2042"/>
              <a:gd name="T6" fmla="*/ 0 60000 65536"/>
              <a:gd name="T7" fmla="*/ 0 60000 65536"/>
              <a:gd name="T8" fmla="*/ 0 60000 65536"/>
              <a:gd name="T9" fmla="*/ 0 w 378"/>
              <a:gd name="T10" fmla="*/ 0 h 2042"/>
              <a:gd name="T11" fmla="*/ 378 w 378"/>
              <a:gd name="T12" fmla="*/ 2042 h 20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8" h="2042">
                <a:moveTo>
                  <a:pt x="378" y="0"/>
                </a:moveTo>
                <a:cubicBezTo>
                  <a:pt x="250" y="442"/>
                  <a:pt x="122" y="885"/>
                  <a:pt x="61" y="1225"/>
                </a:cubicBezTo>
                <a:cubicBezTo>
                  <a:pt x="0" y="1565"/>
                  <a:pt x="23" y="1906"/>
                  <a:pt x="15" y="2042"/>
                </a:cubicBezTo>
              </a:path>
            </a:pathLst>
          </a:cu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11" name="Freeform 291"/>
          <p:cNvSpPr>
            <a:spLocks/>
          </p:cNvSpPr>
          <p:nvPr/>
        </p:nvSpPr>
        <p:spPr bwMode="auto">
          <a:xfrm>
            <a:off x="2268538" y="1700213"/>
            <a:ext cx="503237" cy="3168650"/>
          </a:xfrm>
          <a:custGeom>
            <a:avLst/>
            <a:gdLst>
              <a:gd name="T0" fmla="*/ 503237 w 317"/>
              <a:gd name="T1" fmla="*/ 0 h 1996"/>
              <a:gd name="T2" fmla="*/ 358775 w 317"/>
              <a:gd name="T3" fmla="*/ 2089150 h 1996"/>
              <a:gd name="T4" fmla="*/ 0 w 317"/>
              <a:gd name="T5" fmla="*/ 3168650 h 1996"/>
              <a:gd name="T6" fmla="*/ 0 60000 65536"/>
              <a:gd name="T7" fmla="*/ 0 60000 65536"/>
              <a:gd name="T8" fmla="*/ 0 60000 65536"/>
              <a:gd name="T9" fmla="*/ 0 w 317"/>
              <a:gd name="T10" fmla="*/ 0 h 1996"/>
              <a:gd name="T11" fmla="*/ 317 w 317"/>
              <a:gd name="T12" fmla="*/ 1996 h 19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7" h="1996">
                <a:moveTo>
                  <a:pt x="317" y="0"/>
                </a:moveTo>
                <a:cubicBezTo>
                  <a:pt x="298" y="491"/>
                  <a:pt x="279" y="983"/>
                  <a:pt x="226" y="1316"/>
                </a:cubicBezTo>
                <a:cubicBezTo>
                  <a:pt x="173" y="1649"/>
                  <a:pt x="38" y="1883"/>
                  <a:pt x="0" y="1996"/>
                </a:cubicBezTo>
              </a:path>
            </a:pathLst>
          </a:cu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12" name="Freeform 292"/>
          <p:cNvSpPr>
            <a:spLocks/>
          </p:cNvSpPr>
          <p:nvPr/>
        </p:nvSpPr>
        <p:spPr bwMode="auto">
          <a:xfrm>
            <a:off x="2339975" y="1844675"/>
            <a:ext cx="5327650" cy="3024188"/>
          </a:xfrm>
          <a:custGeom>
            <a:avLst/>
            <a:gdLst>
              <a:gd name="T0" fmla="*/ 5327650 w 3356"/>
              <a:gd name="T1" fmla="*/ 0 h 1905"/>
              <a:gd name="T2" fmla="*/ 2592388 w 3356"/>
              <a:gd name="T3" fmla="*/ 1368425 h 1905"/>
              <a:gd name="T4" fmla="*/ 431800 w 3356"/>
              <a:gd name="T5" fmla="*/ 2592388 h 1905"/>
              <a:gd name="T6" fmla="*/ 0 w 3356"/>
              <a:gd name="T7" fmla="*/ 3024188 h 1905"/>
              <a:gd name="T8" fmla="*/ 0 60000 65536"/>
              <a:gd name="T9" fmla="*/ 0 60000 65536"/>
              <a:gd name="T10" fmla="*/ 0 60000 65536"/>
              <a:gd name="T11" fmla="*/ 0 60000 65536"/>
              <a:gd name="T12" fmla="*/ 0 w 3356"/>
              <a:gd name="T13" fmla="*/ 0 h 1905"/>
              <a:gd name="T14" fmla="*/ 3356 w 3356"/>
              <a:gd name="T15" fmla="*/ 1905 h 19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56" h="1905">
                <a:moveTo>
                  <a:pt x="3356" y="0"/>
                </a:moveTo>
                <a:cubicBezTo>
                  <a:pt x="2751" y="295"/>
                  <a:pt x="2147" y="590"/>
                  <a:pt x="1633" y="862"/>
                </a:cubicBezTo>
                <a:cubicBezTo>
                  <a:pt x="1119" y="1134"/>
                  <a:pt x="544" y="1459"/>
                  <a:pt x="272" y="1633"/>
                </a:cubicBezTo>
                <a:cubicBezTo>
                  <a:pt x="0" y="1807"/>
                  <a:pt x="45" y="1867"/>
                  <a:pt x="0" y="1905"/>
                </a:cubicBezTo>
              </a:path>
            </a:pathLst>
          </a:cu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13" name="Freeform 293"/>
          <p:cNvSpPr>
            <a:spLocks/>
          </p:cNvSpPr>
          <p:nvPr/>
        </p:nvSpPr>
        <p:spPr bwMode="auto">
          <a:xfrm>
            <a:off x="1835150" y="3860800"/>
            <a:ext cx="3097213" cy="2112963"/>
          </a:xfrm>
          <a:custGeom>
            <a:avLst/>
            <a:gdLst>
              <a:gd name="T0" fmla="*/ 3097213 w 1951"/>
              <a:gd name="T1" fmla="*/ 0 h 1331"/>
              <a:gd name="T2" fmla="*/ 2449513 w 1951"/>
              <a:gd name="T3" fmla="*/ 1296988 h 1331"/>
              <a:gd name="T4" fmla="*/ 576263 w 1951"/>
              <a:gd name="T5" fmla="*/ 2089151 h 1331"/>
              <a:gd name="T6" fmla="*/ 0 w 1951"/>
              <a:gd name="T7" fmla="*/ 1152525 h 1331"/>
              <a:gd name="T8" fmla="*/ 0 60000 65536"/>
              <a:gd name="T9" fmla="*/ 0 60000 65536"/>
              <a:gd name="T10" fmla="*/ 0 60000 65536"/>
              <a:gd name="T11" fmla="*/ 0 60000 65536"/>
              <a:gd name="T12" fmla="*/ 0 w 1951"/>
              <a:gd name="T13" fmla="*/ 0 h 1331"/>
              <a:gd name="T14" fmla="*/ 1951 w 1951"/>
              <a:gd name="T15" fmla="*/ 1331 h 133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1" h="1331">
                <a:moveTo>
                  <a:pt x="1951" y="0"/>
                </a:moveTo>
                <a:cubicBezTo>
                  <a:pt x="1879" y="299"/>
                  <a:pt x="1808" y="598"/>
                  <a:pt x="1543" y="817"/>
                </a:cubicBezTo>
                <a:cubicBezTo>
                  <a:pt x="1278" y="1036"/>
                  <a:pt x="620" y="1331"/>
                  <a:pt x="363" y="1316"/>
                </a:cubicBezTo>
                <a:cubicBezTo>
                  <a:pt x="106" y="1301"/>
                  <a:pt x="60" y="824"/>
                  <a:pt x="0" y="726"/>
                </a:cubicBezTo>
              </a:path>
            </a:pathLst>
          </a:cu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14" name="Freeform 294"/>
          <p:cNvSpPr>
            <a:spLocks/>
          </p:cNvSpPr>
          <p:nvPr/>
        </p:nvSpPr>
        <p:spPr bwMode="auto">
          <a:xfrm>
            <a:off x="2339975" y="1700213"/>
            <a:ext cx="287338" cy="3241675"/>
          </a:xfrm>
          <a:custGeom>
            <a:avLst/>
            <a:gdLst>
              <a:gd name="T0" fmla="*/ 0 w 181"/>
              <a:gd name="T1" fmla="*/ 0 h 2042"/>
              <a:gd name="T2" fmla="*/ 71438 w 181"/>
              <a:gd name="T3" fmla="*/ 1008063 h 2042"/>
              <a:gd name="T4" fmla="*/ 215900 w 181"/>
              <a:gd name="T5" fmla="*/ 2736850 h 2042"/>
              <a:gd name="T6" fmla="*/ 287338 w 181"/>
              <a:gd name="T7" fmla="*/ 3241675 h 2042"/>
              <a:gd name="T8" fmla="*/ 0 60000 65536"/>
              <a:gd name="T9" fmla="*/ 0 60000 65536"/>
              <a:gd name="T10" fmla="*/ 0 60000 65536"/>
              <a:gd name="T11" fmla="*/ 0 60000 65536"/>
              <a:gd name="T12" fmla="*/ 0 w 181"/>
              <a:gd name="T13" fmla="*/ 0 h 2042"/>
              <a:gd name="T14" fmla="*/ 181 w 181"/>
              <a:gd name="T15" fmla="*/ 2042 h 20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" h="2042">
                <a:moveTo>
                  <a:pt x="0" y="0"/>
                </a:moveTo>
                <a:cubicBezTo>
                  <a:pt x="11" y="174"/>
                  <a:pt x="22" y="348"/>
                  <a:pt x="45" y="635"/>
                </a:cubicBezTo>
                <a:cubicBezTo>
                  <a:pt x="68" y="922"/>
                  <a:pt x="113" y="1490"/>
                  <a:pt x="136" y="1724"/>
                </a:cubicBezTo>
                <a:cubicBezTo>
                  <a:pt x="159" y="1958"/>
                  <a:pt x="181" y="1982"/>
                  <a:pt x="181" y="2042"/>
                </a:cubicBezTo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15" name="Freeform 295"/>
          <p:cNvSpPr>
            <a:spLocks/>
          </p:cNvSpPr>
          <p:nvPr/>
        </p:nvSpPr>
        <p:spPr bwMode="auto">
          <a:xfrm>
            <a:off x="2771775" y="1773238"/>
            <a:ext cx="334963" cy="3395662"/>
          </a:xfrm>
          <a:custGeom>
            <a:avLst/>
            <a:gdLst>
              <a:gd name="T0" fmla="*/ 0 w 211"/>
              <a:gd name="T1" fmla="*/ 0 h 2139"/>
              <a:gd name="T2" fmla="*/ 287338 w 211"/>
              <a:gd name="T3" fmla="*/ 2879724 h 2139"/>
              <a:gd name="T4" fmla="*/ 287338 w 211"/>
              <a:gd name="T5" fmla="*/ 3095624 h 2139"/>
              <a:gd name="T6" fmla="*/ 0 60000 65536"/>
              <a:gd name="T7" fmla="*/ 0 60000 65536"/>
              <a:gd name="T8" fmla="*/ 0 60000 65536"/>
              <a:gd name="T9" fmla="*/ 0 w 211"/>
              <a:gd name="T10" fmla="*/ 0 h 2139"/>
              <a:gd name="T11" fmla="*/ 211 w 211"/>
              <a:gd name="T12" fmla="*/ 2139 h 2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" h="2139">
                <a:moveTo>
                  <a:pt x="0" y="0"/>
                </a:moveTo>
                <a:cubicBezTo>
                  <a:pt x="75" y="744"/>
                  <a:pt x="151" y="1489"/>
                  <a:pt x="181" y="1814"/>
                </a:cubicBezTo>
                <a:cubicBezTo>
                  <a:pt x="211" y="2139"/>
                  <a:pt x="181" y="1927"/>
                  <a:pt x="181" y="1950"/>
                </a:cubicBezTo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16" name="Freeform 296"/>
          <p:cNvSpPr>
            <a:spLocks/>
          </p:cNvSpPr>
          <p:nvPr/>
        </p:nvSpPr>
        <p:spPr bwMode="auto">
          <a:xfrm>
            <a:off x="3059113" y="1808163"/>
            <a:ext cx="4716462" cy="3060700"/>
          </a:xfrm>
          <a:custGeom>
            <a:avLst/>
            <a:gdLst>
              <a:gd name="T0" fmla="*/ 0 w 2971"/>
              <a:gd name="T1" fmla="*/ 3060700 h 1928"/>
              <a:gd name="T2" fmla="*/ 2233612 w 2971"/>
              <a:gd name="T3" fmla="*/ 1549400 h 1928"/>
              <a:gd name="T4" fmla="*/ 4321175 w 2971"/>
              <a:gd name="T5" fmla="*/ 252413 h 1928"/>
              <a:gd name="T6" fmla="*/ 4608512 w 2971"/>
              <a:gd name="T7" fmla="*/ 36513 h 1928"/>
              <a:gd name="T8" fmla="*/ 0 60000 65536"/>
              <a:gd name="T9" fmla="*/ 0 60000 65536"/>
              <a:gd name="T10" fmla="*/ 0 60000 65536"/>
              <a:gd name="T11" fmla="*/ 0 60000 65536"/>
              <a:gd name="T12" fmla="*/ 0 w 2971"/>
              <a:gd name="T13" fmla="*/ 0 h 1928"/>
              <a:gd name="T14" fmla="*/ 2971 w 2971"/>
              <a:gd name="T15" fmla="*/ 1928 h 19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71" h="1928">
                <a:moveTo>
                  <a:pt x="0" y="1928"/>
                </a:moveTo>
                <a:cubicBezTo>
                  <a:pt x="476" y="1599"/>
                  <a:pt x="953" y="1271"/>
                  <a:pt x="1407" y="976"/>
                </a:cubicBezTo>
                <a:cubicBezTo>
                  <a:pt x="1861" y="681"/>
                  <a:pt x="2473" y="318"/>
                  <a:pt x="2722" y="159"/>
                </a:cubicBezTo>
                <a:cubicBezTo>
                  <a:pt x="2971" y="0"/>
                  <a:pt x="2873" y="46"/>
                  <a:pt x="2903" y="23"/>
                </a:cubicBezTo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17" name="Freeform 297"/>
          <p:cNvSpPr>
            <a:spLocks/>
          </p:cNvSpPr>
          <p:nvPr/>
        </p:nvSpPr>
        <p:spPr bwMode="auto">
          <a:xfrm>
            <a:off x="2627313" y="3860800"/>
            <a:ext cx="2305050" cy="1703388"/>
          </a:xfrm>
          <a:custGeom>
            <a:avLst/>
            <a:gdLst>
              <a:gd name="T0" fmla="*/ 0 w 1452"/>
              <a:gd name="T1" fmla="*/ 1081088 h 1073"/>
              <a:gd name="T2" fmla="*/ 792162 w 1452"/>
              <a:gd name="T3" fmla="*/ 1655763 h 1073"/>
              <a:gd name="T4" fmla="*/ 1512887 w 1452"/>
              <a:gd name="T5" fmla="*/ 1368425 h 1073"/>
              <a:gd name="T6" fmla="*/ 2305050 w 1452"/>
              <a:gd name="T7" fmla="*/ 0 h 1073"/>
              <a:gd name="T8" fmla="*/ 0 60000 65536"/>
              <a:gd name="T9" fmla="*/ 0 60000 65536"/>
              <a:gd name="T10" fmla="*/ 0 60000 65536"/>
              <a:gd name="T11" fmla="*/ 0 60000 65536"/>
              <a:gd name="T12" fmla="*/ 0 w 1452"/>
              <a:gd name="T13" fmla="*/ 0 h 1073"/>
              <a:gd name="T14" fmla="*/ 1452 w 1452"/>
              <a:gd name="T15" fmla="*/ 1073 h 107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52" h="1073">
                <a:moveTo>
                  <a:pt x="0" y="681"/>
                </a:moveTo>
                <a:cubicBezTo>
                  <a:pt x="170" y="847"/>
                  <a:pt x="340" y="1013"/>
                  <a:pt x="499" y="1043"/>
                </a:cubicBezTo>
                <a:cubicBezTo>
                  <a:pt x="658" y="1073"/>
                  <a:pt x="794" y="1036"/>
                  <a:pt x="953" y="862"/>
                </a:cubicBezTo>
                <a:cubicBezTo>
                  <a:pt x="1112" y="688"/>
                  <a:pt x="1369" y="144"/>
                  <a:pt x="1452" y="0"/>
                </a:cubicBezTo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18" name="Text Box 298"/>
          <p:cNvSpPr txBox="1">
            <a:spLocks noChangeArrowheads="1"/>
          </p:cNvSpPr>
          <p:nvPr/>
        </p:nvSpPr>
        <p:spPr bwMode="auto">
          <a:xfrm>
            <a:off x="250825" y="692150"/>
            <a:ext cx="8651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rgbClr val="CC3300"/>
                </a:solidFill>
                <a:latin typeface="Times New Roman" pitchFamily="18" charset="0"/>
              </a:rPr>
              <a:t>2)</a:t>
            </a:r>
          </a:p>
        </p:txBody>
      </p:sp>
      <p:sp>
        <p:nvSpPr>
          <p:cNvPr id="5419" name="Text Box 299"/>
          <p:cNvSpPr txBox="1">
            <a:spLocks noChangeArrowheads="1"/>
          </p:cNvSpPr>
          <p:nvPr/>
        </p:nvSpPr>
        <p:spPr bwMode="auto">
          <a:xfrm>
            <a:off x="468313" y="115888"/>
            <a:ext cx="7191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rgbClr val="008000"/>
                </a:solidFill>
                <a:latin typeface="Times New Roman" pitchFamily="18" charset="0"/>
              </a:rPr>
              <a:t>3)</a:t>
            </a:r>
          </a:p>
        </p:txBody>
      </p:sp>
      <p:sp>
        <p:nvSpPr>
          <p:cNvPr id="5420" name="Line 300"/>
          <p:cNvSpPr>
            <a:spLocks noChangeShapeType="1"/>
          </p:cNvSpPr>
          <p:nvPr/>
        </p:nvSpPr>
        <p:spPr bwMode="auto">
          <a:xfrm rot="1899862" flipH="1" flipV="1">
            <a:off x="7885113" y="1125538"/>
            <a:ext cx="20637" cy="500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22" name="Line 302"/>
          <p:cNvSpPr>
            <a:spLocks noChangeShapeType="1"/>
          </p:cNvSpPr>
          <p:nvPr/>
        </p:nvSpPr>
        <p:spPr bwMode="auto">
          <a:xfrm rot="8740627">
            <a:off x="7635875" y="1112838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23" name="Line 303"/>
          <p:cNvSpPr>
            <a:spLocks noChangeShapeType="1"/>
          </p:cNvSpPr>
          <p:nvPr/>
        </p:nvSpPr>
        <p:spPr bwMode="auto">
          <a:xfrm rot="6806548">
            <a:off x="7487444" y="1089819"/>
            <a:ext cx="1588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3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5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5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5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3" dur="500"/>
                                        <p:tgtEl>
                                          <p:spTgt spid="5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6" dur="500"/>
                                        <p:tgtEl>
                                          <p:spTgt spid="5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9" dur="500"/>
                                        <p:tgtEl>
                                          <p:spTgt spid="5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2" dur="500"/>
                                        <p:tgtEl>
                                          <p:spTgt spid="5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7" dur="500"/>
                                        <p:tgtEl>
                                          <p:spTgt spid="5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7" dur="500"/>
                                        <p:tgtEl>
                                          <p:spTgt spid="5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5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4" dur="500"/>
                                        <p:tgtEl>
                                          <p:spTgt spid="5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7" dur="500"/>
                                        <p:tgtEl>
                                          <p:spTgt spid="5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0" dur="500"/>
                                        <p:tgtEl>
                                          <p:spTgt spid="5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3" dur="500"/>
                                        <p:tgtEl>
                                          <p:spTgt spid="5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5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9" dur="500"/>
                                        <p:tgtEl>
                                          <p:spTgt spid="5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5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5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9" dur="500"/>
                                        <p:tgtEl>
                                          <p:spTgt spid="5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96" grpId="0"/>
      <p:bldP spid="5397" grpId="0"/>
      <p:bldP spid="5398" grpId="0"/>
      <p:bldP spid="5399" grpId="0"/>
      <p:bldP spid="5399" grpId="1"/>
      <p:bldP spid="5402" grpId="0" animBg="1"/>
      <p:bldP spid="5402" grpId="1" animBg="1"/>
      <p:bldP spid="5404" grpId="0" animBg="1"/>
      <p:bldP spid="5404" grpId="1" animBg="1"/>
      <p:bldP spid="5405" grpId="0" animBg="1"/>
      <p:bldP spid="5405" grpId="1" animBg="1"/>
      <p:bldP spid="5407" grpId="0" animBg="1"/>
      <p:bldP spid="5407" grpId="1" animBg="1"/>
      <p:bldP spid="5408" grpId="0" animBg="1"/>
      <p:bldP spid="5409" grpId="0" animBg="1"/>
      <p:bldP spid="5410" grpId="0" animBg="1"/>
      <p:bldP spid="5410" grpId="1" animBg="1"/>
      <p:bldP spid="5411" grpId="0" animBg="1"/>
      <p:bldP spid="5411" grpId="1" animBg="1"/>
      <p:bldP spid="5412" grpId="0" animBg="1"/>
      <p:bldP spid="5412" grpId="1" animBg="1"/>
      <p:bldP spid="5413" grpId="0" animBg="1"/>
      <p:bldP spid="5413" grpId="1" animBg="1"/>
      <p:bldP spid="5414" grpId="0" animBg="1"/>
      <p:bldP spid="5415" grpId="0" animBg="1"/>
      <p:bldP spid="5416" grpId="0" animBg="1"/>
      <p:bldP spid="5417" grpId="0" animBg="1"/>
      <p:bldP spid="5418" grpId="0"/>
      <p:bldP spid="5418" grpId="1"/>
      <p:bldP spid="5420" grpId="0" animBg="1"/>
      <p:bldP spid="5420" grpId="1" animBg="1"/>
      <p:bldP spid="5422" grpId="0" animBg="1"/>
      <p:bldP spid="5422" grpId="1" animBg="1"/>
      <p:bldP spid="54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38" name="Group 74"/>
          <p:cNvGraphicFramePr>
            <a:graphicFrameLocks noGrp="1"/>
          </p:cNvGraphicFramePr>
          <p:nvPr/>
        </p:nvGraphicFramePr>
        <p:xfrm>
          <a:off x="611560" y="2060848"/>
          <a:ext cx="7776863" cy="3301008"/>
        </p:xfrm>
        <a:graphic>
          <a:graphicData uri="http://schemas.openxmlformats.org/drawingml/2006/table">
            <a:tbl>
              <a:tblPr/>
              <a:tblGrid>
                <a:gridCol w="922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2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8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2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465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опыта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Напряжение на концах проводника, 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Сопротивление проводника, 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Сила тока в цепи, 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4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4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4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ozuka Mincho Pro R" pitchFamily="18" charset="-128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629" name="Text Box 73"/>
          <p:cNvSpPr txBox="1">
            <a:spLocks noChangeArrowheads="1"/>
          </p:cNvSpPr>
          <p:nvPr/>
        </p:nvSpPr>
        <p:spPr bwMode="auto">
          <a:xfrm>
            <a:off x="1763713" y="0"/>
            <a:ext cx="5113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30" name="Text Box 76"/>
          <p:cNvSpPr txBox="1">
            <a:spLocks noChangeArrowheads="1"/>
          </p:cNvSpPr>
          <p:nvPr/>
        </p:nvSpPr>
        <p:spPr bwMode="auto">
          <a:xfrm>
            <a:off x="971550" y="333375"/>
            <a:ext cx="73453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</a:rPr>
              <a:t>Таблица зависимости силы тока от сопротивления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4"/>
          <p:cNvSpPr>
            <a:spLocks noChangeShapeType="1"/>
          </p:cNvSpPr>
          <p:nvPr/>
        </p:nvSpPr>
        <p:spPr bwMode="auto">
          <a:xfrm rot="10800000">
            <a:off x="827584" y="1052736"/>
            <a:ext cx="0" cy="5040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627" name="Line 6"/>
          <p:cNvSpPr>
            <a:spLocks noChangeShapeType="1"/>
          </p:cNvSpPr>
          <p:nvPr/>
        </p:nvSpPr>
        <p:spPr bwMode="auto">
          <a:xfrm>
            <a:off x="827088" y="6165850"/>
            <a:ext cx="6913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628" name="Line 7"/>
          <p:cNvSpPr>
            <a:spLocks noChangeShapeType="1"/>
          </p:cNvSpPr>
          <p:nvPr/>
        </p:nvSpPr>
        <p:spPr bwMode="auto">
          <a:xfrm>
            <a:off x="2124075" y="60213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29" name="Line 8"/>
          <p:cNvSpPr>
            <a:spLocks noChangeShapeType="1"/>
          </p:cNvSpPr>
          <p:nvPr/>
        </p:nvSpPr>
        <p:spPr bwMode="auto">
          <a:xfrm>
            <a:off x="3419475" y="60213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0" name="Line 9"/>
          <p:cNvSpPr>
            <a:spLocks noChangeShapeType="1"/>
          </p:cNvSpPr>
          <p:nvPr/>
        </p:nvSpPr>
        <p:spPr bwMode="auto">
          <a:xfrm>
            <a:off x="4787900" y="60213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1" name="Line 10"/>
          <p:cNvSpPr>
            <a:spLocks noChangeShapeType="1"/>
          </p:cNvSpPr>
          <p:nvPr/>
        </p:nvSpPr>
        <p:spPr bwMode="auto">
          <a:xfrm>
            <a:off x="6156325" y="60213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2" name="Line 11"/>
          <p:cNvSpPr>
            <a:spLocks noChangeShapeType="1"/>
          </p:cNvSpPr>
          <p:nvPr/>
        </p:nvSpPr>
        <p:spPr bwMode="auto">
          <a:xfrm rot="-5400000">
            <a:off x="827882" y="5014119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3" name="Line 12"/>
          <p:cNvSpPr>
            <a:spLocks noChangeShapeType="1"/>
          </p:cNvSpPr>
          <p:nvPr/>
        </p:nvSpPr>
        <p:spPr bwMode="auto">
          <a:xfrm rot="-5400000">
            <a:off x="827882" y="386159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4" name="Line 13"/>
          <p:cNvSpPr>
            <a:spLocks noChangeShapeType="1"/>
          </p:cNvSpPr>
          <p:nvPr/>
        </p:nvSpPr>
        <p:spPr bwMode="auto">
          <a:xfrm rot="-5400000">
            <a:off x="827882" y="2709069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5" name="Line 14"/>
          <p:cNvSpPr>
            <a:spLocks noChangeShapeType="1"/>
          </p:cNvSpPr>
          <p:nvPr/>
        </p:nvSpPr>
        <p:spPr bwMode="auto">
          <a:xfrm rot="-5400000">
            <a:off x="827882" y="155654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6" name="Text Box 15"/>
          <p:cNvSpPr txBox="1">
            <a:spLocks noChangeArrowheads="1"/>
          </p:cNvSpPr>
          <p:nvPr/>
        </p:nvSpPr>
        <p:spPr bwMode="auto">
          <a:xfrm>
            <a:off x="468313" y="6165850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0</a:t>
            </a:r>
          </a:p>
        </p:txBody>
      </p:sp>
      <p:sp>
        <p:nvSpPr>
          <p:cNvPr id="26637" name="Text Box 16"/>
          <p:cNvSpPr txBox="1">
            <a:spLocks noChangeArrowheads="1"/>
          </p:cNvSpPr>
          <p:nvPr/>
        </p:nvSpPr>
        <p:spPr bwMode="auto">
          <a:xfrm>
            <a:off x="1908175" y="638175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</a:t>
            </a:r>
          </a:p>
        </p:txBody>
      </p:sp>
      <p:sp>
        <p:nvSpPr>
          <p:cNvPr id="26638" name="Text Box 17"/>
          <p:cNvSpPr txBox="1">
            <a:spLocks noChangeArrowheads="1"/>
          </p:cNvSpPr>
          <p:nvPr/>
        </p:nvSpPr>
        <p:spPr bwMode="auto">
          <a:xfrm>
            <a:off x="3276600" y="6381750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2</a:t>
            </a:r>
          </a:p>
        </p:txBody>
      </p:sp>
      <p:sp>
        <p:nvSpPr>
          <p:cNvPr id="26639" name="Text Box 18"/>
          <p:cNvSpPr txBox="1">
            <a:spLocks noChangeArrowheads="1"/>
          </p:cNvSpPr>
          <p:nvPr/>
        </p:nvSpPr>
        <p:spPr bwMode="auto">
          <a:xfrm>
            <a:off x="4572000" y="638175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3</a:t>
            </a:r>
          </a:p>
        </p:txBody>
      </p:sp>
      <p:sp>
        <p:nvSpPr>
          <p:cNvPr id="26640" name="Text Box 23"/>
          <p:cNvSpPr txBox="1">
            <a:spLocks noChangeArrowheads="1"/>
          </p:cNvSpPr>
          <p:nvPr/>
        </p:nvSpPr>
        <p:spPr bwMode="auto">
          <a:xfrm>
            <a:off x="5940425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4</a:t>
            </a:r>
          </a:p>
        </p:txBody>
      </p:sp>
      <p:sp>
        <p:nvSpPr>
          <p:cNvPr id="26641" name="Text Box 24"/>
          <p:cNvSpPr txBox="1">
            <a:spLocks noChangeArrowheads="1"/>
          </p:cNvSpPr>
          <p:nvPr/>
        </p:nvSpPr>
        <p:spPr bwMode="auto">
          <a:xfrm>
            <a:off x="250825" y="4941888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0,5</a:t>
            </a:r>
          </a:p>
        </p:txBody>
      </p:sp>
      <p:sp>
        <p:nvSpPr>
          <p:cNvPr id="26642" name="Text Box 26"/>
          <p:cNvSpPr txBox="1">
            <a:spLocks noChangeArrowheads="1"/>
          </p:cNvSpPr>
          <p:nvPr/>
        </p:nvSpPr>
        <p:spPr bwMode="auto">
          <a:xfrm>
            <a:off x="323850" y="3789363"/>
            <a:ext cx="611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</a:t>
            </a:r>
          </a:p>
        </p:txBody>
      </p:sp>
      <p:sp>
        <p:nvSpPr>
          <p:cNvPr id="26643" name="Text Box 27"/>
          <p:cNvSpPr txBox="1">
            <a:spLocks noChangeArrowheads="1"/>
          </p:cNvSpPr>
          <p:nvPr/>
        </p:nvSpPr>
        <p:spPr bwMode="auto">
          <a:xfrm>
            <a:off x="250825" y="2708275"/>
            <a:ext cx="900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1,5</a:t>
            </a:r>
          </a:p>
        </p:txBody>
      </p:sp>
      <p:sp>
        <p:nvSpPr>
          <p:cNvPr id="26644" name="Text Box 28"/>
          <p:cNvSpPr txBox="1">
            <a:spLocks noChangeArrowheads="1"/>
          </p:cNvSpPr>
          <p:nvPr/>
        </p:nvSpPr>
        <p:spPr bwMode="auto">
          <a:xfrm>
            <a:off x="250825" y="1484313"/>
            <a:ext cx="611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2</a:t>
            </a:r>
          </a:p>
        </p:txBody>
      </p:sp>
      <p:sp>
        <p:nvSpPr>
          <p:cNvPr id="26645" name="Oval 29"/>
          <p:cNvSpPr>
            <a:spLocks noChangeArrowheads="1"/>
          </p:cNvSpPr>
          <p:nvPr/>
        </p:nvSpPr>
        <p:spPr bwMode="auto">
          <a:xfrm>
            <a:off x="2051050" y="1628775"/>
            <a:ext cx="73025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46" name="Oval 32"/>
          <p:cNvSpPr>
            <a:spLocks noChangeArrowheads="1"/>
          </p:cNvSpPr>
          <p:nvPr/>
        </p:nvSpPr>
        <p:spPr bwMode="auto">
          <a:xfrm>
            <a:off x="3348038" y="4005263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47" name="Oval 33"/>
          <p:cNvSpPr>
            <a:spLocks noChangeArrowheads="1"/>
          </p:cNvSpPr>
          <p:nvPr/>
        </p:nvSpPr>
        <p:spPr bwMode="auto">
          <a:xfrm>
            <a:off x="4716463" y="4797425"/>
            <a:ext cx="73025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48" name="Oval 34"/>
          <p:cNvSpPr>
            <a:spLocks noChangeArrowheads="1"/>
          </p:cNvSpPr>
          <p:nvPr/>
        </p:nvSpPr>
        <p:spPr bwMode="auto">
          <a:xfrm>
            <a:off x="6084888" y="5084763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49" name="Freeform 36"/>
          <p:cNvSpPr>
            <a:spLocks/>
          </p:cNvSpPr>
          <p:nvPr/>
        </p:nvSpPr>
        <p:spPr bwMode="auto">
          <a:xfrm>
            <a:off x="2051050" y="1341438"/>
            <a:ext cx="4465638" cy="3863975"/>
          </a:xfrm>
          <a:custGeom>
            <a:avLst/>
            <a:gdLst>
              <a:gd name="T0" fmla="*/ 0 w 2813"/>
              <a:gd name="T1" fmla="*/ 0 h 2434"/>
              <a:gd name="T2" fmla="*/ 73025 w 2813"/>
              <a:gd name="T3" fmla="*/ 503237 h 2434"/>
              <a:gd name="T4" fmla="*/ 433388 w 2813"/>
              <a:gd name="T5" fmla="*/ 1582737 h 2434"/>
              <a:gd name="T6" fmla="*/ 1441450 w 2813"/>
              <a:gd name="T7" fmla="*/ 2808287 h 2434"/>
              <a:gd name="T8" fmla="*/ 2736850 w 2813"/>
              <a:gd name="T9" fmla="*/ 3527425 h 2434"/>
              <a:gd name="T10" fmla="*/ 4176713 w 2813"/>
              <a:gd name="T11" fmla="*/ 3816350 h 2434"/>
              <a:gd name="T12" fmla="*/ 4465638 w 2813"/>
              <a:gd name="T13" fmla="*/ 3816350 h 24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13"/>
              <a:gd name="T22" fmla="*/ 0 h 2434"/>
              <a:gd name="T23" fmla="*/ 2813 w 2813"/>
              <a:gd name="T24" fmla="*/ 2434 h 243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13" h="2434">
                <a:moveTo>
                  <a:pt x="0" y="0"/>
                </a:moveTo>
                <a:cubicBezTo>
                  <a:pt x="0" y="75"/>
                  <a:pt x="1" y="151"/>
                  <a:pt x="46" y="317"/>
                </a:cubicBezTo>
                <a:cubicBezTo>
                  <a:pt x="91" y="483"/>
                  <a:pt x="129" y="755"/>
                  <a:pt x="273" y="997"/>
                </a:cubicBezTo>
                <a:cubicBezTo>
                  <a:pt x="417" y="1239"/>
                  <a:pt x="666" y="1565"/>
                  <a:pt x="908" y="1769"/>
                </a:cubicBezTo>
                <a:cubicBezTo>
                  <a:pt x="1150" y="1973"/>
                  <a:pt x="1437" y="2116"/>
                  <a:pt x="1724" y="2222"/>
                </a:cubicBezTo>
                <a:cubicBezTo>
                  <a:pt x="2011" y="2328"/>
                  <a:pt x="2450" y="2374"/>
                  <a:pt x="2631" y="2404"/>
                </a:cubicBezTo>
                <a:cubicBezTo>
                  <a:pt x="2812" y="2434"/>
                  <a:pt x="2783" y="2404"/>
                  <a:pt x="2813" y="2404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50" name="Text Box 37"/>
          <p:cNvSpPr txBox="1">
            <a:spLocks noChangeArrowheads="1"/>
          </p:cNvSpPr>
          <p:nvPr/>
        </p:nvSpPr>
        <p:spPr bwMode="auto">
          <a:xfrm>
            <a:off x="7524750" y="638175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R</a:t>
            </a:r>
            <a:r>
              <a:rPr lang="ru-RU" b="1"/>
              <a:t>,</a:t>
            </a:r>
            <a:r>
              <a:rPr lang="en-US" b="1"/>
              <a:t> </a:t>
            </a:r>
            <a:r>
              <a:rPr lang="ru-RU" b="1"/>
              <a:t>Ом</a:t>
            </a:r>
          </a:p>
        </p:txBody>
      </p:sp>
      <p:sp>
        <p:nvSpPr>
          <p:cNvPr id="26651" name="Text Box 38"/>
          <p:cNvSpPr txBox="1">
            <a:spLocks noChangeArrowheads="1"/>
          </p:cNvSpPr>
          <p:nvPr/>
        </p:nvSpPr>
        <p:spPr bwMode="auto">
          <a:xfrm>
            <a:off x="34925" y="333375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</a:t>
            </a:r>
            <a:r>
              <a:rPr lang="ru-RU" b="1"/>
              <a:t>, А</a:t>
            </a:r>
          </a:p>
        </p:txBody>
      </p:sp>
      <p:sp>
        <p:nvSpPr>
          <p:cNvPr id="26652" name="Text Box 39"/>
          <p:cNvSpPr txBox="1">
            <a:spLocks noChangeArrowheads="1"/>
          </p:cNvSpPr>
          <p:nvPr/>
        </p:nvSpPr>
        <p:spPr bwMode="auto">
          <a:xfrm>
            <a:off x="1476375" y="-26988"/>
            <a:ext cx="6840538" cy="822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003300"/>
                </a:solidFill>
              </a:rPr>
              <a:t>График зависимости силы тока от сопротивления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5"/>
          <p:cNvSpPr>
            <a:spLocks noChangeArrowheads="1"/>
          </p:cNvSpPr>
          <p:nvPr/>
        </p:nvSpPr>
        <p:spPr bwMode="auto">
          <a:xfrm>
            <a:off x="0" y="260350"/>
            <a:ext cx="9144000" cy="6264275"/>
          </a:xfrm>
          <a:prstGeom prst="vertic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55576" y="1052513"/>
            <a:ext cx="756084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 </a:t>
            </a:r>
            <a:r>
              <a:rPr lang="ru-RU" sz="3200" b="1" dirty="0">
                <a:latin typeface="Adobe Caslon Pro Bold" pitchFamily="18" charset="0"/>
              </a:rPr>
              <a:t>Таким образом, опыт показывает, что сила тока в проводнике обратно пропорциональна сопротивлению проводника.</a:t>
            </a:r>
          </a:p>
          <a:p>
            <a:pPr>
              <a:spcBef>
                <a:spcPct val="50000"/>
              </a:spcBef>
            </a:pPr>
            <a:r>
              <a:rPr lang="ru-RU" sz="3200" b="1" dirty="0">
                <a:latin typeface="Adobe Caslon Pro Bold" pitchFamily="18" charset="0"/>
              </a:rPr>
              <a:t>Зависимость силы тока от напряжения на концах участка цепи и сопротивления самого участка называется законом Ома по имени немецкого ученого Георга Ома,  открывшего этот закон в 1827 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5"/>
          <p:cNvSpPr>
            <a:spLocks noChangeArrowheads="1"/>
          </p:cNvSpPr>
          <p:nvPr/>
        </p:nvSpPr>
        <p:spPr bwMode="auto">
          <a:xfrm>
            <a:off x="-323850" y="620713"/>
            <a:ext cx="9467850" cy="5545137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66CCFF"/>
              </a:gs>
              <a:gs pos="50000">
                <a:srgbClr val="66FFFF"/>
              </a:gs>
              <a:gs pos="100000">
                <a:srgbClr val="66CCFF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00113" y="1412874"/>
            <a:ext cx="7200900" cy="42780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/>
              <a:t>Закон Ома:</a:t>
            </a:r>
          </a:p>
          <a:p>
            <a:r>
              <a:rPr lang="ru-RU" sz="2800" dirty="0"/>
              <a:t>Сила тока в участке цепи прямо пропорциональна напряжению на концах этого участка и обратно пропорциональна его сопротивлению.</a:t>
            </a:r>
          </a:p>
          <a:p>
            <a:pPr algn="ctr"/>
            <a:r>
              <a:rPr lang="en-US" sz="4000" b="1" dirty="0">
                <a:latin typeface="Times New Roman" pitchFamily="18" charset="0"/>
              </a:rPr>
              <a:t>I=</a:t>
            </a:r>
            <a:r>
              <a:rPr lang="en-US" sz="4000" b="1" dirty="0">
                <a:latin typeface="Times New Roman" pitchFamily="18" charset="0"/>
                <a:cs typeface="Arial" charset="0"/>
              </a:rPr>
              <a:t>U/R</a:t>
            </a:r>
          </a:p>
          <a:p>
            <a:r>
              <a:rPr lang="en-US" sz="2800" b="1" i="1" dirty="0">
                <a:latin typeface="Times New Roman" pitchFamily="18" charset="0"/>
                <a:cs typeface="Arial" charset="0"/>
              </a:rPr>
              <a:t>I</a:t>
            </a:r>
            <a:r>
              <a:rPr lang="ru-RU" sz="2800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sz="2800" dirty="0">
                <a:cs typeface="Arial" charset="0"/>
              </a:rPr>
              <a:t>-</a:t>
            </a:r>
            <a:r>
              <a:rPr lang="ru-RU" sz="2800" dirty="0">
                <a:cs typeface="Arial" charset="0"/>
              </a:rPr>
              <a:t> сила тока в участке цепи,</a:t>
            </a:r>
          </a:p>
          <a:p>
            <a:r>
              <a:rPr lang="en-US" sz="2800" b="1" i="1" dirty="0">
                <a:latin typeface="Times New Roman" pitchFamily="18" charset="0"/>
                <a:cs typeface="Arial" charset="0"/>
              </a:rPr>
              <a:t>U</a:t>
            </a:r>
            <a:r>
              <a:rPr lang="ru-RU" sz="2800" b="1" i="1" dirty="0">
                <a:latin typeface="Times New Roman" pitchFamily="18" charset="0"/>
                <a:cs typeface="Arial" charset="0"/>
              </a:rPr>
              <a:t> </a:t>
            </a:r>
            <a:r>
              <a:rPr lang="ru-RU" sz="2800" dirty="0">
                <a:cs typeface="Arial" charset="0"/>
              </a:rPr>
              <a:t>- напряжение на этом участке,</a:t>
            </a:r>
          </a:p>
          <a:p>
            <a:r>
              <a:rPr lang="en-US" sz="2800" b="1" i="1" dirty="0">
                <a:latin typeface="Times New Roman" pitchFamily="18" charset="0"/>
                <a:cs typeface="Arial" charset="0"/>
              </a:rPr>
              <a:t>R</a:t>
            </a:r>
            <a:r>
              <a:rPr lang="ru-RU" sz="2800" b="1" i="1" dirty="0">
                <a:latin typeface="Times New Roman" pitchFamily="18" charset="0"/>
                <a:cs typeface="Arial" charset="0"/>
              </a:rPr>
              <a:t> </a:t>
            </a:r>
            <a:r>
              <a:rPr lang="ru-RU" sz="2800" dirty="0">
                <a:cs typeface="Arial" charset="0"/>
              </a:rPr>
              <a:t>- сопротивление участка.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Line 10"/>
          <p:cNvSpPr>
            <a:spLocks noChangeShapeType="1"/>
          </p:cNvSpPr>
          <p:nvPr/>
        </p:nvSpPr>
        <p:spPr bwMode="auto">
          <a:xfrm flipH="1" flipV="1">
            <a:off x="6156176" y="6021289"/>
            <a:ext cx="149" cy="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555875" y="2565400"/>
            <a:ext cx="4032250" cy="3240088"/>
            <a:chOff x="2744" y="1480"/>
            <a:chExt cx="2540" cy="2041"/>
          </a:xfrm>
        </p:grpSpPr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2744" y="1480"/>
              <a:ext cx="2540" cy="2041"/>
              <a:chOff x="2517" y="1661"/>
              <a:chExt cx="2540" cy="2041"/>
            </a:xfrm>
          </p:grpSpPr>
          <p:sp>
            <p:nvSpPr>
              <p:cNvPr id="8" name="AutoShape 6"/>
              <p:cNvSpPr>
                <a:spLocks noChangeArrowheads="1"/>
              </p:cNvSpPr>
              <p:nvPr/>
            </p:nvSpPr>
            <p:spPr bwMode="auto">
              <a:xfrm>
                <a:off x="2517" y="1661"/>
                <a:ext cx="2540" cy="2041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>
                  <a:latin typeface="Verdana" pitchFamily="34" charset="0"/>
                </a:endParaRPr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>
                <a:off x="3787" y="2931"/>
                <a:ext cx="0" cy="77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 flipV="1">
                <a:off x="3787" y="2614"/>
                <a:ext cx="590" cy="317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Line 9"/>
              <p:cNvSpPr>
                <a:spLocks noChangeShapeType="1"/>
              </p:cNvSpPr>
              <p:nvPr/>
            </p:nvSpPr>
            <p:spPr bwMode="auto">
              <a:xfrm flipH="1" flipV="1">
                <a:off x="3198" y="2614"/>
                <a:ext cx="589" cy="317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" name="Rectangle 10"/>
            <p:cNvSpPr>
              <a:spLocks noChangeArrowheads="1"/>
            </p:cNvSpPr>
            <p:nvPr/>
          </p:nvSpPr>
          <p:spPr bwMode="auto">
            <a:xfrm>
              <a:off x="3288" y="2840"/>
              <a:ext cx="377" cy="51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Verdana" pitchFamily="34" charset="0"/>
                </a:rPr>
                <a:t> </a:t>
              </a:r>
              <a:r>
                <a:rPr lang="en-US" sz="4800" b="1">
                  <a:solidFill>
                    <a:srgbClr val="FF3300"/>
                  </a:solidFill>
                  <a:latin typeface="Verdana" pitchFamily="34" charset="0"/>
                </a:rPr>
                <a:t>I</a:t>
              </a:r>
              <a:endParaRPr lang="ru-RU" sz="4800" b="1">
                <a:solidFill>
                  <a:srgbClr val="FF3300"/>
                </a:solidFill>
                <a:latin typeface="Verdana" pitchFamily="34" charset="0"/>
              </a:endParaRPr>
            </a:p>
          </p:txBody>
        </p:sp>
        <p:sp>
          <p:nvSpPr>
            <p:cNvPr id="6" name="Rectangle 11"/>
            <p:cNvSpPr>
              <a:spLocks noChangeArrowheads="1"/>
            </p:cNvSpPr>
            <p:nvPr/>
          </p:nvSpPr>
          <p:spPr bwMode="auto">
            <a:xfrm>
              <a:off x="3787" y="1979"/>
              <a:ext cx="428" cy="51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800" b="1" dirty="0">
                  <a:solidFill>
                    <a:srgbClr val="FF3300"/>
                  </a:solidFill>
                  <a:latin typeface="Verdana" pitchFamily="34" charset="0"/>
                </a:rPr>
                <a:t>U</a:t>
              </a:r>
              <a:endParaRPr lang="ru-RU" sz="4800" b="1" dirty="0">
                <a:solidFill>
                  <a:srgbClr val="FF3300"/>
                </a:solidFill>
                <a:latin typeface="Verdana" pitchFamily="34" charset="0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>
              <a:off x="4286" y="2840"/>
              <a:ext cx="416" cy="51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en-US" sz="4800" b="1">
                  <a:solidFill>
                    <a:srgbClr val="FF3300"/>
                  </a:solidFill>
                  <a:latin typeface="Verdana" pitchFamily="34" charset="0"/>
                </a:rPr>
                <a:t>R</a:t>
              </a:r>
              <a:endParaRPr lang="ru-RU" sz="4800" b="1">
                <a:solidFill>
                  <a:srgbClr val="FF3300"/>
                </a:solidFill>
                <a:latin typeface="Verdana" pitchFamily="34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1331640" y="1340768"/>
            <a:ext cx="2376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dirty="0">
              <a:solidFill>
                <a:schemeClr val="tx2"/>
              </a:solidFill>
              <a:latin typeface="Verdana" pitchFamily="34" charset="0"/>
            </a:endParaRPr>
          </a:p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</a:rPr>
              <a:t>U=IR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Verdana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31640" y="404664"/>
            <a:ext cx="25922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>
              <a:solidFill>
                <a:schemeClr val="tx2"/>
              </a:solidFill>
              <a:latin typeface="Verdana" pitchFamily="34" charset="0"/>
            </a:endParaRPr>
          </a:p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</a:rPr>
              <a:t>I=U/R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Verdan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75656" y="2420888"/>
            <a:ext cx="20882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/>
                </a:solidFill>
                <a:latin typeface="Verdana" pitchFamily="34" charset="0"/>
              </a:rPr>
              <a:t>  </a:t>
            </a:r>
          </a:p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</a:rPr>
              <a:t>R=U/I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Verdan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03648" y="188640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Магический треугольник:</a:t>
            </a: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2051720" y="1988840"/>
            <a:ext cx="5832425" cy="4032448"/>
            <a:chOff x="839" y="527"/>
            <a:chExt cx="4309" cy="3726"/>
          </a:xfrm>
        </p:grpSpPr>
        <p:sp>
          <p:nvSpPr>
            <p:cNvPr id="18" name="AutoShape 3"/>
            <p:cNvSpPr>
              <a:spLocks noChangeArrowheads="1"/>
            </p:cNvSpPr>
            <p:nvPr/>
          </p:nvSpPr>
          <p:spPr bwMode="auto">
            <a:xfrm>
              <a:off x="839" y="527"/>
              <a:ext cx="4309" cy="372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Line 4"/>
            <p:cNvSpPr>
              <a:spLocks noChangeShapeType="1"/>
            </p:cNvSpPr>
            <p:nvPr/>
          </p:nvSpPr>
          <p:spPr bwMode="auto">
            <a:xfrm>
              <a:off x="1837" y="2523"/>
              <a:ext cx="235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2971" y="2523"/>
              <a:ext cx="0" cy="16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4211960" y="2852936"/>
            <a:ext cx="129614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path path="rect">
                    <a:fillToRect r="100000" b="100000"/>
                  </a:path>
                </a:gradFill>
                <a:latin typeface="Forte"/>
              </a:rPr>
              <a:t>U</a:t>
            </a:r>
            <a:endParaRPr lang="ru-RU" sz="8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path path="rect">
                  <a:fillToRect r="100000" b="100000"/>
                </a:path>
              </a:gradFill>
              <a:latin typeface="Forte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543944" y="4852758"/>
            <a:ext cx="3962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path path="rect">
                    <a:fillToRect r="100000" b="100000"/>
                  </a:path>
                </a:gradFill>
                <a:latin typeface="Bookman Old Style"/>
              </a:rPr>
              <a:t>R</a:t>
            </a:r>
            <a:endParaRPr lang="ru-RU" sz="72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path path="rect">
                  <a:fillToRect r="100000" b="100000"/>
                </a:path>
              </a:gradFill>
              <a:latin typeface="Bookman Old Style"/>
            </a:endParaRPr>
          </a:p>
        </p:txBody>
      </p:sp>
      <p:sp>
        <p:nvSpPr>
          <p:cNvPr id="23" name="WordArt 7"/>
          <p:cNvSpPr>
            <a:spLocks noChangeArrowheads="1" noChangeShapeType="1" noTextEdit="1"/>
          </p:cNvSpPr>
          <p:nvPr/>
        </p:nvSpPr>
        <p:spPr bwMode="auto">
          <a:xfrm>
            <a:off x="3635896" y="4941169"/>
            <a:ext cx="288031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path path="rect">
                    <a:fillToRect r="100000" b="100000"/>
                  </a:path>
                </a:gradFill>
                <a:latin typeface="Forte"/>
              </a:rPr>
              <a:t>I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path path="rect">
                  <a:fillToRect r="100000" b="100000"/>
                </a:path>
              </a:gradFill>
              <a:latin typeface="Forte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5"/>
          <p:cNvSpPr>
            <a:spLocks noChangeArrowheads="1"/>
          </p:cNvSpPr>
          <p:nvPr/>
        </p:nvSpPr>
        <p:spPr bwMode="auto">
          <a:xfrm>
            <a:off x="0" y="692697"/>
            <a:ext cx="8892480" cy="5328591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FFCC66"/>
              </a:gs>
              <a:gs pos="50000">
                <a:srgbClr val="FFFF99"/>
              </a:gs>
              <a:gs pos="100000">
                <a:srgbClr val="FFCC66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0" y="692696"/>
            <a:ext cx="9144000" cy="53245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/>
              <a:t>Значение закона Ома</a:t>
            </a:r>
            <a:r>
              <a:rPr lang="ru-RU" sz="2400" b="1" dirty="0"/>
              <a:t> </a:t>
            </a:r>
          </a:p>
          <a:p>
            <a:pPr algn="ctr">
              <a:spcBef>
                <a:spcPct val="50000"/>
              </a:spcBef>
            </a:pPr>
            <a:endParaRPr lang="ru-RU" sz="2400" b="1" dirty="0"/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400" b="1" dirty="0"/>
              <a:t>    Закон Ома определяет силу тока в электрической        цепи при заданном напряжении и известном сопротивлении. 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400" b="1" dirty="0"/>
              <a:t>Он позволяет рассчитать тепловые, химические и магнитные действия тока, так как они зависят от силы тока. 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400" b="1" dirty="0"/>
              <a:t>Из закона Ома вытекает, что замыкать обычную осветительную сеть проводником малого сопротивления опасно. Сила тока окажется настолько большой, что это может иметь тяжелые последствия.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Line 10"/>
          <p:cNvSpPr>
            <a:spLocks noChangeShapeType="1"/>
          </p:cNvSpPr>
          <p:nvPr/>
        </p:nvSpPr>
        <p:spPr bwMode="auto">
          <a:xfrm flipH="1" flipV="1">
            <a:off x="6156176" y="6021289"/>
            <a:ext cx="149" cy="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4578" name="Picture 2" descr="img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764704"/>
            <a:ext cx="453650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Рисунок 18" descr="C:\Users\Серёга\Desktop\Безымянныйsafds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645024"/>
            <a:ext cx="7416824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123728" y="188640"/>
            <a:ext cx="61926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Решим задачу</a:t>
            </a: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9512" y="1049087"/>
            <a:ext cx="388843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Решим задачу: На рисунке изображены графики зависимости силы тока от напряжения для двух проводников А и В. Какой из этих проводников обладает большим сопротивлением? </a:t>
            </a:r>
            <a:endParaRPr kumimoji="0" 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Line 10"/>
          <p:cNvSpPr>
            <a:spLocks noChangeShapeType="1"/>
          </p:cNvSpPr>
          <p:nvPr/>
        </p:nvSpPr>
        <p:spPr bwMode="auto">
          <a:xfrm flipH="1" flipV="1">
            <a:off x="6156176" y="6021289"/>
            <a:ext cx="149" cy="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/>
        </p:nvGraphicFramePr>
        <p:xfrm>
          <a:off x="251521" y="188639"/>
          <a:ext cx="8496944" cy="6480721"/>
        </p:xfrm>
        <a:graphic>
          <a:graphicData uri="http://schemas.openxmlformats.org/drawingml/2006/table">
            <a:tbl>
              <a:tblPr/>
              <a:tblGrid>
                <a:gridCol w="2682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0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987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Буквенное обозначение величины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38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 характеризует?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64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Источник тока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Проводник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Электрический ток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38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 обозначается основная единица измерения?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38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Чему равна единица измерения?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1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1В=1Дж/1Кл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1Ом=1В/1А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1А=1Кл/1с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938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Формула, по которой вычисляется физическая величина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1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U=A/q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R=U/I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I=q/t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938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прибора для измерения физической величины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1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Вольтмер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Омметр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Амперметр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467544" y="80482"/>
            <a:ext cx="784887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Сопротивление вольтметра равно 12000 Ом. Какова сила тока, протекающая через вольтметр, если он показывает напряжение, равное 120В?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1043608" y="2844439"/>
            <a:ext cx="604867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Дано: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=12000 Ом                          Решение: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U= 120 B                              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I=U/R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I-?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I=120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/12000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=0,01A 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=0,01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Line 10"/>
          <p:cNvSpPr>
            <a:spLocks noChangeShapeType="1"/>
          </p:cNvSpPr>
          <p:nvPr/>
        </p:nvSpPr>
        <p:spPr bwMode="auto">
          <a:xfrm flipH="1" flipV="1">
            <a:off x="6156176" y="6021289"/>
            <a:ext cx="149" cy="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5" y="1340769"/>
          <a:ext cx="3960438" cy="3744414"/>
        </p:xfrm>
        <a:graphic>
          <a:graphicData uri="http://schemas.openxmlformats.org/drawingml/2006/table">
            <a:tbl>
              <a:tblPr/>
              <a:tblGrid>
                <a:gridCol w="1268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5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3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(В)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(А)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2800" b="1">
                          <a:latin typeface="Times New Roman"/>
                          <a:ea typeface="Times New Roman"/>
                        </a:rPr>
                        <a:t>(Ом)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04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0,6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04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4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860032" y="1340768"/>
          <a:ext cx="4010764" cy="3744416"/>
        </p:xfrm>
        <a:graphic>
          <a:graphicData uri="http://schemas.openxmlformats.org/drawingml/2006/table">
            <a:tbl>
              <a:tblPr/>
              <a:tblGrid>
                <a:gridCol w="1291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(В)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(А)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2400" b="1">
                          <a:latin typeface="Times New Roman"/>
                          <a:ea typeface="Times New Roman"/>
                        </a:rPr>
                        <a:t>(Ом)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220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440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220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5,64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39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70882" y="503624"/>
            <a:ext cx="84022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Раздаточный материал «Таблицы для применения Закона Ома»</a:t>
            </a:r>
            <a:endParaRPr kumimoji="0" 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6"/>
          <p:cNvSpPr>
            <a:spLocks noChangeArrowheads="1"/>
          </p:cNvSpPr>
          <p:nvPr/>
        </p:nvSpPr>
        <p:spPr bwMode="auto">
          <a:xfrm>
            <a:off x="0" y="836712"/>
            <a:ext cx="9144000" cy="5257700"/>
          </a:xfrm>
          <a:prstGeom prst="vertic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83568" y="1484784"/>
            <a:ext cx="7776864" cy="41549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r>
              <a:rPr lang="ru-RU" sz="4400" b="1" dirty="0">
                <a:latin typeface="Times New Roman" pitchFamily="18" charset="0"/>
              </a:rPr>
              <a:t>В любой электрической цепи мы имеем дело с тремя величинами – силой тока, напряжением и сопротивлением. </a:t>
            </a:r>
          </a:p>
          <a:p>
            <a:pPr lvl="1"/>
            <a:endParaRPr lang="ru-RU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6"/>
          <p:cNvSpPr>
            <a:spLocks noChangeArrowheads="1"/>
          </p:cNvSpPr>
          <p:nvPr/>
        </p:nvSpPr>
        <p:spPr bwMode="auto">
          <a:xfrm>
            <a:off x="0" y="836712"/>
            <a:ext cx="9144000" cy="5257700"/>
          </a:xfrm>
          <a:prstGeom prst="vertic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43608" y="1556792"/>
            <a:ext cx="7056784" cy="4462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r>
              <a:rPr lang="ru-RU" sz="4000" dirty="0"/>
              <a:t>Ом открыл теоретически и подтвердил на опыте закон, выражающий связь между силой тока в цепи, напряжением и сопротивлением.</a:t>
            </a:r>
          </a:p>
          <a:p>
            <a:pPr lvl="1"/>
            <a:endParaRPr lang="ru-RU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6"/>
          <p:cNvSpPr>
            <a:spLocks noChangeArrowheads="1"/>
          </p:cNvSpPr>
          <p:nvPr/>
        </p:nvSpPr>
        <p:spPr bwMode="auto">
          <a:xfrm>
            <a:off x="0" y="836712"/>
            <a:ext cx="9144000" cy="5257700"/>
          </a:xfrm>
          <a:prstGeom prst="vertic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83568" y="1341438"/>
            <a:ext cx="7776864" cy="3477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r>
              <a:rPr lang="ru-RU" sz="4400" dirty="0"/>
              <a:t>Установим зависимость силы тока от напряжения на опыте. При  проведении опыта сопротивление проводника не меняется.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260350"/>
            <a:ext cx="13335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404813"/>
            <a:ext cx="130492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3789363"/>
            <a:ext cx="1905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488" y="4365625"/>
            <a:ext cx="15811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3635375" y="3573463"/>
            <a:ext cx="2592388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419475" y="4868863"/>
            <a:ext cx="3024188" cy="1444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6" name="Freeform 10"/>
          <p:cNvSpPr>
            <a:spLocks/>
          </p:cNvSpPr>
          <p:nvPr/>
        </p:nvSpPr>
        <p:spPr bwMode="auto">
          <a:xfrm>
            <a:off x="3851275" y="3933825"/>
            <a:ext cx="1973263" cy="85725"/>
          </a:xfrm>
          <a:custGeom>
            <a:avLst/>
            <a:gdLst>
              <a:gd name="T0" fmla="*/ 0 w 1618"/>
              <a:gd name="T1" fmla="*/ 31925 h 145"/>
              <a:gd name="T2" fmla="*/ 75613 w 1618"/>
              <a:gd name="T3" fmla="*/ 39611 h 145"/>
              <a:gd name="T4" fmla="*/ 167081 w 1618"/>
              <a:gd name="T5" fmla="*/ 46705 h 145"/>
              <a:gd name="T6" fmla="*/ 351236 w 1618"/>
              <a:gd name="T7" fmla="*/ 54391 h 145"/>
              <a:gd name="T8" fmla="*/ 381725 w 1618"/>
              <a:gd name="T9" fmla="*/ 76266 h 145"/>
              <a:gd name="T10" fmla="*/ 457338 w 1618"/>
              <a:gd name="T11" fmla="*/ 69171 h 145"/>
              <a:gd name="T12" fmla="*/ 473193 w 1618"/>
              <a:gd name="T13" fmla="*/ 46705 h 145"/>
              <a:gd name="T14" fmla="*/ 564661 w 1618"/>
              <a:gd name="T15" fmla="*/ 69171 h 145"/>
              <a:gd name="T16" fmla="*/ 640274 w 1618"/>
              <a:gd name="T17" fmla="*/ 61486 h 145"/>
              <a:gd name="T18" fmla="*/ 717107 w 1618"/>
              <a:gd name="T19" fmla="*/ 46705 h 145"/>
              <a:gd name="T20" fmla="*/ 732961 w 1618"/>
              <a:gd name="T21" fmla="*/ 76266 h 145"/>
              <a:gd name="T22" fmla="*/ 793940 w 1618"/>
              <a:gd name="T23" fmla="*/ 39611 h 145"/>
              <a:gd name="T24" fmla="*/ 839064 w 1618"/>
              <a:gd name="T25" fmla="*/ 46705 h 145"/>
              <a:gd name="T26" fmla="*/ 885407 w 1618"/>
              <a:gd name="T27" fmla="*/ 61486 h 145"/>
              <a:gd name="T28" fmla="*/ 991510 w 1618"/>
              <a:gd name="T29" fmla="*/ 46705 h 145"/>
              <a:gd name="T30" fmla="*/ 1037853 w 1618"/>
              <a:gd name="T31" fmla="*/ 61486 h 145"/>
              <a:gd name="T32" fmla="*/ 1068343 w 1618"/>
              <a:gd name="T33" fmla="*/ 39611 h 145"/>
              <a:gd name="T34" fmla="*/ 1098832 w 1618"/>
              <a:gd name="T35" fmla="*/ 24239 h 145"/>
              <a:gd name="T36" fmla="*/ 1114686 w 1618"/>
              <a:gd name="T37" fmla="*/ 46705 h 145"/>
              <a:gd name="T38" fmla="*/ 1251278 w 1618"/>
              <a:gd name="T39" fmla="*/ 31925 h 145"/>
              <a:gd name="T40" fmla="*/ 1358600 w 1618"/>
              <a:gd name="T41" fmla="*/ 54391 h 145"/>
              <a:gd name="T42" fmla="*/ 1404944 w 1618"/>
              <a:gd name="T43" fmla="*/ 46705 h 145"/>
              <a:gd name="T44" fmla="*/ 1511046 w 1618"/>
              <a:gd name="T45" fmla="*/ 39611 h 145"/>
              <a:gd name="T46" fmla="*/ 1633003 w 1618"/>
              <a:gd name="T47" fmla="*/ 24239 h 145"/>
              <a:gd name="T48" fmla="*/ 1679347 w 1618"/>
              <a:gd name="T49" fmla="*/ 31925 h 145"/>
              <a:gd name="T50" fmla="*/ 1740325 w 1618"/>
              <a:gd name="T51" fmla="*/ 61486 h 145"/>
              <a:gd name="T52" fmla="*/ 1770815 w 1618"/>
              <a:gd name="T53" fmla="*/ 39611 h 145"/>
              <a:gd name="T54" fmla="*/ 1786669 w 1618"/>
              <a:gd name="T55" fmla="*/ 17145 h 145"/>
              <a:gd name="T56" fmla="*/ 1878137 w 1618"/>
              <a:gd name="T57" fmla="*/ 31925 h 145"/>
              <a:gd name="T58" fmla="*/ 1923261 w 1618"/>
              <a:gd name="T59" fmla="*/ 24239 h 145"/>
              <a:gd name="T60" fmla="*/ 1953750 w 1618"/>
              <a:gd name="T61" fmla="*/ 2365 h 145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618"/>
              <a:gd name="T94" fmla="*/ 0 h 145"/>
              <a:gd name="T95" fmla="*/ 1618 w 1618"/>
              <a:gd name="T96" fmla="*/ 145 h 145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618" h="145">
                <a:moveTo>
                  <a:pt x="0" y="54"/>
                </a:moveTo>
                <a:cubicBezTo>
                  <a:pt x="21" y="58"/>
                  <a:pt x="42" y="59"/>
                  <a:pt x="62" y="67"/>
                </a:cubicBezTo>
                <a:cubicBezTo>
                  <a:pt x="130" y="93"/>
                  <a:pt x="70" y="103"/>
                  <a:pt x="137" y="79"/>
                </a:cubicBezTo>
                <a:cubicBezTo>
                  <a:pt x="238" y="145"/>
                  <a:pt x="83" y="55"/>
                  <a:pt x="288" y="92"/>
                </a:cubicBezTo>
                <a:cubicBezTo>
                  <a:pt x="303" y="95"/>
                  <a:pt x="305" y="117"/>
                  <a:pt x="313" y="129"/>
                </a:cubicBezTo>
                <a:cubicBezTo>
                  <a:pt x="334" y="125"/>
                  <a:pt x="357" y="129"/>
                  <a:pt x="375" y="117"/>
                </a:cubicBezTo>
                <a:cubicBezTo>
                  <a:pt x="386" y="110"/>
                  <a:pt x="376" y="85"/>
                  <a:pt x="388" y="79"/>
                </a:cubicBezTo>
                <a:cubicBezTo>
                  <a:pt x="402" y="72"/>
                  <a:pt x="458" y="114"/>
                  <a:pt x="463" y="117"/>
                </a:cubicBezTo>
                <a:cubicBezTo>
                  <a:pt x="484" y="113"/>
                  <a:pt x="507" y="115"/>
                  <a:pt x="525" y="104"/>
                </a:cubicBezTo>
                <a:cubicBezTo>
                  <a:pt x="590" y="66"/>
                  <a:pt x="506" y="53"/>
                  <a:pt x="588" y="79"/>
                </a:cubicBezTo>
                <a:cubicBezTo>
                  <a:pt x="592" y="96"/>
                  <a:pt x="586" y="121"/>
                  <a:pt x="601" y="129"/>
                </a:cubicBezTo>
                <a:cubicBezTo>
                  <a:pt x="632" y="145"/>
                  <a:pt x="648" y="76"/>
                  <a:pt x="651" y="67"/>
                </a:cubicBezTo>
                <a:cubicBezTo>
                  <a:pt x="663" y="71"/>
                  <a:pt x="676" y="73"/>
                  <a:pt x="688" y="79"/>
                </a:cubicBezTo>
                <a:cubicBezTo>
                  <a:pt x="702" y="86"/>
                  <a:pt x="711" y="102"/>
                  <a:pt x="726" y="104"/>
                </a:cubicBezTo>
                <a:cubicBezTo>
                  <a:pt x="740" y="106"/>
                  <a:pt x="797" y="85"/>
                  <a:pt x="813" y="79"/>
                </a:cubicBezTo>
                <a:cubicBezTo>
                  <a:pt x="826" y="87"/>
                  <a:pt x="836" y="107"/>
                  <a:pt x="851" y="104"/>
                </a:cubicBezTo>
                <a:cubicBezTo>
                  <a:pt x="866" y="101"/>
                  <a:pt x="867" y="79"/>
                  <a:pt x="876" y="67"/>
                </a:cubicBezTo>
                <a:cubicBezTo>
                  <a:pt x="883" y="58"/>
                  <a:pt x="893" y="50"/>
                  <a:pt x="901" y="41"/>
                </a:cubicBezTo>
                <a:cubicBezTo>
                  <a:pt x="905" y="54"/>
                  <a:pt x="905" y="69"/>
                  <a:pt x="914" y="79"/>
                </a:cubicBezTo>
                <a:cubicBezTo>
                  <a:pt x="947" y="112"/>
                  <a:pt x="991" y="66"/>
                  <a:pt x="1026" y="54"/>
                </a:cubicBezTo>
                <a:cubicBezTo>
                  <a:pt x="1046" y="114"/>
                  <a:pt x="1056" y="110"/>
                  <a:pt x="1114" y="92"/>
                </a:cubicBezTo>
                <a:cubicBezTo>
                  <a:pt x="1140" y="10"/>
                  <a:pt x="1107" y="74"/>
                  <a:pt x="1152" y="79"/>
                </a:cubicBezTo>
                <a:cubicBezTo>
                  <a:pt x="1181" y="82"/>
                  <a:pt x="1210" y="71"/>
                  <a:pt x="1239" y="67"/>
                </a:cubicBezTo>
                <a:cubicBezTo>
                  <a:pt x="1293" y="103"/>
                  <a:pt x="1317" y="111"/>
                  <a:pt x="1339" y="41"/>
                </a:cubicBezTo>
                <a:cubicBezTo>
                  <a:pt x="1352" y="45"/>
                  <a:pt x="1368" y="44"/>
                  <a:pt x="1377" y="54"/>
                </a:cubicBezTo>
                <a:cubicBezTo>
                  <a:pt x="1442" y="120"/>
                  <a:pt x="1328" y="73"/>
                  <a:pt x="1427" y="104"/>
                </a:cubicBezTo>
                <a:cubicBezTo>
                  <a:pt x="1435" y="92"/>
                  <a:pt x="1445" y="80"/>
                  <a:pt x="1452" y="67"/>
                </a:cubicBezTo>
                <a:cubicBezTo>
                  <a:pt x="1458" y="55"/>
                  <a:pt x="1452" y="31"/>
                  <a:pt x="1465" y="29"/>
                </a:cubicBezTo>
                <a:cubicBezTo>
                  <a:pt x="1491" y="25"/>
                  <a:pt x="1540" y="54"/>
                  <a:pt x="1540" y="54"/>
                </a:cubicBezTo>
                <a:cubicBezTo>
                  <a:pt x="1552" y="50"/>
                  <a:pt x="1568" y="50"/>
                  <a:pt x="1577" y="41"/>
                </a:cubicBezTo>
                <a:cubicBezTo>
                  <a:pt x="1618" y="0"/>
                  <a:pt x="1569" y="4"/>
                  <a:pt x="1602" y="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3851275" y="3933825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5795963" y="3933825"/>
            <a:ext cx="71437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0" name="Freeform 14"/>
          <p:cNvSpPr>
            <a:spLocks/>
          </p:cNvSpPr>
          <p:nvPr/>
        </p:nvSpPr>
        <p:spPr bwMode="auto">
          <a:xfrm>
            <a:off x="2700338" y="1628799"/>
            <a:ext cx="3360737" cy="2305025"/>
          </a:xfrm>
          <a:custGeom>
            <a:avLst/>
            <a:gdLst>
              <a:gd name="T0" fmla="*/ 0 w 2117"/>
              <a:gd name="T1" fmla="*/ 84137 h 1460"/>
              <a:gd name="T2" fmla="*/ 1150937 w 2117"/>
              <a:gd name="T3" fmla="*/ 228600 h 1460"/>
              <a:gd name="T4" fmla="*/ 3024186 w 2117"/>
              <a:gd name="T5" fmla="*/ 1452562 h 1460"/>
              <a:gd name="T6" fmla="*/ 3167061 w 2117"/>
              <a:gd name="T7" fmla="*/ 2317750 h 1460"/>
              <a:gd name="T8" fmla="*/ 0 60000 65536"/>
              <a:gd name="T9" fmla="*/ 0 60000 65536"/>
              <a:gd name="T10" fmla="*/ 0 60000 65536"/>
              <a:gd name="T11" fmla="*/ 0 60000 65536"/>
              <a:gd name="T12" fmla="*/ 0 w 2117"/>
              <a:gd name="T13" fmla="*/ 0 h 1460"/>
              <a:gd name="T14" fmla="*/ 2117 w 2117"/>
              <a:gd name="T15" fmla="*/ 1460 h 14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17" h="1460">
                <a:moveTo>
                  <a:pt x="0" y="53"/>
                </a:moveTo>
                <a:cubicBezTo>
                  <a:pt x="204" y="26"/>
                  <a:pt x="408" y="0"/>
                  <a:pt x="725" y="144"/>
                </a:cubicBezTo>
                <a:cubicBezTo>
                  <a:pt x="1042" y="288"/>
                  <a:pt x="1693" y="696"/>
                  <a:pt x="1905" y="915"/>
                </a:cubicBezTo>
                <a:cubicBezTo>
                  <a:pt x="2117" y="1134"/>
                  <a:pt x="1980" y="1369"/>
                  <a:pt x="1995" y="14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V="1">
            <a:off x="3635375" y="3429000"/>
            <a:ext cx="7302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 flipV="1">
            <a:off x="6084888" y="3429000"/>
            <a:ext cx="14287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3708400" y="3429000"/>
            <a:ext cx="2376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6" name="Freeform 20"/>
          <p:cNvSpPr>
            <a:spLocks/>
          </p:cNvSpPr>
          <p:nvPr/>
        </p:nvSpPr>
        <p:spPr bwMode="auto">
          <a:xfrm>
            <a:off x="1403350" y="3403600"/>
            <a:ext cx="2447925" cy="673100"/>
          </a:xfrm>
          <a:custGeom>
            <a:avLst/>
            <a:gdLst>
              <a:gd name="T0" fmla="*/ 0 w 1542"/>
              <a:gd name="T1" fmla="*/ 673100 h 424"/>
              <a:gd name="T2" fmla="*/ 360362 w 1542"/>
              <a:gd name="T3" fmla="*/ 96837 h 424"/>
              <a:gd name="T4" fmla="*/ 2089150 w 1542"/>
              <a:gd name="T5" fmla="*/ 96837 h 424"/>
              <a:gd name="T6" fmla="*/ 2447925 w 1542"/>
              <a:gd name="T7" fmla="*/ 530225 h 424"/>
              <a:gd name="T8" fmla="*/ 0 60000 65536"/>
              <a:gd name="T9" fmla="*/ 0 60000 65536"/>
              <a:gd name="T10" fmla="*/ 0 60000 65536"/>
              <a:gd name="T11" fmla="*/ 0 60000 65536"/>
              <a:gd name="T12" fmla="*/ 0 w 1542"/>
              <a:gd name="T13" fmla="*/ 0 h 424"/>
              <a:gd name="T14" fmla="*/ 1542 w 1542"/>
              <a:gd name="T15" fmla="*/ 424 h 4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42" h="424">
                <a:moveTo>
                  <a:pt x="0" y="424"/>
                </a:moveTo>
                <a:cubicBezTo>
                  <a:pt x="4" y="273"/>
                  <a:pt x="8" y="122"/>
                  <a:pt x="227" y="61"/>
                </a:cubicBezTo>
                <a:cubicBezTo>
                  <a:pt x="446" y="0"/>
                  <a:pt x="1097" y="16"/>
                  <a:pt x="1316" y="61"/>
                </a:cubicBezTo>
                <a:cubicBezTo>
                  <a:pt x="1535" y="106"/>
                  <a:pt x="1504" y="288"/>
                  <a:pt x="1542" y="33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7" name="Freeform 21"/>
          <p:cNvSpPr>
            <a:spLocks/>
          </p:cNvSpPr>
          <p:nvPr/>
        </p:nvSpPr>
        <p:spPr bwMode="auto">
          <a:xfrm>
            <a:off x="2268538" y="4076700"/>
            <a:ext cx="4895850" cy="1560513"/>
          </a:xfrm>
          <a:custGeom>
            <a:avLst/>
            <a:gdLst>
              <a:gd name="T0" fmla="*/ 0 w 3084"/>
              <a:gd name="T1" fmla="*/ 0 h 983"/>
              <a:gd name="T2" fmla="*/ 1008063 w 3084"/>
              <a:gd name="T3" fmla="*/ 1081088 h 983"/>
              <a:gd name="T4" fmla="*/ 3240087 w 3084"/>
              <a:gd name="T5" fmla="*/ 1512888 h 983"/>
              <a:gd name="T6" fmla="*/ 4895850 w 3084"/>
              <a:gd name="T7" fmla="*/ 1368425 h 983"/>
              <a:gd name="T8" fmla="*/ 0 60000 65536"/>
              <a:gd name="T9" fmla="*/ 0 60000 65536"/>
              <a:gd name="T10" fmla="*/ 0 60000 65536"/>
              <a:gd name="T11" fmla="*/ 0 60000 65536"/>
              <a:gd name="T12" fmla="*/ 0 w 3084"/>
              <a:gd name="T13" fmla="*/ 0 h 983"/>
              <a:gd name="T14" fmla="*/ 3084 w 3084"/>
              <a:gd name="T15" fmla="*/ 983 h 98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84" h="983">
                <a:moveTo>
                  <a:pt x="0" y="0"/>
                </a:moveTo>
                <a:cubicBezTo>
                  <a:pt x="147" y="261"/>
                  <a:pt x="295" y="522"/>
                  <a:pt x="635" y="681"/>
                </a:cubicBezTo>
                <a:cubicBezTo>
                  <a:pt x="975" y="840"/>
                  <a:pt x="1633" y="923"/>
                  <a:pt x="2041" y="953"/>
                </a:cubicBezTo>
                <a:cubicBezTo>
                  <a:pt x="2449" y="983"/>
                  <a:pt x="2918" y="877"/>
                  <a:pt x="3084" y="86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8" name="Freeform 22"/>
          <p:cNvSpPr>
            <a:spLocks/>
          </p:cNvSpPr>
          <p:nvPr/>
        </p:nvSpPr>
        <p:spPr bwMode="auto">
          <a:xfrm>
            <a:off x="2339975" y="1700213"/>
            <a:ext cx="1511300" cy="2233612"/>
          </a:xfrm>
          <a:custGeom>
            <a:avLst/>
            <a:gdLst>
              <a:gd name="T0" fmla="*/ 0 w 952"/>
              <a:gd name="T1" fmla="*/ 0 h 1407"/>
              <a:gd name="T2" fmla="*/ 287338 w 952"/>
              <a:gd name="T3" fmla="*/ 936625 h 1407"/>
              <a:gd name="T4" fmla="*/ 1511300 w 952"/>
              <a:gd name="T5" fmla="*/ 2233612 h 1407"/>
              <a:gd name="T6" fmla="*/ 0 60000 65536"/>
              <a:gd name="T7" fmla="*/ 0 60000 65536"/>
              <a:gd name="T8" fmla="*/ 0 60000 65536"/>
              <a:gd name="T9" fmla="*/ 0 w 952"/>
              <a:gd name="T10" fmla="*/ 0 h 1407"/>
              <a:gd name="T11" fmla="*/ 952 w 952"/>
              <a:gd name="T12" fmla="*/ 1407 h 14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52" h="1407">
                <a:moveTo>
                  <a:pt x="0" y="0"/>
                </a:moveTo>
                <a:cubicBezTo>
                  <a:pt x="11" y="177"/>
                  <a:pt x="22" y="355"/>
                  <a:pt x="181" y="590"/>
                </a:cubicBezTo>
                <a:cubicBezTo>
                  <a:pt x="340" y="825"/>
                  <a:pt x="823" y="1271"/>
                  <a:pt x="952" y="140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9" name="Freeform 23"/>
          <p:cNvSpPr>
            <a:spLocks/>
          </p:cNvSpPr>
          <p:nvPr/>
        </p:nvSpPr>
        <p:spPr bwMode="auto">
          <a:xfrm>
            <a:off x="5795963" y="1844675"/>
            <a:ext cx="1871662" cy="2089150"/>
          </a:xfrm>
          <a:custGeom>
            <a:avLst/>
            <a:gdLst>
              <a:gd name="T0" fmla="*/ 1871662 w 1179"/>
              <a:gd name="T1" fmla="*/ 0 h 1316"/>
              <a:gd name="T2" fmla="*/ 647700 w 1179"/>
              <a:gd name="T3" fmla="*/ 863600 h 1316"/>
              <a:gd name="T4" fmla="*/ 0 w 1179"/>
              <a:gd name="T5" fmla="*/ 2089150 h 1316"/>
              <a:gd name="T6" fmla="*/ 0 60000 65536"/>
              <a:gd name="T7" fmla="*/ 0 60000 65536"/>
              <a:gd name="T8" fmla="*/ 0 60000 65536"/>
              <a:gd name="T9" fmla="*/ 0 w 1179"/>
              <a:gd name="T10" fmla="*/ 0 h 1316"/>
              <a:gd name="T11" fmla="*/ 1179 w 1179"/>
              <a:gd name="T12" fmla="*/ 1316 h 13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79" h="1316">
                <a:moveTo>
                  <a:pt x="1179" y="0"/>
                </a:moveTo>
                <a:cubicBezTo>
                  <a:pt x="891" y="162"/>
                  <a:pt x="604" y="325"/>
                  <a:pt x="408" y="544"/>
                </a:cubicBezTo>
                <a:cubicBezTo>
                  <a:pt x="212" y="763"/>
                  <a:pt x="68" y="1187"/>
                  <a:pt x="0" y="13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81" name="Freeform 25"/>
          <p:cNvSpPr>
            <a:spLocks/>
          </p:cNvSpPr>
          <p:nvPr/>
        </p:nvSpPr>
        <p:spPr bwMode="auto">
          <a:xfrm>
            <a:off x="8027988" y="1844675"/>
            <a:ext cx="695325" cy="3671888"/>
          </a:xfrm>
          <a:custGeom>
            <a:avLst/>
            <a:gdLst>
              <a:gd name="T0" fmla="*/ 0 w 438"/>
              <a:gd name="T1" fmla="*/ 0 h 2313"/>
              <a:gd name="T2" fmla="*/ 647700 w 438"/>
              <a:gd name="T3" fmla="*/ 1152525 h 2313"/>
              <a:gd name="T4" fmla="*/ 288925 w 438"/>
              <a:gd name="T5" fmla="*/ 3671888 h 2313"/>
              <a:gd name="T6" fmla="*/ 0 60000 65536"/>
              <a:gd name="T7" fmla="*/ 0 60000 65536"/>
              <a:gd name="T8" fmla="*/ 0 60000 65536"/>
              <a:gd name="T9" fmla="*/ 0 w 438"/>
              <a:gd name="T10" fmla="*/ 0 h 2313"/>
              <a:gd name="T11" fmla="*/ 438 w 438"/>
              <a:gd name="T12" fmla="*/ 2313 h 23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8" h="2313">
                <a:moveTo>
                  <a:pt x="0" y="0"/>
                </a:moveTo>
                <a:cubicBezTo>
                  <a:pt x="189" y="170"/>
                  <a:pt x="378" y="341"/>
                  <a:pt x="408" y="726"/>
                </a:cubicBezTo>
                <a:cubicBezTo>
                  <a:pt x="438" y="1111"/>
                  <a:pt x="220" y="2049"/>
                  <a:pt x="182" y="231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nimBg="1"/>
      <p:bldP spid="19465" grpId="0" animBg="1"/>
      <p:bldP spid="19466" grpId="0" animBg="1"/>
      <p:bldP spid="19467" grpId="0" animBg="1"/>
      <p:bldP spid="19468" grpId="0" animBg="1"/>
      <p:bldP spid="19470" grpId="0" animBg="1"/>
      <p:bldP spid="19471" grpId="0" animBg="1"/>
      <p:bldP spid="19472" grpId="0" animBg="1"/>
      <p:bldP spid="19473" grpId="0" animBg="1"/>
      <p:bldP spid="19476" grpId="0" animBg="1"/>
      <p:bldP spid="19477" grpId="0" animBg="1"/>
      <p:bldP spid="19478" grpId="0" animBg="1"/>
      <p:bldP spid="19479" grpId="0" animBg="1"/>
      <p:bldP spid="19481" grpId="0" animBg="1"/>
      <p:bldP spid="1948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403350" y="44450"/>
            <a:ext cx="655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Схема этой цепи.</a:t>
            </a:r>
          </a:p>
        </p:txBody>
      </p:sp>
      <p:sp>
        <p:nvSpPr>
          <p:cNvPr id="20483" name="Line 5"/>
          <p:cNvSpPr>
            <a:spLocks noChangeShapeType="1"/>
          </p:cNvSpPr>
          <p:nvPr/>
        </p:nvSpPr>
        <p:spPr bwMode="auto">
          <a:xfrm>
            <a:off x="971550" y="1916113"/>
            <a:ext cx="1512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4" name="Line 6"/>
          <p:cNvSpPr>
            <a:spLocks noChangeShapeType="1"/>
          </p:cNvSpPr>
          <p:nvPr/>
        </p:nvSpPr>
        <p:spPr bwMode="auto">
          <a:xfrm>
            <a:off x="971550" y="1916113"/>
            <a:ext cx="0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5" name="Line 7"/>
          <p:cNvSpPr>
            <a:spLocks noChangeShapeType="1"/>
          </p:cNvSpPr>
          <p:nvPr/>
        </p:nvSpPr>
        <p:spPr bwMode="auto">
          <a:xfrm>
            <a:off x="971550" y="4437063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2700338" y="4221163"/>
            <a:ext cx="14398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Line 9"/>
          <p:cNvSpPr>
            <a:spLocks noChangeShapeType="1"/>
          </p:cNvSpPr>
          <p:nvPr/>
        </p:nvSpPr>
        <p:spPr bwMode="auto">
          <a:xfrm>
            <a:off x="4140200" y="443706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8" name="Line 10"/>
          <p:cNvSpPr>
            <a:spLocks noChangeShapeType="1"/>
          </p:cNvSpPr>
          <p:nvPr/>
        </p:nvSpPr>
        <p:spPr bwMode="auto">
          <a:xfrm>
            <a:off x="1979613" y="44370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9" name="Line 11"/>
          <p:cNvSpPr>
            <a:spLocks noChangeShapeType="1"/>
          </p:cNvSpPr>
          <p:nvPr/>
        </p:nvSpPr>
        <p:spPr bwMode="auto">
          <a:xfrm>
            <a:off x="4859338" y="44370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0" name="Oval 12"/>
          <p:cNvSpPr>
            <a:spLocks noChangeArrowheads="1"/>
          </p:cNvSpPr>
          <p:nvPr/>
        </p:nvSpPr>
        <p:spPr bwMode="auto">
          <a:xfrm>
            <a:off x="3132138" y="5516563"/>
            <a:ext cx="719137" cy="6492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1" name="Text Box 13"/>
          <p:cNvSpPr txBox="1">
            <a:spLocks noChangeArrowheads="1"/>
          </p:cNvSpPr>
          <p:nvPr/>
        </p:nvSpPr>
        <p:spPr bwMode="auto">
          <a:xfrm>
            <a:off x="3276600" y="5589588"/>
            <a:ext cx="3603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V</a:t>
            </a:r>
            <a:endParaRPr lang="ru-RU" sz="2800" b="1"/>
          </a:p>
        </p:txBody>
      </p:sp>
      <p:sp>
        <p:nvSpPr>
          <p:cNvPr id="20492" name="Line 14"/>
          <p:cNvSpPr>
            <a:spLocks noChangeShapeType="1"/>
          </p:cNvSpPr>
          <p:nvPr/>
        </p:nvSpPr>
        <p:spPr bwMode="auto">
          <a:xfrm>
            <a:off x="1979613" y="5734050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3" name="Line 15"/>
          <p:cNvSpPr>
            <a:spLocks noChangeShapeType="1"/>
          </p:cNvSpPr>
          <p:nvPr/>
        </p:nvSpPr>
        <p:spPr bwMode="auto">
          <a:xfrm>
            <a:off x="3851275" y="5734050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4" name="Oval 16"/>
          <p:cNvSpPr>
            <a:spLocks noChangeArrowheads="1"/>
          </p:cNvSpPr>
          <p:nvPr/>
        </p:nvSpPr>
        <p:spPr bwMode="auto">
          <a:xfrm>
            <a:off x="1908175" y="4365625"/>
            <a:ext cx="73025" cy="73025"/>
          </a:xfrm>
          <a:prstGeom prst="ellipse">
            <a:avLst/>
          </a:prstGeom>
          <a:solidFill>
            <a:srgbClr val="00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5" name="Oval 17"/>
          <p:cNvSpPr>
            <a:spLocks noChangeArrowheads="1"/>
          </p:cNvSpPr>
          <p:nvPr/>
        </p:nvSpPr>
        <p:spPr bwMode="auto">
          <a:xfrm>
            <a:off x="4787900" y="4437063"/>
            <a:ext cx="73025" cy="73025"/>
          </a:xfrm>
          <a:prstGeom prst="ellipse">
            <a:avLst/>
          </a:prstGeom>
          <a:solidFill>
            <a:srgbClr val="00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6" name="Oval 18"/>
          <p:cNvSpPr>
            <a:spLocks noChangeArrowheads="1"/>
          </p:cNvSpPr>
          <p:nvPr/>
        </p:nvSpPr>
        <p:spPr bwMode="auto">
          <a:xfrm>
            <a:off x="5651500" y="4149725"/>
            <a:ext cx="719138" cy="6492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7" name="Text Box 19"/>
          <p:cNvSpPr txBox="1">
            <a:spLocks noChangeArrowheads="1"/>
          </p:cNvSpPr>
          <p:nvPr/>
        </p:nvSpPr>
        <p:spPr bwMode="auto">
          <a:xfrm>
            <a:off x="5795963" y="422116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А</a:t>
            </a:r>
          </a:p>
        </p:txBody>
      </p:sp>
      <p:sp>
        <p:nvSpPr>
          <p:cNvPr id="20498" name="Line 20"/>
          <p:cNvSpPr>
            <a:spLocks noChangeShapeType="1"/>
          </p:cNvSpPr>
          <p:nvPr/>
        </p:nvSpPr>
        <p:spPr bwMode="auto">
          <a:xfrm>
            <a:off x="5435600" y="44370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9" name="Line 21"/>
          <p:cNvSpPr>
            <a:spLocks noChangeShapeType="1"/>
          </p:cNvSpPr>
          <p:nvPr/>
        </p:nvSpPr>
        <p:spPr bwMode="auto">
          <a:xfrm>
            <a:off x="6372225" y="44370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0" name="Line 23"/>
          <p:cNvSpPr>
            <a:spLocks noChangeShapeType="1"/>
          </p:cNvSpPr>
          <p:nvPr/>
        </p:nvSpPr>
        <p:spPr bwMode="auto">
          <a:xfrm>
            <a:off x="6804025" y="3213100"/>
            <a:ext cx="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1" name="Line 24"/>
          <p:cNvSpPr>
            <a:spLocks noChangeShapeType="1"/>
          </p:cNvSpPr>
          <p:nvPr/>
        </p:nvSpPr>
        <p:spPr bwMode="auto">
          <a:xfrm flipV="1">
            <a:off x="6804025" y="2708275"/>
            <a:ext cx="3603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2" name="Line 25"/>
          <p:cNvSpPr>
            <a:spLocks noChangeShapeType="1"/>
          </p:cNvSpPr>
          <p:nvPr/>
        </p:nvSpPr>
        <p:spPr bwMode="auto">
          <a:xfrm>
            <a:off x="6732588" y="19891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3" name="Line 27"/>
          <p:cNvSpPr>
            <a:spLocks noChangeShapeType="1"/>
          </p:cNvSpPr>
          <p:nvPr/>
        </p:nvSpPr>
        <p:spPr bwMode="auto">
          <a:xfrm>
            <a:off x="2484438" y="1773238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4" name="Line 28"/>
          <p:cNvSpPr>
            <a:spLocks noChangeShapeType="1"/>
          </p:cNvSpPr>
          <p:nvPr/>
        </p:nvSpPr>
        <p:spPr bwMode="auto">
          <a:xfrm>
            <a:off x="2555875" y="162877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5" name="Line 30"/>
          <p:cNvSpPr>
            <a:spLocks noChangeShapeType="1"/>
          </p:cNvSpPr>
          <p:nvPr/>
        </p:nvSpPr>
        <p:spPr bwMode="auto">
          <a:xfrm>
            <a:off x="2555875" y="191611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6" name="Line 31"/>
          <p:cNvSpPr>
            <a:spLocks noChangeShapeType="1"/>
          </p:cNvSpPr>
          <p:nvPr/>
        </p:nvSpPr>
        <p:spPr bwMode="auto">
          <a:xfrm>
            <a:off x="2916238" y="1916113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7" name="Line 32"/>
          <p:cNvSpPr>
            <a:spLocks noChangeShapeType="1"/>
          </p:cNvSpPr>
          <p:nvPr/>
        </p:nvSpPr>
        <p:spPr bwMode="auto">
          <a:xfrm>
            <a:off x="3132138" y="191611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8" name="Line 33"/>
          <p:cNvSpPr>
            <a:spLocks noChangeShapeType="1"/>
          </p:cNvSpPr>
          <p:nvPr/>
        </p:nvSpPr>
        <p:spPr bwMode="auto">
          <a:xfrm>
            <a:off x="3348038" y="1773238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9" name="Line 34"/>
          <p:cNvSpPr>
            <a:spLocks noChangeShapeType="1"/>
          </p:cNvSpPr>
          <p:nvPr/>
        </p:nvSpPr>
        <p:spPr bwMode="auto">
          <a:xfrm>
            <a:off x="3419475" y="162877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10" name="Line 35"/>
          <p:cNvSpPr>
            <a:spLocks noChangeShapeType="1"/>
          </p:cNvSpPr>
          <p:nvPr/>
        </p:nvSpPr>
        <p:spPr bwMode="auto">
          <a:xfrm>
            <a:off x="3419475" y="1916113"/>
            <a:ext cx="3313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11" name="Line 36"/>
          <p:cNvSpPr>
            <a:spLocks noChangeShapeType="1"/>
          </p:cNvSpPr>
          <p:nvPr/>
        </p:nvSpPr>
        <p:spPr bwMode="auto">
          <a:xfrm>
            <a:off x="6732588" y="1916113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54" name="Group 50"/>
          <p:cNvGraphicFramePr>
            <a:graphicFrameLocks noGrp="1"/>
          </p:cNvGraphicFramePr>
          <p:nvPr/>
        </p:nvGraphicFramePr>
        <p:xfrm>
          <a:off x="1619250" y="1341438"/>
          <a:ext cx="5111750" cy="4686300"/>
        </p:xfrm>
        <a:graphic>
          <a:graphicData uri="http://schemas.openxmlformats.org/drawingml/2006/table">
            <a:tbl>
              <a:tblPr/>
              <a:tblGrid>
                <a:gridCol w="2471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ru-RU" sz="5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F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ru-RU" sz="5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BC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F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BC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F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BC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F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BC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FF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BC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526" name="Text Box 30"/>
          <p:cNvSpPr txBox="1">
            <a:spLocks noChangeArrowheads="1"/>
          </p:cNvSpPr>
          <p:nvPr/>
        </p:nvSpPr>
        <p:spPr bwMode="auto">
          <a:xfrm>
            <a:off x="1331913" y="0"/>
            <a:ext cx="55451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</a:rPr>
              <a:t>Таблица зависимости силы тока от напряжения.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4"/>
          <p:cNvGraphicFramePr>
            <a:graphicFrameLocks noChangeAspect="1"/>
          </p:cNvGraphicFramePr>
          <p:nvPr/>
        </p:nvGraphicFramePr>
        <p:xfrm>
          <a:off x="323528" y="836712"/>
          <a:ext cx="8316664" cy="5733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Точечный рисунок" r:id="rId3" imgW="3580952" imgH="1819529" progId="PBrush">
                  <p:embed/>
                </p:oleObj>
              </mc:Choice>
              <mc:Fallback>
                <p:oleObj name="Точечный рисунок" r:id="rId3" imgW="3580952" imgH="1819529" progId="PBrush">
                  <p:embed/>
                  <p:pic>
                    <p:nvPicPr>
                      <p:cNvPr id="1026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836712"/>
                        <a:ext cx="8316664" cy="5733951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ext Box 45"/>
          <p:cNvSpPr txBox="1">
            <a:spLocks noChangeArrowheads="1"/>
          </p:cNvSpPr>
          <p:nvPr/>
        </p:nvSpPr>
        <p:spPr bwMode="auto">
          <a:xfrm>
            <a:off x="1331913" y="188640"/>
            <a:ext cx="648017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</a:rPr>
              <a:t>График зависимости силы тока от напряжения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436386" y="3645024"/>
            <a:ext cx="31599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</a:pPr>
            <a:endParaRPr lang="ru-RU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528</TotalTime>
  <Words>633</Words>
  <Application>Microsoft Office PowerPoint</Application>
  <PresentationFormat>Экран (4:3)</PresentationFormat>
  <Paragraphs>152</Paragraphs>
  <Slides>21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Ситников</dc:creator>
  <cp:lastModifiedBy>Руслан Иватович</cp:lastModifiedBy>
  <cp:revision>58</cp:revision>
  <dcterms:created xsi:type="dcterms:W3CDTF">2013-02-06T18:31:08Z</dcterms:created>
  <dcterms:modified xsi:type="dcterms:W3CDTF">2021-12-22T22:17:44Z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218676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