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sldIdLst>
    <p:sldId id="256" r:id="rId6"/>
    <p:sldId id="275" r:id="rId7"/>
    <p:sldId id="276" r:id="rId8"/>
    <p:sldId id="277" r:id="rId9"/>
    <p:sldId id="280" r:id="rId10"/>
    <p:sldId id="281" r:id="rId11"/>
    <p:sldId id="259" r:id="rId12"/>
    <p:sldId id="260" r:id="rId13"/>
    <p:sldId id="286" r:id="rId14"/>
    <p:sldId id="287" r:id="rId15"/>
    <p:sldId id="288" r:id="rId16"/>
    <p:sldId id="289" r:id="rId17"/>
    <p:sldId id="291" r:id="rId18"/>
    <p:sldId id="270" r:id="rId19"/>
    <p:sldId id="273" r:id="rId20"/>
    <p:sldId id="271" r:id="rId21"/>
    <p:sldId id="268" r:id="rId22"/>
    <p:sldId id="290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23B"/>
    <a:srgbClr val="AB27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F2B8-CC61-440B-BE11-33F757C5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F2B8-CC61-440B-BE11-33F757C5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4.gif"/><Relationship Id="rId5" Type="http://schemas.openxmlformats.org/officeDocument/2006/relationships/image" Target="../media/image63.png"/><Relationship Id="rId4" Type="http://schemas.openxmlformats.org/officeDocument/2006/relationships/hyperlink" Target="http://otherreferats.allbest.ru/mathematics/00050000_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rina\картинки\математика\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000108"/>
            <a:ext cx="4857784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42852"/>
            <a:ext cx="592935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214414" y="6357958"/>
            <a:ext cx="728667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© </a:t>
            </a:r>
            <a:r>
              <a:rPr lang="ru-RU" sz="1600" b="1" dirty="0">
                <a:latin typeface="Monotype Corsiva" pitchFamily="66" charset="0"/>
              </a:rPr>
              <a:t>Преподаватель КГБОУ СПО «Благовещенский медицинский техникум» Качанова </a:t>
            </a:r>
            <a:r>
              <a:rPr lang="ru-RU" sz="1600" b="1" dirty="0" smtClean="0">
                <a:latin typeface="Monotype Corsiva" pitchFamily="66" charset="0"/>
              </a:rPr>
              <a:t>И.  А.</a:t>
            </a:r>
            <a:endParaRPr lang="ru-RU" sz="1600" b="1" dirty="0">
              <a:latin typeface="Monotype Corsiva" pitchFamily="66" charset="0"/>
            </a:endParaRPr>
          </a:p>
        </p:txBody>
      </p:sp>
      <p:pic>
        <p:nvPicPr>
          <p:cNvPr id="2" name="Picture 2" descr="D:\Irina\анимашки\математика\5.jp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357430"/>
            <a:ext cx="1905000" cy="1905000"/>
          </a:xfrm>
          <a:prstGeom prst="rect">
            <a:avLst/>
          </a:prstGeom>
          <a:noFill/>
        </p:spPr>
      </p:pic>
      <p:pic>
        <p:nvPicPr>
          <p:cNvPr id="3075" name="Picture 3" descr="D:\Irina\анимашки\математика\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26911" y="2571744"/>
            <a:ext cx="181708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октаэдр-воздух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214422"/>
            <a:ext cx="61436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(от греческого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okto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восемь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8 граней (треугольных),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сходятся 4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oct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071546"/>
            <a:ext cx="2000264" cy="200026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3714744" y="3643314"/>
            <a:ext cx="47149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Октаэдр символизировал воздух,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как самый "воздушный"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Irina\анимашки\природа\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214686"/>
            <a:ext cx="271464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Икосаэдр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357826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икосаэдр-вода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929066"/>
            <a:ext cx="578647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Икосаэдр символизировал воду,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2300" dirty="0" smtClean="0"/>
              <a:t>он самый «обтекаемый»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7" descr="icosahedr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>
          <a:xfrm>
            <a:off x="357158" y="1142984"/>
            <a:ext cx="2000264" cy="200026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2500298" y="1285860"/>
            <a:ext cx="62151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eikosi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двадцать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20 граней (треугольных),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сходится 5 рёбер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Irina\анимашки\природа\природa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00438"/>
            <a:ext cx="198085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Додекаэдр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додекаэдр-вселенная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3786190"/>
            <a:ext cx="67151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Додекаэдр </a:t>
            </a:r>
            <a:r>
              <a:rPr lang="ru-RU" sz="2300" dirty="0" smtClean="0"/>
              <a:t>воплощал в себе "все сущее", символизировал все мироздание, считался главным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dodec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357298"/>
            <a:ext cx="1643074" cy="164307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5984" y="1357298"/>
            <a:ext cx="65722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dodeka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двенадцать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имеет 12 граней (пятиугольных),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сходятся 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Irina\анимашки\космос\41909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86124"/>
            <a:ext cx="2071702" cy="27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Irina\картинки\математика\3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00232" y="49291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/>
          </a:p>
        </p:txBody>
      </p:sp>
      <p:graphicFrame>
        <p:nvGraphicFramePr>
          <p:cNvPr id="22590" name="Group 62"/>
          <p:cNvGraphicFramePr>
            <a:graphicFrameLocks noGrp="1"/>
          </p:cNvGraphicFramePr>
          <p:nvPr>
            <p:ph/>
          </p:nvPr>
        </p:nvGraphicFramePr>
        <p:xfrm>
          <a:off x="214282" y="928670"/>
          <a:ext cx="8786874" cy="4715511"/>
        </p:xfrm>
        <a:graphic>
          <a:graphicData uri="http://schemas.openxmlformats.org/drawingml/2006/table">
            <a:tbl>
              <a:tblPr/>
              <a:tblGrid>
                <a:gridCol w="1464479"/>
                <a:gridCol w="1464479"/>
                <a:gridCol w="1098359"/>
                <a:gridCol w="1464479"/>
                <a:gridCol w="1684151"/>
                <a:gridCol w="1610927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Название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Тетраэдр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Куб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Октаэдр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Додекаэдр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Икосаэдр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граней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граней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ребер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вершин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5" name="AutoShape 43"/>
          <p:cNvSpPr>
            <a:spLocks noChangeArrowheads="1"/>
          </p:cNvSpPr>
          <p:nvPr/>
        </p:nvSpPr>
        <p:spPr bwMode="auto">
          <a:xfrm>
            <a:off x="1928794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ru-RU">
              <a:solidFill>
                <a:srgbClr val="993300"/>
              </a:solidFill>
            </a:endParaRPr>
          </a:p>
        </p:txBody>
      </p:sp>
      <p:sp>
        <p:nvSpPr>
          <p:cNvPr id="20516" name="Rectangle 46"/>
          <p:cNvSpPr>
            <a:spLocks noChangeArrowheads="1"/>
          </p:cNvSpPr>
          <p:nvPr/>
        </p:nvSpPr>
        <p:spPr bwMode="auto">
          <a:xfrm>
            <a:off x="3357554" y="1785926"/>
            <a:ext cx="798091" cy="588881"/>
          </a:xfrm>
          <a:prstGeom prst="rect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AutoShape 47"/>
          <p:cNvSpPr>
            <a:spLocks noChangeArrowheads="1"/>
          </p:cNvSpPr>
          <p:nvPr/>
        </p:nvSpPr>
        <p:spPr bwMode="auto">
          <a:xfrm>
            <a:off x="4643438" y="1714488"/>
            <a:ext cx="785818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8" name="AutoShape 48"/>
          <p:cNvSpPr>
            <a:spLocks noChangeArrowheads="1"/>
          </p:cNvSpPr>
          <p:nvPr/>
        </p:nvSpPr>
        <p:spPr bwMode="auto">
          <a:xfrm>
            <a:off x="6072198" y="1714488"/>
            <a:ext cx="913902" cy="675766"/>
          </a:xfrm>
          <a:prstGeom prst="pentagon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Text Box 64"/>
          <p:cNvSpPr txBox="1">
            <a:spLocks noChangeArrowheads="1"/>
          </p:cNvSpPr>
          <p:nvPr/>
        </p:nvSpPr>
        <p:spPr bwMode="auto">
          <a:xfrm>
            <a:off x="2124075" y="4941888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42852"/>
            <a:ext cx="3973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 таблицу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7786710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598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00430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57187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631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631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72198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0056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15272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86710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15074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1527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  <p:bldP spid="20516" grpId="0" animBg="1"/>
      <p:bldP spid="20517" grpId="0" animBg="1"/>
      <p:bldP spid="20518" grpId="0" animBg="1"/>
      <p:bldP spid="1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214414" y="1071546"/>
            <a:ext cx="6696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 dirty="0">
                <a:solidFill>
                  <a:srgbClr val="800000"/>
                </a:solidFill>
                <a:latin typeface="Times New Roman" pitchFamily="18" charset="0"/>
              </a:rPr>
              <a:t>Теорема Эйлера:</a:t>
            </a:r>
          </a:p>
          <a:p>
            <a:pPr algn="ctr"/>
            <a:r>
              <a:rPr kumimoji="0" lang="ru-RU" sz="32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kumimoji="0" lang="ru-RU" sz="2000" b="1" dirty="0">
                <a:solidFill>
                  <a:srgbClr val="800000"/>
                </a:solidFill>
                <a:latin typeface="Times New Roman" pitchFamily="18" charset="0"/>
              </a:rPr>
              <a:t>Число вершин - число ребер + число граней =2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496" y="3929066"/>
            <a:ext cx="4429156" cy="23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b="1" dirty="0" smtClean="0">
                <a:solidFill>
                  <a:srgbClr val="96223B"/>
                </a:solidFill>
              </a:rPr>
              <a:t>Швейцарский, немецкий и российский</a:t>
            </a:r>
            <a:r>
              <a:rPr lang="ru-RU" sz="2300" dirty="0" smtClean="0">
                <a:solidFill>
                  <a:srgbClr val="96223B"/>
                </a:solidFill>
              </a:rPr>
              <a:t> </a:t>
            </a:r>
            <a:r>
              <a:rPr lang="ru-RU" sz="2300" b="1" dirty="0" smtClean="0">
                <a:solidFill>
                  <a:srgbClr val="96223B"/>
                </a:solidFill>
              </a:rPr>
              <a:t>математик </a:t>
            </a:r>
            <a:r>
              <a:rPr lang="ru-RU" sz="2300" dirty="0" smtClean="0">
                <a:solidFill>
                  <a:srgbClr val="96223B"/>
                </a:solidFill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ru-RU" sz="2300" dirty="0" smtClean="0"/>
              <a:t>автор более чем 800 работ по математическому анализу, дифференциальной геометрии, теории музыки и др.</a:t>
            </a:r>
            <a:endParaRPr lang="ru-RU" sz="2300" b="1" u="sng" dirty="0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357686" y="2571744"/>
            <a:ext cx="3168650" cy="95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Леонард Эйлер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1707-1783</a:t>
            </a: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214282" y="214290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800000"/>
                </a:solidFill>
              </a:rPr>
              <a:t>Число вершин, рёбер и граней правильных многогранников связано друг с другом интересным соотношением.</a:t>
            </a:r>
          </a:p>
        </p:txBody>
      </p:sp>
      <p:pic>
        <p:nvPicPr>
          <p:cNvPr id="11266" name="Picture 2" descr="D:\Irina\картинки\Ученые\Leonhard_Euler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214554"/>
            <a:ext cx="3259696" cy="40719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2" grpId="0"/>
      <p:bldP spid="103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10572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Математика</a:t>
            </a:r>
            <a:r>
              <a:rPr lang="ru-RU" dirty="0" smtClean="0"/>
              <a:t> - гимнастика для ума, СТЕРЕОМЕТРИЯ - витамин для мозга.</a:t>
            </a:r>
            <a:endParaRPr lang="ru-RU" dirty="0"/>
          </a:p>
        </p:txBody>
      </p:sp>
      <p:pic>
        <p:nvPicPr>
          <p:cNvPr id="5123" name="Picture 3" descr="D:\Irina\картинки\математика\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285860"/>
            <a:ext cx="2143140" cy="2143140"/>
          </a:xfrm>
          <a:prstGeom prst="rect">
            <a:avLst/>
          </a:prstGeom>
          <a:noFill/>
        </p:spPr>
      </p:pic>
      <p:pic>
        <p:nvPicPr>
          <p:cNvPr id="5124" name="Picture 4" descr="D:\Irina\картинки\кусудамы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57364"/>
            <a:ext cx="3429024" cy="4389151"/>
          </a:xfrm>
          <a:prstGeom prst="rect">
            <a:avLst/>
          </a:prstGeom>
          <a:noFill/>
        </p:spPr>
      </p:pic>
      <p:pic>
        <p:nvPicPr>
          <p:cNvPr id="5125" name="Picture 5" descr="D:\Irina\картинки\кусудам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76" y="3929066"/>
            <a:ext cx="2357454" cy="2357454"/>
          </a:xfrm>
          <a:prstGeom prst="rect">
            <a:avLst/>
          </a:prstGeom>
          <a:noFill/>
        </p:spPr>
      </p:pic>
      <p:pic>
        <p:nvPicPr>
          <p:cNvPr id="5126" name="Picture 6" descr="D:\Irina\картинки\кусудамы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500174"/>
            <a:ext cx="2420926" cy="1815695"/>
          </a:xfrm>
          <a:prstGeom prst="rect">
            <a:avLst/>
          </a:prstGeom>
          <a:noFill/>
        </p:spPr>
      </p:pic>
      <p:pic>
        <p:nvPicPr>
          <p:cNvPr id="5127" name="Picture 7" descr="D:\Irina\картинки\кусудамы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3857628"/>
            <a:ext cx="2500330" cy="250033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arxit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1802" y="928670"/>
            <a:ext cx="2500330" cy="1660525"/>
          </a:xfrm>
          <a:noFill/>
        </p:spPr>
      </p:pic>
      <p:pic>
        <p:nvPicPr>
          <p:cNvPr id="110599" name="Picture 7" descr="arxit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3929066"/>
            <a:ext cx="3000396" cy="2000264"/>
          </a:xfrm>
          <a:noFill/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000364" y="2143116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Великая пирамида в Гизе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715008" y="5857892"/>
            <a:ext cx="3163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Александрийский маяк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72198" y="928670"/>
            <a:ext cx="2786082" cy="3033433"/>
            <a:chOff x="6072198" y="928670"/>
            <a:chExt cx="2786082" cy="3033433"/>
          </a:xfrm>
        </p:grpSpPr>
        <p:pic>
          <p:nvPicPr>
            <p:cNvPr id="12290" name="Picture 2" descr="D:\Irina\картинки\математика\0010-010-Nikolskij-sobor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12" y="928670"/>
              <a:ext cx="2357454" cy="257986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072198" y="3500438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Никольский собор</a:t>
              </a:r>
              <a:endParaRPr lang="ru-RU" sz="24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5720" y="928670"/>
            <a:ext cx="2357454" cy="2902699"/>
            <a:chOff x="285720" y="928670"/>
            <a:chExt cx="2357454" cy="2902699"/>
          </a:xfrm>
        </p:grpSpPr>
        <p:pic>
          <p:nvPicPr>
            <p:cNvPr id="12291" name="Picture 3" descr="D:\Irina\картинки\математика\6931751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928670"/>
              <a:ext cx="2283819" cy="257176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85720" y="3000372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Галикарнасский</a:t>
              </a:r>
              <a:r>
                <a:rPr lang="ru-RU" sz="2400" b="1" dirty="0" smtClean="0"/>
                <a:t> мавзолей</a:t>
              </a:r>
              <a:endParaRPr lang="ru-RU" sz="24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71802" y="3071810"/>
            <a:ext cx="2286016" cy="3460292"/>
            <a:chOff x="3071802" y="3071810"/>
            <a:chExt cx="2286016" cy="3460292"/>
          </a:xfrm>
        </p:grpSpPr>
        <p:pic>
          <p:nvPicPr>
            <p:cNvPr id="12292" name="Picture 4" descr="D:\Irina\картинки\математика\Башня Сююмбике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71802" y="3071810"/>
              <a:ext cx="2286016" cy="346029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71802" y="6072206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Башня </a:t>
              </a:r>
              <a:r>
                <a:rPr lang="ru-RU" sz="2000" b="1" dirty="0" err="1" smtClean="0">
                  <a:solidFill>
                    <a:schemeClr val="bg1"/>
                  </a:solidFill>
                </a:rPr>
                <a:t>Сююмбике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85852" y="214290"/>
            <a:ext cx="708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архитектуре.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85720" y="3786190"/>
            <a:ext cx="2357454" cy="3071810"/>
            <a:chOff x="285720" y="3786190"/>
            <a:chExt cx="2357454" cy="3071810"/>
          </a:xfrm>
        </p:grpSpPr>
        <p:pic>
          <p:nvPicPr>
            <p:cNvPr id="12293" name="Picture 5" descr="D:\Irina\картинки\математика\0009-009-Mechet-Kul-SHarif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20" y="3786190"/>
              <a:ext cx="2221072" cy="2714644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85720" y="6027003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Мечеть </a:t>
              </a:r>
            </a:p>
            <a:p>
              <a:pPr algn="ctr"/>
              <a:r>
                <a:rPr lang="ru-RU" sz="2400" b="1" dirty="0" err="1" smtClean="0"/>
                <a:t>Кул-Шариф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357166"/>
            <a:ext cx="58847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жизни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D:\Irina\картинки\математика\платье из многогр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00174"/>
            <a:ext cx="3071834" cy="2591737"/>
          </a:xfrm>
          <a:prstGeom prst="rect">
            <a:avLst/>
          </a:prstGeom>
          <a:noFill/>
        </p:spPr>
      </p:pic>
      <p:pic>
        <p:nvPicPr>
          <p:cNvPr id="13315" name="Picture 3" descr="D:\Irina\картинки\математика\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428736"/>
            <a:ext cx="2405066" cy="3607599"/>
          </a:xfrm>
          <a:prstGeom prst="rect">
            <a:avLst/>
          </a:prstGeom>
          <a:noFill/>
        </p:spPr>
      </p:pic>
      <p:pic>
        <p:nvPicPr>
          <p:cNvPr id="13316" name="Picture 4" descr="D:\Irina\картинки\математика\3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14744" y="5143512"/>
            <a:ext cx="2143140" cy="1435904"/>
          </a:xfrm>
          <a:prstGeom prst="rect">
            <a:avLst/>
          </a:prstGeom>
          <a:solidFill>
            <a:schemeClr val="tx2">
              <a:lumMod val="40000"/>
              <a:lumOff val="60000"/>
              <a:alpha val="82000"/>
            </a:schemeClr>
          </a:solidFill>
          <a:ln>
            <a:noFill/>
          </a:ln>
        </p:spPr>
      </p:pic>
      <p:pic>
        <p:nvPicPr>
          <p:cNvPr id="13317" name="Picture 5" descr="D:\Irina\картинки\математика\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69038" y="1285860"/>
            <a:ext cx="2874962" cy="2609853"/>
          </a:xfrm>
          <a:prstGeom prst="rect">
            <a:avLst/>
          </a:prstGeom>
          <a:noFill/>
        </p:spPr>
      </p:pic>
      <p:pic>
        <p:nvPicPr>
          <p:cNvPr id="13318" name="Picture 6" descr="D:\Irina\картинки\математика\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4000504"/>
            <a:ext cx="2266952" cy="2724702"/>
          </a:xfrm>
          <a:prstGeom prst="rect">
            <a:avLst/>
          </a:prstGeom>
          <a:noFill/>
        </p:spPr>
      </p:pic>
      <p:pic>
        <p:nvPicPr>
          <p:cNvPr id="13320" name="Picture 8" descr="Картинка 199 из 2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429132"/>
            <a:ext cx="3048000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14282" y="2143116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hlinkClick r:id="rId2"/>
              </a:rPr>
              <a:t>http://www.yandex.ru/</a:t>
            </a:r>
            <a:r>
              <a:rPr lang="ru-RU" sz="2400" dirty="0" smtClean="0"/>
              <a:t> (картинки, </a:t>
            </a:r>
            <a:r>
              <a:rPr lang="ru-RU" sz="2400" dirty="0" err="1" smtClean="0"/>
              <a:t>анимашки</a:t>
            </a:r>
            <a:r>
              <a:rPr lang="ru-RU" sz="2400" dirty="0" smtClean="0"/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hlinkClick r:id="rId3"/>
              </a:rPr>
              <a:t>http://ru.wikipedia.org/</a:t>
            </a:r>
            <a:endParaRPr lang="ru-RU" sz="2400" dirty="0" smtClean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hlinkClick r:id="rId4"/>
              </a:rPr>
              <a:t>http://otherreferats.allbest.ru/mathematics/00050000_0.html</a:t>
            </a:r>
            <a:endParaRPr lang="ru-RU" sz="2400" dirty="0" smtClean="0"/>
          </a:p>
        </p:txBody>
      </p:sp>
      <p:pic>
        <p:nvPicPr>
          <p:cNvPr id="27649" name="Picture 1" descr="D:\Irina\анимашки\книги\saityak_(5).png"/>
          <p:cNvPicPr>
            <a:picLocks noGrp="1" noChangeAspect="1" noChangeArrowheads="1"/>
          </p:cNvPicPr>
          <p:nvPr>
            <p:ph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14290"/>
            <a:ext cx="1956834" cy="28574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214290"/>
            <a:ext cx="4099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Библиография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D:\Irina\анимашки\книги\liv1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4214818"/>
            <a:ext cx="1643074" cy="1980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14282" y="357166"/>
            <a:ext cx="8715436" cy="626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Многогранник</a:t>
            </a:r>
            <a:r>
              <a:rPr lang="ru-RU" sz="2400" b="0" dirty="0">
                <a:solidFill>
                  <a:schemeClr val="tx1"/>
                </a:solidFill>
              </a:rPr>
              <a:t> - геометрическое тело, ограниченное плоскими многоугольниками. </a:t>
            </a:r>
            <a:br>
              <a:rPr lang="ru-RU" sz="2400" b="0" dirty="0">
                <a:solidFill>
                  <a:schemeClr val="tx1"/>
                </a:solidFill>
              </a:rPr>
            </a:br>
            <a:endParaRPr lang="ru-RU" sz="2400" b="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b="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Плоские многоугольники </a:t>
            </a:r>
          </a:p>
          <a:p>
            <a:pPr marL="0" indent="0"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называются </a:t>
            </a:r>
            <a:r>
              <a:rPr lang="ru-RU" sz="2300" b="0" dirty="0" smtClean="0">
                <a:solidFill>
                  <a:srgbClr val="C00000"/>
                </a:solidFill>
              </a:rPr>
              <a:t>гранями </a:t>
            </a:r>
            <a:r>
              <a:rPr lang="ru-RU" sz="2300" b="0" dirty="0" smtClean="0"/>
              <a:t>многогранника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стороны </a:t>
            </a:r>
            <a:r>
              <a:rPr lang="ru-RU" sz="2300" b="0" dirty="0">
                <a:solidFill>
                  <a:schemeClr val="tx1"/>
                </a:solidFill>
              </a:rPr>
              <a:t>многоугольника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00B050"/>
                </a:solidFill>
              </a:rPr>
              <a:t>ребрами</a:t>
            </a:r>
            <a:r>
              <a:rPr lang="ru-RU" sz="2300" b="0" dirty="0" smtClean="0">
                <a:solidFill>
                  <a:schemeClr val="tx1"/>
                </a:solidFill>
              </a:rPr>
              <a:t> многогранника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вершины </a:t>
            </a:r>
            <a:r>
              <a:rPr lang="ru-RU" sz="2300" b="0" dirty="0">
                <a:solidFill>
                  <a:schemeClr val="tx1"/>
                </a:solidFill>
              </a:rPr>
              <a:t>многоугольника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7030A0"/>
                </a:solidFill>
              </a:rPr>
              <a:t>вершинами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r>
              <a:rPr lang="ru-RU" sz="2300" b="0" dirty="0">
                <a:solidFill>
                  <a:schemeClr val="tx1"/>
                </a:solidFill>
              </a:rPr>
              <a:t>многогранника. 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Irina\картинки\математика\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428736"/>
            <a:ext cx="1620789" cy="1585914"/>
          </a:xfrm>
          <a:prstGeom prst="rect">
            <a:avLst/>
          </a:prstGeom>
          <a:noFill/>
        </p:spPr>
      </p:pic>
      <p:pic>
        <p:nvPicPr>
          <p:cNvPr id="1027" name="Picture 3" descr="D:\Irina\картинки\математика\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428736"/>
            <a:ext cx="1357322" cy="1357322"/>
          </a:xfrm>
          <a:prstGeom prst="rect">
            <a:avLst/>
          </a:prstGeom>
          <a:noFill/>
        </p:spPr>
      </p:pic>
      <p:pic>
        <p:nvPicPr>
          <p:cNvPr id="1029" name="Picture 5" descr="D:\Irina\картинки\математика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428736"/>
            <a:ext cx="1071570" cy="1610950"/>
          </a:xfrm>
          <a:prstGeom prst="rect">
            <a:avLst/>
          </a:prstGeom>
          <a:noFill/>
        </p:spPr>
      </p:pic>
      <p:pic>
        <p:nvPicPr>
          <p:cNvPr id="1030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5" cstate="email"/>
          <a:srcRect r="44141"/>
          <a:stretch>
            <a:fillRect/>
          </a:stretch>
        </p:blipFill>
        <p:spPr bwMode="auto">
          <a:xfrm>
            <a:off x="6500826" y="3500438"/>
            <a:ext cx="1857388" cy="2029703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9701543">
            <a:off x="6943449" y="3432184"/>
            <a:ext cx="829239" cy="19224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endCxn id="16" idx="7"/>
          </p:cNvCxnSpPr>
          <p:nvPr/>
        </p:nvCxnSpPr>
        <p:spPr>
          <a:xfrm rot="16200000" flipH="1">
            <a:off x="6301307" y="4200023"/>
            <a:ext cx="1806874" cy="693455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7143768" y="5357826"/>
            <a:ext cx="428628" cy="369332"/>
            <a:chOff x="6143636" y="5929330"/>
            <a:chExt cx="428628" cy="369332"/>
          </a:xfrm>
        </p:grpSpPr>
        <p:sp>
          <p:nvSpPr>
            <p:cNvPr id="16" name="Овал 15"/>
            <p:cNvSpPr/>
            <p:nvPr/>
          </p:nvSpPr>
          <p:spPr>
            <a:xfrm>
              <a:off x="6429388" y="6000768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3636" y="592933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С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D:\Irina\картинки\математика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714620"/>
            <a:ext cx="1857388" cy="1857388"/>
          </a:xfrm>
          <a:prstGeom prst="rect">
            <a:avLst/>
          </a:prstGeom>
          <a:noFill/>
        </p:spPr>
      </p:pic>
      <p:pic>
        <p:nvPicPr>
          <p:cNvPr id="2051" name="Picture 3" descr="D:\Irina\картинки\математика\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143116"/>
            <a:ext cx="2400304" cy="2400304"/>
          </a:xfrm>
          <a:prstGeom prst="rect">
            <a:avLst/>
          </a:prstGeom>
          <a:noFill/>
        </p:spPr>
      </p:pic>
      <p:pic>
        <p:nvPicPr>
          <p:cNvPr id="2052" name="Picture 4" descr="D:\Irina\картинки\математика\1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714620"/>
            <a:ext cx="2346263" cy="1500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92880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пирамида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571612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призма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928802"/>
            <a:ext cx="3286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параллелепипед</a:t>
            </a:r>
            <a:endParaRPr lang="ru-RU" sz="3200" dirty="0"/>
          </a:p>
        </p:txBody>
      </p:sp>
      <p:pic>
        <p:nvPicPr>
          <p:cNvPr id="2053" name="Picture 5" descr="D:\Irina\картинки\математика\13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4572008"/>
            <a:ext cx="1762124" cy="2036741"/>
          </a:xfrm>
          <a:prstGeom prst="rect">
            <a:avLst/>
          </a:prstGeom>
          <a:noFill/>
        </p:spPr>
      </p:pic>
      <p:pic>
        <p:nvPicPr>
          <p:cNvPr id="2054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7" cstate="email"/>
          <a:srcRect l="51913"/>
          <a:stretch>
            <a:fillRect/>
          </a:stretch>
        </p:blipFill>
        <p:spPr bwMode="auto">
          <a:xfrm>
            <a:off x="714348" y="4786322"/>
            <a:ext cx="1521958" cy="1931988"/>
          </a:xfrm>
          <a:prstGeom prst="rect">
            <a:avLst/>
          </a:prstGeom>
          <a:noFill/>
        </p:spPr>
      </p:pic>
      <p:pic>
        <p:nvPicPr>
          <p:cNvPr id="2055" name="Picture 7" descr="D:\Irina\картинки\математика\14.gif"/>
          <p:cNvPicPr>
            <a:picLocks noChangeAspect="1" noChangeArrowheads="1"/>
          </p:cNvPicPr>
          <p:nvPr/>
        </p:nvPicPr>
        <p:blipFill>
          <a:blip r:embed="rId8" cstate="email"/>
          <a:srcRect b="10511"/>
          <a:stretch>
            <a:fillRect/>
          </a:stretch>
        </p:blipFill>
        <p:spPr bwMode="auto">
          <a:xfrm>
            <a:off x="3643306" y="4714883"/>
            <a:ext cx="1428760" cy="204573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1538" y="500042"/>
            <a:ext cx="701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многогранников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0" y="2214563"/>
            <a:ext cx="4000500" cy="19288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Пирамида называется </a:t>
            </a:r>
            <a:r>
              <a:rPr lang="ru-RU" sz="2300" b="1" i="1" dirty="0" smtClean="0">
                <a:solidFill>
                  <a:srgbClr val="C00000"/>
                </a:solidFill>
                <a:cs typeface="Times New Roman" pitchFamily="18" charset="0"/>
              </a:rPr>
              <a:t>правильной,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 если в основании лежит </a:t>
            </a:r>
            <a:r>
              <a:rPr lang="ru-RU" sz="2300" b="1" i="1" dirty="0" smtClean="0">
                <a:solidFill>
                  <a:srgbClr val="C00000"/>
                </a:solidFill>
                <a:cs typeface="Times New Roman" pitchFamily="18" charset="0"/>
              </a:rPr>
              <a:t>правильный многоугольник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, а вершина проектируется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в центр основания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14290"/>
            <a:ext cx="6143668" cy="139724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3000">
                <a:schemeClr val="accent6">
                  <a:lumMod val="40000"/>
                  <a:lumOff val="60000"/>
                </a:schemeClr>
              </a:gs>
              <a:gs pos="46750">
                <a:schemeClr val="accent6">
                  <a:lumMod val="20000"/>
                  <a:lumOff val="80000"/>
                </a:schemeClr>
              </a:gs>
              <a:gs pos="53000">
                <a:schemeClr val="accent6">
                  <a:lumMod val="40000"/>
                  <a:lumOff val="6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35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Пирамида - это многогранник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Irina\картинки\математика\17.jpg"/>
          <p:cNvPicPr>
            <a:picLocks noChangeAspect="1" noChangeArrowheads="1"/>
          </p:cNvPicPr>
          <p:nvPr/>
        </p:nvPicPr>
        <p:blipFill>
          <a:blip r:embed="rId3" cstate="email"/>
          <a:srcRect r="51512" b="13265"/>
          <a:stretch>
            <a:fillRect/>
          </a:stretch>
        </p:blipFill>
        <p:spPr bwMode="auto">
          <a:xfrm>
            <a:off x="5857884" y="4286256"/>
            <a:ext cx="2714644" cy="2398601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14282" y="2143116"/>
            <a:ext cx="4429108" cy="1643074"/>
            <a:chOff x="40851" y="1816975"/>
            <a:chExt cx="4388257" cy="1643074"/>
          </a:xfrm>
        </p:grpSpPr>
        <p:sp>
          <p:nvSpPr>
            <p:cNvPr id="10" name="Шестиугольник 9"/>
            <p:cNvSpPr/>
            <p:nvPr/>
          </p:nvSpPr>
          <p:spPr>
            <a:xfrm rot="1465284">
              <a:off x="40851" y="1816975"/>
              <a:ext cx="1888053" cy="1643074"/>
            </a:xfrm>
            <a:prstGeom prst="hexagon">
              <a:avLst>
                <a:gd name="adj" fmla="val 31277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3108" y="2071678"/>
              <a:ext cx="2286000" cy="115416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sz="2300" b="1" i="1" dirty="0" smtClean="0">
                  <a:solidFill>
                    <a:schemeClr val="bg1"/>
                  </a:solidFill>
                </a:rPr>
                <a:t>Основанием является многоугольник</a:t>
              </a:r>
              <a:endParaRPr lang="ru-RU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4282" y="4572008"/>
            <a:ext cx="4786346" cy="1714512"/>
            <a:chOff x="214282" y="4572008"/>
            <a:chExt cx="4786346" cy="1714512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214282" y="4572008"/>
              <a:ext cx="1285884" cy="17145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43042" y="4714884"/>
              <a:ext cx="3357586" cy="156966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300" b="1" i="1" dirty="0" smtClean="0">
                  <a:solidFill>
                    <a:schemeClr val="bg1"/>
                  </a:solidFill>
                </a:rPr>
                <a:t>боковые грани – треугольники </a:t>
              </a:r>
            </a:p>
            <a:p>
              <a:r>
                <a:rPr lang="ru-RU" sz="1600" b="1" i="1" dirty="0" smtClean="0">
                  <a:solidFill>
                    <a:schemeClr val="bg1"/>
                  </a:solidFill>
                </a:rPr>
                <a:t>(n-угольная пирамида имеет n+1 граней)</a:t>
              </a:r>
              <a:endParaRPr lang="ru-RU" sz="1600" b="1" dirty="0" smtClean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  <p:pic>
        <p:nvPicPr>
          <p:cNvPr id="1028" name="Picture 4" descr="D:\Irina\анимашки\математика\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85728"/>
            <a:ext cx="2396150" cy="1000132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322231" y="5179231"/>
            <a:ext cx="1643074" cy="142876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  <p:bldP spid="4099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00760" y="3429000"/>
            <a:ext cx="3000428" cy="17145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7100" dirty="0" smtClean="0"/>
              <a:t> </a:t>
            </a:r>
            <a:r>
              <a:rPr lang="ru-RU" sz="9200" b="1" dirty="0" smtClean="0">
                <a:solidFill>
                  <a:srgbClr val="C00000"/>
                </a:solidFill>
              </a:rPr>
              <a:t>Правильная призма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 smtClean="0"/>
              <a:t>она прямая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 smtClean="0"/>
              <a:t>основание ее правильный многоугольник.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42852"/>
            <a:ext cx="5214974" cy="9925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lvl="0" indent="-411480" algn="ctr">
              <a:lnSpc>
                <a:spcPct val="80000"/>
              </a:lnSpc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ПРИЗМА – это многогранник</a:t>
            </a:r>
          </a:p>
        </p:txBody>
      </p:sp>
      <p:pic>
        <p:nvPicPr>
          <p:cNvPr id="1026" name="Picture 2" descr="D:\Irina\картинки\математика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52"/>
            <a:ext cx="1571636" cy="1522089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3286116" y="1214422"/>
            <a:ext cx="2709858" cy="2000264"/>
            <a:chOff x="3286116" y="1357298"/>
            <a:chExt cx="2709858" cy="20002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86116" y="1357298"/>
              <a:ext cx="27098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dirty="0" smtClean="0">
                  <a:solidFill>
                    <a:prstClr val="black"/>
                  </a:solidFill>
                </a:rPr>
                <a:t>основания равные многоугольники</a:t>
              </a:r>
              <a:endParaRPr lang="ru-RU" dirty="0"/>
            </a:p>
          </p:txBody>
        </p:sp>
        <p:sp>
          <p:nvSpPr>
            <p:cNvPr id="7" name="Восьмиугольник 6"/>
            <p:cNvSpPr/>
            <p:nvPr/>
          </p:nvSpPr>
          <p:spPr>
            <a:xfrm>
              <a:off x="471487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Восьмиугольник 7"/>
            <p:cNvSpPr/>
            <p:nvPr/>
          </p:nvSpPr>
          <p:spPr>
            <a:xfrm>
              <a:off x="328611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9388" y="1214422"/>
            <a:ext cx="2286000" cy="2000264"/>
            <a:chOff x="6429388" y="1357298"/>
            <a:chExt cx="2286000" cy="200026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29388" y="1357298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i="1" dirty="0" smtClean="0">
                  <a:solidFill>
                    <a:prstClr val="black"/>
                  </a:solidFill>
                </a:rPr>
                <a:t>боковые грани параллелограммы</a:t>
              </a: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786578" y="2143116"/>
              <a:ext cx="1571636" cy="1214446"/>
            </a:xfrm>
            <a:prstGeom prst="parallelogram">
              <a:avLst>
                <a:gd name="adj" fmla="val 346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42844" y="4357694"/>
            <a:ext cx="3286148" cy="2301406"/>
            <a:chOff x="142844" y="4357694"/>
            <a:chExt cx="3286148" cy="23014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4357694"/>
              <a:ext cx="3286148" cy="78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i="1" dirty="0" smtClean="0">
                  <a:solidFill>
                    <a:srgbClr val="C00000"/>
                  </a:solidFill>
                </a:rPr>
                <a:t>четырехугольная призма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i="1" dirty="0" smtClean="0">
                  <a:solidFill>
                    <a:prstClr val="black"/>
                  </a:solidFill>
                </a:rPr>
                <a:t>в основании лежит 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четырехугольник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029" name="Picture 5" descr="D:\Irina\картинки\математика\2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57224" y="5214950"/>
              <a:ext cx="1500198" cy="1444150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250033" y="1785926"/>
            <a:ext cx="2786082" cy="2287583"/>
            <a:chOff x="250033" y="1785926"/>
            <a:chExt cx="2786082" cy="2287583"/>
          </a:xfrm>
        </p:grpSpPr>
        <p:pic>
          <p:nvPicPr>
            <p:cNvPr id="1028" name="Picture 4" descr="D:\Irina\картинки\математика\1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57224" y="2571744"/>
              <a:ext cx="1501765" cy="1501765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250033" y="1785926"/>
              <a:ext cx="2786082" cy="78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i="1" dirty="0" smtClean="0">
                  <a:solidFill>
                    <a:srgbClr val="C00000"/>
                  </a:solidFill>
                </a:rPr>
                <a:t>треугольная призма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i="1" dirty="0" smtClean="0">
                  <a:solidFill>
                    <a:prstClr val="black"/>
                  </a:solidFill>
                </a:rPr>
                <a:t>в основании лежит 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треугольник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86116" y="3500438"/>
            <a:ext cx="2643206" cy="3071834"/>
            <a:chOff x="3357554" y="3786190"/>
            <a:chExt cx="2643206" cy="30718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357554" y="3786190"/>
              <a:ext cx="2643206" cy="1123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300" b="1" dirty="0" smtClean="0">
                  <a:solidFill>
                    <a:srgbClr val="C00000"/>
                  </a:solidFill>
                </a:rPr>
                <a:t>Прямая призма </a:t>
              </a:r>
              <a:r>
                <a:rPr lang="ru-RU" sz="2300" dirty="0" smtClean="0">
                  <a:solidFill>
                    <a:prstClr val="black"/>
                  </a:solidFill>
                </a:rPr>
                <a:t>боковые ребра перпендикулярны основаниям </a:t>
              </a:r>
              <a:endParaRPr lang="ru-RU" sz="2300" dirty="0"/>
            </a:p>
          </p:txBody>
        </p:sp>
        <p:pic>
          <p:nvPicPr>
            <p:cNvPr id="1030" name="Picture 6" descr="D:\Irina\картинки\математика\19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28992" y="4929198"/>
              <a:ext cx="2488485" cy="1928826"/>
            </a:xfrm>
            <a:prstGeom prst="rect">
              <a:avLst/>
            </a:prstGeom>
            <a:noFill/>
          </p:spPr>
        </p:pic>
      </p:grpSp>
      <p:pic>
        <p:nvPicPr>
          <p:cNvPr id="1031" name="Picture 7" descr="D:\Irina\картинки\математика\21.gif"/>
          <p:cNvPicPr>
            <a:picLocks noChangeAspect="1" noChangeArrowheads="1"/>
          </p:cNvPicPr>
          <p:nvPr/>
        </p:nvPicPr>
        <p:blipFill>
          <a:blip r:embed="rId7" cstate="email"/>
          <a:srcRect t="21042" r="50000" b="3668"/>
          <a:stretch>
            <a:fillRect/>
          </a:stretch>
        </p:blipFill>
        <p:spPr bwMode="auto">
          <a:xfrm>
            <a:off x="6643702" y="5072074"/>
            <a:ext cx="183759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214290"/>
            <a:ext cx="6500858" cy="857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Параллелепипед – это призма </a:t>
            </a:r>
          </a:p>
        </p:txBody>
      </p:sp>
      <p:pic>
        <p:nvPicPr>
          <p:cNvPr id="2050" name="Picture 2" descr="D:\Irina\картинки\математика\2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2286016" cy="17145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786050" y="1142984"/>
            <a:ext cx="5857916" cy="1214446"/>
            <a:chOff x="3071802" y="1428736"/>
            <a:chExt cx="5857916" cy="1714512"/>
          </a:xfrm>
        </p:grpSpPr>
        <p:sp>
          <p:nvSpPr>
            <p:cNvPr id="8" name="Параллелограмм 7"/>
            <p:cNvSpPr/>
            <p:nvPr/>
          </p:nvSpPr>
          <p:spPr>
            <a:xfrm rot="5400000">
              <a:off x="7179487" y="1393017"/>
              <a:ext cx="1714512" cy="178595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71802" y="1643050"/>
              <a:ext cx="378621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prstClr val="black"/>
                  </a:solidFill>
                </a:rPr>
                <a:t>основанием которой является параллелограмм</a:t>
              </a:r>
              <a:endParaRPr lang="ru-RU" sz="23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0034" y="2285992"/>
            <a:ext cx="8215370" cy="2428892"/>
            <a:chOff x="357158" y="3143248"/>
            <a:chExt cx="8572560" cy="31894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7158" y="3143248"/>
              <a:ext cx="857256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 smtClean="0"/>
                <a:t>Параллелепипед, основанием которого является прямоугольник или квадрат называется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прямым</a:t>
              </a:r>
              <a:r>
                <a:rPr lang="ru-RU" sz="2300" b="1" dirty="0" smtClean="0"/>
                <a:t> </a:t>
              </a:r>
              <a:endParaRPr lang="ru-RU" sz="2300" b="1" dirty="0"/>
            </a:p>
          </p:txBody>
        </p:sp>
        <p:pic>
          <p:nvPicPr>
            <p:cNvPr id="2051" name="Picture 3" descr="D:\Irina\картинки\математика\2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2976" y="4214818"/>
              <a:ext cx="2714644" cy="2089122"/>
            </a:xfrm>
            <a:prstGeom prst="rect">
              <a:avLst/>
            </a:prstGeom>
            <a:noFill/>
          </p:spPr>
        </p:pic>
        <p:pic>
          <p:nvPicPr>
            <p:cNvPr id="2053" name="Picture 5" descr="D:\Irina\картинки\математика\2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15008" y="4214818"/>
              <a:ext cx="2571768" cy="2117927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214282" y="4929198"/>
            <a:ext cx="87154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                                       </a:t>
            </a:r>
            <a:r>
              <a:rPr lang="ru-RU" sz="2400" b="1" dirty="0" smtClean="0"/>
              <a:t>Свойства параллелепипеда: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1. </a:t>
            </a:r>
            <a:r>
              <a:rPr lang="ru-RU" sz="2300" i="1" dirty="0" smtClean="0"/>
              <a:t>Противоположные грани параллелепипеда параллельны и равны.</a:t>
            </a:r>
            <a:br>
              <a:rPr lang="ru-RU" sz="2300" i="1" dirty="0" smtClean="0"/>
            </a:br>
            <a:r>
              <a:rPr lang="ru-RU" sz="2300" i="1" dirty="0" smtClean="0"/>
              <a:t>2. Диагонали параллелепипеда пересекаются в одной точке и делятся этой точкой пополам.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28604"/>
            <a:ext cx="6587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Правильные многогранники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Irina\картинки\математика\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1857388" cy="1857388"/>
          </a:xfrm>
          <a:prstGeom prst="rect">
            <a:avLst/>
          </a:prstGeom>
          <a:noFill/>
        </p:spPr>
      </p:pic>
      <p:pic>
        <p:nvPicPr>
          <p:cNvPr id="4099" name="Picture 3" descr="D:\Irina\анимашки\математика\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1571612"/>
            <a:ext cx="1785950" cy="178595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678" y="428625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Тетраэдр 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86116" y="5929330"/>
            <a:ext cx="16430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Куб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4100" name="Picture 4" descr="D:\Irina\картинки\математика\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643050"/>
            <a:ext cx="1857388" cy="1857388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43240" y="4786322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Октаэдр  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4101" name="Picture 5" descr="D:\Irina\картинки\математика\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572008"/>
            <a:ext cx="1428750" cy="1428750"/>
          </a:xfrm>
          <a:prstGeom prst="rect">
            <a:avLst/>
          </a:prstGeom>
          <a:noFill/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43240" y="528638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Икосаэдр</a:t>
            </a:r>
            <a:endParaRPr kumimoji="0" lang="ru-RU" sz="3600" dirty="0">
              <a:solidFill>
                <a:srgbClr val="800000"/>
              </a:solidFill>
            </a:endParaRPr>
          </a:p>
        </p:txBody>
      </p:sp>
      <p:pic>
        <p:nvPicPr>
          <p:cNvPr id="4102" name="Picture 6" descr="D:\Irina\картинки\математика\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4500570"/>
            <a:ext cx="1428750" cy="1428750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00364" y="3786190"/>
            <a:ext cx="264320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Додекаэдр   </a:t>
            </a:r>
            <a:endParaRPr kumimoji="0" lang="ru-RU" sz="3600" dirty="0">
              <a:solidFill>
                <a:srgbClr val="8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4429132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27552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3472 -0.15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31875 -0.2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1875 0.09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14815E-6 L -0.00799 -0.39884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Тетраэдр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5" descr="tetr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071546"/>
            <a:ext cx="1928826" cy="1928826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1214422"/>
            <a:ext cx="66437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 от ,,тетра”- четыре и греческого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грань)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состоит из 4-х правильных треугольников, в каждой его вершине сходятся 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тетраэдр-огонь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3714752"/>
            <a:ext cx="57864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Тетраэдр символизировал огонь,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т.к. его вершина устремлена вверх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Irina\анимашки\огонь, свет\1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876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Гексаэдр (куб)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гексаэдр (к</a:t>
            </a: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уб) - земля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714752"/>
            <a:ext cx="59293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Гексаэдр (куб) символизировал землю,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 smtClean="0"/>
              <a:t>как самый «устойчивый»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u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071546"/>
            <a:ext cx="1785950" cy="1785950"/>
          </a:xfrm>
          <a:noFill/>
        </p:spPr>
      </p:pic>
      <p:sp>
        <p:nvSpPr>
          <p:cNvPr id="15" name="Прямоугольник 14"/>
          <p:cNvSpPr/>
          <p:nvPr/>
        </p:nvSpPr>
        <p:spPr>
          <a:xfrm>
            <a:off x="2357422" y="1071546"/>
            <a:ext cx="65008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 от греческого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гекса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шесть и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грань) имеет 6 квадратных граней, в каждой его вершине сходятся 3 ребра.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Гексаэдр больше известен как куб (от латинского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cubus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”; от греческого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kubos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7174" name="Picture 6" descr="D:\Irina\анимашки\космос\88093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071810"/>
            <a:ext cx="198240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0">
    <a:dk1>
      <a:srgbClr val="E2AFD8"/>
    </a:dk1>
    <a:lt1>
      <a:srgbClr val="C765B4"/>
    </a:lt1>
    <a:dk2>
      <a:srgbClr val="F9EFF7"/>
    </a:dk2>
    <a:lt2>
      <a:srgbClr val="DDA2D2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Другая 21">
    <a:dk1>
      <a:sysClr val="windowText" lastClr="000000"/>
    </a:dk1>
    <a:lt1>
      <a:srgbClr val="BFD1E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F497A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F271C"/>
    </a:dk2>
    <a:lt2>
      <a:srgbClr val="B9D67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Другая 14">
    <a:dk1>
      <a:sysClr val="windowText" lastClr="000000"/>
    </a:dk1>
    <a:lt1>
      <a:srgbClr val="95B3D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Другая 11">
    <a:dk1>
      <a:sysClr val="windowText" lastClr="000000"/>
    </a:dk1>
    <a:lt1>
      <a:srgbClr val="BEEBF4"/>
    </a:lt1>
    <a:dk2>
      <a:srgbClr val="4F271C"/>
    </a:dk2>
    <a:lt2>
      <a:srgbClr val="354369"/>
    </a:lt2>
    <a:accent1>
      <a:srgbClr val="3891A7"/>
    </a:accent1>
    <a:accent2>
      <a:srgbClr val="C00000"/>
    </a:accent2>
    <a:accent3>
      <a:srgbClr val="C32D2E"/>
    </a:accent3>
    <a:accent4>
      <a:srgbClr val="354369"/>
    </a:accent4>
    <a:accent5>
      <a:srgbClr val="964305"/>
    </a:accent5>
    <a:accent6>
      <a:srgbClr val="475A8D"/>
    </a:accent6>
    <a:hlink>
      <a:srgbClr val="900000"/>
    </a:hlink>
    <a:folHlink>
      <a:srgbClr val="AA8A14"/>
    </a:folHlink>
  </a:clrScheme>
</a:themeOverride>
</file>

<file path=ppt/theme/themeOverride6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A6A994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454</Words>
  <Application>Microsoft Office PowerPoint</Application>
  <PresentationFormat>Экран (4:3)</PresentationFormat>
  <Paragraphs>135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 Office</vt:lpstr>
      <vt:lpstr>Аспект</vt:lpstr>
      <vt:lpstr>Апекс</vt:lpstr>
      <vt:lpstr>Бумажная</vt:lpstr>
      <vt:lpstr>Трек</vt:lpstr>
      <vt:lpstr>Слайд 1</vt:lpstr>
      <vt:lpstr>Слайд 2</vt:lpstr>
      <vt:lpstr>Слайд 3</vt:lpstr>
      <vt:lpstr>Слайд 4</vt:lpstr>
      <vt:lpstr>Слайд 5</vt:lpstr>
      <vt:lpstr>Параллелепипед – это призма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Irina</dc:creator>
  <cp:lastModifiedBy>Admin</cp:lastModifiedBy>
  <cp:revision>50</cp:revision>
  <dcterms:created xsi:type="dcterms:W3CDTF">2012-02-28T09:33:24Z</dcterms:created>
  <dcterms:modified xsi:type="dcterms:W3CDTF">2013-03-12T16:40:38Z</dcterms:modified>
</cp:coreProperties>
</file>