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9" r:id="rId2"/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1C1C"/>
    <a:srgbClr val="3366FF"/>
    <a:srgbClr val="0C788E"/>
    <a:srgbClr val="89E1F3"/>
    <a:srgbClr val="000000"/>
    <a:srgbClr val="422C16"/>
    <a:srgbClr val="025198"/>
    <a:srgbClr val="000099"/>
    <a:srgbClr val="5F5F5F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75" autoAdjust="0"/>
    <p:restoredTop sz="94652" autoAdjust="0"/>
  </p:normalViewPr>
  <p:slideViewPr>
    <p:cSldViewPr>
      <p:cViewPr varScale="1">
        <p:scale>
          <a:sx n="69" d="100"/>
          <a:sy n="69" d="100"/>
        </p:scale>
        <p:origin x="117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4E4DF9-39B3-4972-BE5E-7FB2E5425D9C}" type="datetimeFigureOut">
              <a:rPr lang="ru-RU" smtClean="0"/>
              <a:t>18.05.2018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393329-1F56-4C21-893A-F115EB6FD9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160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BE84F0-653F-4841-B2FF-2722B26CFC03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71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569F24-BA4F-4017-9C80-2279C0F78095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2421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85FEA0-FDE0-4B11-A22B-1E10C6FF7EE6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1674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AEE8C-3BC0-41FC-861A-6A409AA07B45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2428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D2401E-7E30-4039-A2AD-0BDB9C5D4AA6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39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72D385-6B73-4089-A767-2704DE85FFFE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7556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2B9119-7680-478B-A05E-5A4F6488E20E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486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ABF20-B270-469F-A728-1C20D6C7ED99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285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7FD196-043F-4451-A689-CA46362CA847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5493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079588-6EA7-4B70-A935-C348623B87F6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7375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7AB70-618C-43D2-8F25-60D6507B1B4E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252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3E551-A707-463B-86C6-ED21BD5514F8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2627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4704DF7-706F-4F74-A4BB-2D21900A9482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Повторим:</a:t>
            </a:r>
            <a:endParaRPr lang="ru-RU" dirty="0"/>
          </a:p>
        </p:txBody>
      </p:sp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Что такое: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Полезные ископаемые</a:t>
            </a:r>
          </a:p>
          <a:p>
            <a:r>
              <a:rPr lang="ru-RU" dirty="0" smtClean="0"/>
              <a:t>Топливные ресурсы</a:t>
            </a:r>
          </a:p>
          <a:p>
            <a:r>
              <a:rPr lang="ru-RU" dirty="0" smtClean="0"/>
              <a:t>Территориальное сочетание минеральных ресурсов</a:t>
            </a:r>
          </a:p>
          <a:p>
            <a:r>
              <a:rPr lang="ru-RU" dirty="0" smtClean="0"/>
              <a:t>Нефтегазоносный бассейн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Выполните задание: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Покажите на карте мира основные месторождения топливных ресурсов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184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79512" y="4221088"/>
            <a:ext cx="5400675" cy="544513"/>
          </a:xfrm>
          <a:noFill/>
          <a:ln/>
        </p:spPr>
        <p:txBody>
          <a:bodyPr/>
          <a:lstStyle/>
          <a:p>
            <a:pPr algn="l"/>
            <a:r>
              <a:rPr lang="ru-RU" dirty="0" smtClean="0">
                <a:solidFill>
                  <a:srgbClr val="5F5F5F"/>
                </a:solidFill>
              </a:rPr>
              <a:t>Рудные и нерудные полезные ископаемые</a:t>
            </a:r>
            <a:endParaRPr lang="es-ES" dirty="0">
              <a:solidFill>
                <a:srgbClr val="5F5F5F"/>
              </a:solidFill>
            </a:endParaRPr>
          </a:p>
        </p:txBody>
      </p:sp>
      <p:sp>
        <p:nvSpPr>
          <p:cNvPr id="2166" name="Rectangle 118"/>
          <p:cNvSpPr>
            <a:spLocks noChangeArrowheads="1"/>
          </p:cNvSpPr>
          <p:nvPr/>
        </p:nvSpPr>
        <p:spPr bwMode="auto">
          <a:xfrm>
            <a:off x="107504" y="5661248"/>
            <a:ext cx="5400675" cy="54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ru-RU" sz="2400" dirty="0" smtClean="0">
                <a:solidFill>
                  <a:srgbClr val="5F5F5F"/>
                </a:solidFill>
              </a:rPr>
              <a:t>Цель урока</a:t>
            </a:r>
            <a:r>
              <a:rPr lang="ru-RU" sz="2400" dirty="0" smtClean="0">
                <a:solidFill>
                  <a:srgbClr val="5F5F5F"/>
                </a:solidFill>
              </a:rPr>
              <a:t>: сформировать представление об особенностях данных </a:t>
            </a:r>
            <a:r>
              <a:rPr lang="ru-RU" sz="2400" smtClean="0">
                <a:solidFill>
                  <a:srgbClr val="5F5F5F"/>
                </a:solidFill>
              </a:rPr>
              <a:t>типов ископаемых </a:t>
            </a:r>
            <a:endParaRPr lang="es-ES" sz="2400" dirty="0">
              <a:solidFill>
                <a:srgbClr val="5F5F5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Требования к подготовке ученика: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Знать: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Рудные полезные ископаемые</a:t>
            </a:r>
          </a:p>
          <a:p>
            <a:r>
              <a:rPr lang="ru-RU" dirty="0" smtClean="0"/>
              <a:t>Чёрные металлы</a:t>
            </a:r>
          </a:p>
          <a:p>
            <a:r>
              <a:rPr lang="ru-RU" dirty="0" smtClean="0"/>
              <a:t>Цветные металлы</a:t>
            </a:r>
          </a:p>
          <a:p>
            <a:r>
              <a:rPr lang="ru-RU" dirty="0" smtClean="0"/>
              <a:t>Строительные материалы</a:t>
            </a:r>
          </a:p>
          <a:p>
            <a:r>
              <a:rPr lang="ru-RU" dirty="0" smtClean="0"/>
              <a:t>Химическое сырьё</a:t>
            </a:r>
          </a:p>
          <a:p>
            <a:r>
              <a:rPr lang="ru-RU" dirty="0" smtClean="0"/>
              <a:t>Техническое сырьё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Уметь: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Классифицировать рудные полезные ископаемые</a:t>
            </a:r>
          </a:p>
          <a:p>
            <a:r>
              <a:rPr lang="ru-RU" dirty="0" smtClean="0"/>
              <a:t>Находить на карте мира крупнейшие месторождения рудных и нерудных полезных ископаемых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48064" y="5445224"/>
            <a:ext cx="3528392" cy="100811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Д/з: </a:t>
            </a:r>
            <a:r>
              <a:rPr lang="ru-RU" dirty="0" err="1" smtClean="0"/>
              <a:t>чит</a:t>
            </a:r>
            <a:r>
              <a:rPr lang="ru-RU" dirty="0" smtClean="0"/>
              <a:t>. §13, </a:t>
            </a:r>
            <a:r>
              <a:rPr lang="ru-RU" dirty="0" err="1" smtClean="0"/>
              <a:t>вопр</a:t>
            </a:r>
            <a:r>
              <a:rPr lang="ru-RU" dirty="0" smtClean="0"/>
              <a:t>. </a:t>
            </a:r>
            <a:r>
              <a:rPr lang="ru-RU" dirty="0"/>
              <a:t>н</a:t>
            </a:r>
            <a:r>
              <a:rPr lang="ru-RU" dirty="0" smtClean="0"/>
              <a:t>а стр. 95. 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158408" y="5445224"/>
            <a:ext cx="3528392" cy="100811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Д/з: </a:t>
            </a:r>
            <a:r>
              <a:rPr lang="ru-RU" dirty="0" err="1" smtClean="0"/>
              <a:t>чит</a:t>
            </a:r>
            <a:r>
              <a:rPr lang="ru-RU" dirty="0" smtClean="0"/>
              <a:t>. §13, </a:t>
            </a:r>
            <a:r>
              <a:rPr lang="ru-RU" dirty="0" err="1" smtClean="0"/>
              <a:t>вопр</a:t>
            </a:r>
            <a:r>
              <a:rPr lang="ru-RU" dirty="0" smtClean="0"/>
              <a:t>. </a:t>
            </a:r>
            <a:r>
              <a:rPr lang="ru-RU" dirty="0"/>
              <a:t>н</a:t>
            </a:r>
            <a:r>
              <a:rPr lang="ru-RU" dirty="0" smtClean="0"/>
              <a:t>а стр. 95.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4000" dirty="0" smtClean="0"/>
              <a:t>Рудные полезные </a:t>
            </a:r>
            <a:br>
              <a:rPr lang="ru-RU" sz="4000" dirty="0" smtClean="0"/>
            </a:br>
            <a:r>
              <a:rPr lang="ru-RU" sz="4000" dirty="0" smtClean="0"/>
              <a:t>ископаемые</a:t>
            </a:r>
            <a:endParaRPr lang="ru-RU" sz="4000" dirty="0"/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602" y="1600200"/>
            <a:ext cx="3749795" cy="4525963"/>
          </a:xfrm>
        </p:spPr>
      </p:pic>
      <p:sp>
        <p:nvSpPr>
          <p:cNvPr id="9" name="Объект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2000" b="1" dirty="0">
                <a:solidFill>
                  <a:schemeClr val="tx1"/>
                </a:solidFill>
              </a:rPr>
              <a:t>Руда</a:t>
            </a:r>
            <a:r>
              <a:rPr lang="ru-RU" sz="2000" dirty="0">
                <a:solidFill>
                  <a:schemeClr val="tx1"/>
                </a:solidFill>
              </a:rPr>
              <a:t> — вид полезных ископаемых, природное минеральное образование, содержащее соединения полезных компонентов (минералов, металлов) в концентрациях, делающих извлечение этих минералов экономически целесообразным</a:t>
            </a:r>
            <a:r>
              <a:rPr lang="ru-RU" sz="2000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2000" dirty="0" smtClean="0"/>
              <a:t>Руда – сырьё для добычи металлов</a:t>
            </a:r>
            <a:r>
              <a:rPr lang="ru-RU" sz="2000" dirty="0">
                <a:solidFill>
                  <a:schemeClr val="tx1"/>
                </a:solidFill>
              </a:rPr>
              <a:t> </a:t>
            </a:r>
            <a:endParaRPr lang="ru-RU" sz="2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11560" y="6229599"/>
            <a:ext cx="3744416" cy="504056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Золотая руда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562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907704" y="274638"/>
            <a:ext cx="4536504" cy="922114"/>
          </a:xfrm>
          <a:solidFill>
            <a:srgbClr val="89E1F3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Металлы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915014"/>
            <a:ext cx="1872208" cy="64807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Чёрные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15910" y="1915014"/>
            <a:ext cx="1872208" cy="648072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50000">
                <a:srgbClr val="0C788E"/>
              </a:gs>
              <a:gs pos="100000">
                <a:srgbClr val="FF0000"/>
              </a:gs>
            </a:gsLst>
            <a:lin ang="27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Цветные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788024" y="1915014"/>
            <a:ext cx="2016224" cy="648072"/>
          </a:xfrm>
          <a:prstGeom prst="rect">
            <a:avLst/>
          </a:prstGeom>
          <a:pattFill prst="smConfetti">
            <a:fgClr>
              <a:schemeClr val="tx1"/>
            </a:fgClr>
            <a:bgClr>
              <a:schemeClr val="bg1"/>
            </a:bgClr>
          </a:patt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Редкоземельные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31981" y="4401108"/>
            <a:ext cx="1872208" cy="648072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Благородные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788024" y="4404879"/>
            <a:ext cx="1872208" cy="648072"/>
          </a:xfrm>
          <a:prstGeom prst="rect">
            <a:avLst/>
          </a:prstGeom>
          <a:pattFill prst="ltUpDiag">
            <a:fgClr>
              <a:srgbClr val="FF0000"/>
            </a:fgClr>
            <a:bgClr>
              <a:schemeClr val="bg1"/>
            </a:bgClr>
          </a:patt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C788E"/>
                </a:solidFill>
              </a:rPr>
              <a:t>Радиоактивные</a:t>
            </a:r>
            <a:endParaRPr lang="ru-RU" dirty="0">
              <a:solidFill>
                <a:srgbClr val="0C788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528" y="2780928"/>
            <a:ext cx="1872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Железо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Марганец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Хром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Ванадий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2515910" y="2751279"/>
            <a:ext cx="18722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Медь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Алюминий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Свинец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Цинк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И др.</a:t>
            </a:r>
            <a:endParaRPr lang="ru-RU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077072"/>
            <a:ext cx="2009161" cy="1141991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500652" y="5125095"/>
            <a:ext cx="18722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Золото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Серебро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Рутений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Платина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Осмий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Иридий</a:t>
            </a:r>
            <a:endParaRPr lang="ru-RU" dirty="0"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85" y="5493046"/>
            <a:ext cx="1691680" cy="126876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788024" y="2751278"/>
            <a:ext cx="18722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Лантан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Церий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Европий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Лютеций и др.</a:t>
            </a:r>
            <a:endParaRPr lang="ru-RU" dirty="0"/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1971" y="2847878"/>
            <a:ext cx="1831752" cy="1190639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4788024" y="5263594"/>
            <a:ext cx="1872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Уран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Радий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Торий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И др. </a:t>
            </a:r>
            <a:endParaRPr lang="ru-RU" dirty="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6898" y="4835316"/>
            <a:ext cx="1741898" cy="1393519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0902" y="3666582"/>
            <a:ext cx="1152128" cy="62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352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  <p:bldP spid="12" grpId="0"/>
      <p:bldP spid="13" grpId="0"/>
      <p:bldP spid="15" grpId="0"/>
      <p:bldP spid="17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Месторождения </a:t>
            </a:r>
            <a:br>
              <a:rPr lang="ru-RU" dirty="0" smtClean="0"/>
            </a:br>
            <a:r>
              <a:rPr lang="ru-RU" dirty="0" smtClean="0"/>
              <a:t>металлов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2400" dirty="0" smtClean="0"/>
              <a:t>Назовите страны, обладающие наибольшими запасами руд чёрных, цветных, благородных металлов (стр. 92-93). Покажите месторождения на карте.</a:t>
            </a:r>
          </a:p>
          <a:p>
            <a:r>
              <a:rPr lang="ru-RU" sz="2400" dirty="0" smtClean="0"/>
              <a:t>Что такое </a:t>
            </a:r>
            <a:r>
              <a:rPr lang="ru-RU" sz="2400" dirty="0" err="1" smtClean="0"/>
              <a:t>металлогенетические</a:t>
            </a:r>
            <a:r>
              <a:rPr lang="ru-RU" sz="2400" dirty="0" smtClean="0"/>
              <a:t> пояса?</a:t>
            </a:r>
            <a:endParaRPr lang="ru-RU" sz="2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6751" y="1556792"/>
            <a:ext cx="3973725" cy="2664296"/>
          </a:xfrm>
        </p:spPr>
      </p:pic>
      <p:sp>
        <p:nvSpPr>
          <p:cNvPr id="7" name="Прямоугольник 6"/>
          <p:cNvSpPr/>
          <p:nvPr/>
        </p:nvSpPr>
        <p:spPr>
          <a:xfrm>
            <a:off x="5004048" y="4509120"/>
            <a:ext cx="3024336" cy="576064"/>
          </a:xfrm>
          <a:prstGeom prst="rect">
            <a:avLst/>
          </a:prstGeom>
          <a:solidFill>
            <a:srgbClr val="3366FF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Карьер в Железногорске-Илимском (Иркутская область)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09310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Нерудные полезные ископаемые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772816"/>
            <a:ext cx="2664296" cy="64807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Строительные материалы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131840" y="1772816"/>
            <a:ext cx="2664296" cy="648072"/>
          </a:xfrm>
          <a:prstGeom prst="rect">
            <a:avLst/>
          </a:prstGeom>
          <a:solidFill>
            <a:srgbClr val="3366FF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Химическое сырье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084168" y="1772816"/>
            <a:ext cx="2664296" cy="648072"/>
          </a:xfrm>
          <a:prstGeom prst="rect">
            <a:avLst/>
          </a:prstGeom>
          <a:solidFill>
            <a:srgbClr val="1C1C1C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Техническое сырье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79512" y="2708920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Камень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Глина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Песок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Др.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67975" y="2693891"/>
            <a:ext cx="25922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Соли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Фосфориты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Апатиты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Сера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Др.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84168" y="2708919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Графит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Алмаз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Асбест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Др.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59" y="4077072"/>
            <a:ext cx="2011593" cy="1512718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323528" y="5589790"/>
            <a:ext cx="2520280" cy="115157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«Царица ваз» (Эрмитаж) - изготовлена из полудрагоценного камня (яшма) в Колывани в 1832-1843 гг.</a:t>
            </a:r>
            <a:endParaRPr lang="ru-RU" sz="1400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4166232"/>
            <a:ext cx="1219200" cy="1828800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3167975" y="6165579"/>
            <a:ext cx="2196113" cy="431773"/>
          </a:xfrm>
          <a:prstGeom prst="rect">
            <a:avLst/>
          </a:prstGeom>
          <a:solidFill>
            <a:srgbClr val="3366FF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Соляная шахта</a:t>
            </a:r>
            <a:endParaRPr lang="ru-RU" dirty="0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4166232"/>
            <a:ext cx="1869234" cy="1407118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6282255" y="5779145"/>
            <a:ext cx="2196113" cy="818207"/>
          </a:xfrm>
          <a:prstGeom prst="rect">
            <a:avLst/>
          </a:prstGeom>
          <a:solidFill>
            <a:srgbClr val="1C1C1C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Алмаз – сырьё не только для бриллиантов!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531029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10" grpId="0"/>
      <p:bldP spid="11" grpId="0"/>
      <p:bldP spid="13" grpId="0" animBg="1"/>
      <p:bldP spid="16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Истощение минеральных ресурсов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В чём состоит эта проблема?</a:t>
            </a:r>
          </a:p>
          <a:p>
            <a:r>
              <a:rPr lang="ru-RU" dirty="0" smtClean="0"/>
              <a:t>Предложите варианты решения</a:t>
            </a:r>
          </a:p>
          <a:p>
            <a:r>
              <a:rPr lang="ru-RU" dirty="0" smtClean="0"/>
              <a:t>Стр. 94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901" y="2276872"/>
            <a:ext cx="4223025" cy="2808312"/>
          </a:xfrm>
        </p:spPr>
      </p:pic>
      <p:sp>
        <p:nvSpPr>
          <p:cNvPr id="5" name="Прямоугольник 4"/>
          <p:cNvSpPr/>
          <p:nvPr/>
        </p:nvSpPr>
        <p:spPr>
          <a:xfrm>
            <a:off x="5076056" y="5452574"/>
            <a:ext cx="3600400" cy="864096"/>
          </a:xfrm>
          <a:prstGeom prst="rect">
            <a:avLst/>
          </a:prstGeom>
          <a:solidFill>
            <a:srgbClr val="3366FF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Выработанный карьер по добыче  полиметаллических руд на месте Змеиной Горы (Алтай)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40758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Повторим: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Что такое: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Рудные полезные ископаемые</a:t>
            </a:r>
          </a:p>
          <a:p>
            <a:r>
              <a:rPr lang="ru-RU" dirty="0" smtClean="0"/>
              <a:t>Чёрные металлы</a:t>
            </a:r>
          </a:p>
          <a:p>
            <a:r>
              <a:rPr lang="ru-RU" dirty="0" smtClean="0"/>
              <a:t>Цветные металлы</a:t>
            </a:r>
          </a:p>
          <a:p>
            <a:r>
              <a:rPr lang="ru-RU" dirty="0" smtClean="0"/>
              <a:t>Строительные материалы</a:t>
            </a:r>
          </a:p>
          <a:p>
            <a:r>
              <a:rPr lang="ru-RU" dirty="0" smtClean="0"/>
              <a:t>Химическое сырьё</a:t>
            </a:r>
          </a:p>
          <a:p>
            <a:r>
              <a:rPr lang="ru-RU" dirty="0" smtClean="0"/>
              <a:t>Техническое сырьё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Вопросы, задания: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Как можно классифицировать рудные полезные ископаемые?</a:t>
            </a:r>
          </a:p>
          <a:p>
            <a:r>
              <a:rPr lang="ru-RU" dirty="0" smtClean="0"/>
              <a:t>Найдите на карте мира крупнейшие месторождения рудных и нерудных полезных ископаемых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48064" y="5733256"/>
            <a:ext cx="3528392" cy="100811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Д/з: </a:t>
            </a:r>
            <a:r>
              <a:rPr lang="ru-RU" dirty="0" err="1" smtClean="0"/>
              <a:t>чит</a:t>
            </a:r>
            <a:r>
              <a:rPr lang="ru-RU" dirty="0" smtClean="0"/>
              <a:t>. §13, </a:t>
            </a:r>
            <a:r>
              <a:rPr lang="ru-RU" dirty="0" err="1" smtClean="0"/>
              <a:t>вопр</a:t>
            </a:r>
            <a:r>
              <a:rPr lang="ru-RU" dirty="0" smtClean="0"/>
              <a:t>. </a:t>
            </a:r>
            <a:r>
              <a:rPr lang="ru-RU" dirty="0"/>
              <a:t>н</a:t>
            </a:r>
            <a:r>
              <a:rPr lang="ru-RU" dirty="0" smtClean="0"/>
              <a:t>а стр. 95.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7859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4563</TotalTime>
  <Words>322</Words>
  <Application>Microsoft Office PowerPoint</Application>
  <PresentationFormat>Экран (4:3)</PresentationFormat>
  <Paragraphs>98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Diseño predeterminado</vt:lpstr>
      <vt:lpstr>Повторим:</vt:lpstr>
      <vt:lpstr>Рудные и нерудные полезные ископаемые</vt:lpstr>
      <vt:lpstr>Требования к подготовке ученика:</vt:lpstr>
      <vt:lpstr>Рудные полезные  ископаемые</vt:lpstr>
      <vt:lpstr>Металлы</vt:lpstr>
      <vt:lpstr>Месторождения  металлов</vt:lpstr>
      <vt:lpstr>Нерудные полезные ископаемые</vt:lpstr>
      <vt:lpstr>Истощение минеральных ресурсов</vt:lpstr>
      <vt:lpstr>Повторим: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Николай Чуваев</cp:lastModifiedBy>
  <cp:revision>603</cp:revision>
  <dcterms:created xsi:type="dcterms:W3CDTF">2010-05-23T14:28:12Z</dcterms:created>
  <dcterms:modified xsi:type="dcterms:W3CDTF">2018-05-18T16:56:09Z</dcterms:modified>
</cp:coreProperties>
</file>