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4" y="0"/>
            <a:ext cx="9157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832" y="2348880"/>
            <a:ext cx="7772400" cy="1470025"/>
          </a:xfrm>
        </p:spPr>
        <p:txBody>
          <a:bodyPr/>
          <a:lstStyle/>
          <a:p>
            <a:r>
              <a:rPr lang="uk-UA" dirty="0" smtClean="0"/>
              <a:t>Краби</a:t>
            </a:r>
            <a:endParaRPr lang="ru-RU" dirty="0"/>
          </a:p>
        </p:txBody>
      </p:sp>
      <p:pic>
        <p:nvPicPr>
          <p:cNvPr id="1032" name="Picture 8" descr="Ocypode quadr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4105"/>
            <a:ext cx="2448272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Stenorhynchus seticorn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656184" cy="220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rapsus grap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0946"/>
            <a:ext cx="2110571" cy="156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56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53307" y="5157192"/>
            <a:ext cx="1666046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4104456" cy="604867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 smtClean="0">
                <a:latin typeface="Comic Sans MS" panose="030F0702030302020204" pitchFamily="66" charset="0"/>
              </a:rPr>
              <a:t>Краби</a:t>
            </a:r>
            <a:r>
              <a:rPr lang="ru-RU" sz="1800" b="1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>
                <a:latin typeface="Comic Sans MS" panose="030F0702030302020204" pitchFamily="66" charset="0"/>
              </a:rPr>
              <a:t>—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інфраряд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smtClean="0">
                <a:latin typeface="Comic Sans MS" panose="030F0702030302020204" pitchFamily="66" charset="0"/>
              </a:rPr>
              <a:t>десятиногих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 smtClean="0">
                <a:latin typeface="Comic Sans MS" panose="030F0702030302020204" pitchFamily="66" charset="0"/>
              </a:rPr>
              <a:t>ракоподібних</a:t>
            </a:r>
            <a:r>
              <a:rPr lang="ru-RU" sz="1800" dirty="0" smtClean="0">
                <a:latin typeface="Comic Sans MS" panose="030F0702030302020204" pitchFamily="66" charset="0"/>
              </a:rPr>
              <a:t>, </a:t>
            </a:r>
            <a:r>
              <a:rPr lang="ru-RU" sz="1800" dirty="0">
                <a:latin typeface="Comic Sans MS" panose="030F0702030302020204" pitchFamily="66" charset="0"/>
              </a:rPr>
              <a:t>у </a:t>
            </a:r>
            <a:r>
              <a:rPr lang="ru-RU" sz="1800" dirty="0" err="1">
                <a:latin typeface="Comic Sans MS" panose="030F0702030302020204" pitchFamily="66" charset="0"/>
              </a:rPr>
              <a:t>переважної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більшості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яких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задня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частина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тіла</a:t>
            </a:r>
            <a:r>
              <a:rPr lang="ru-RU" sz="1800" dirty="0">
                <a:latin typeface="Comic Sans MS" panose="030F0702030302020204" pitchFamily="66" charset="0"/>
              </a:rPr>
              <a:t> («</a:t>
            </a:r>
            <a:r>
              <a:rPr lang="ru-RU" sz="1800" dirty="0" err="1">
                <a:latin typeface="Comic Sans MS" panose="030F0702030302020204" pitchFamily="66" charset="0"/>
              </a:rPr>
              <a:t>хвіст</a:t>
            </a:r>
            <a:r>
              <a:rPr lang="ru-RU" sz="1800" dirty="0">
                <a:latin typeface="Comic Sans MS" panose="030F0702030302020204" pitchFamily="66" charset="0"/>
              </a:rPr>
              <a:t>») </a:t>
            </a:r>
            <a:r>
              <a:rPr lang="ru-RU" sz="1800" dirty="0" err="1">
                <a:latin typeface="Comic Sans MS" panose="030F0702030302020204" pitchFamily="66" charset="0"/>
              </a:rPr>
              <a:t>дуже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 smtClean="0">
                <a:latin typeface="Comic Sans MS" panose="030F0702030302020204" pitchFamily="66" charset="0"/>
              </a:rPr>
              <a:t>вкорочена</a:t>
            </a:r>
            <a:r>
              <a:rPr lang="ru-RU" sz="1800" dirty="0" smtClean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Ц</a:t>
            </a:r>
            <a:r>
              <a:rPr lang="ru-RU" sz="1800" dirty="0" err="1" smtClean="0">
                <a:latin typeface="Comic Sans MS" panose="030F0702030302020204" pitchFamily="66" charset="0"/>
              </a:rPr>
              <a:t>е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 smtClean="0">
                <a:latin typeface="Comic Sans MS" panose="030F0702030302020204" pitchFamily="66" charset="0"/>
              </a:rPr>
              <a:t>тварини</a:t>
            </a:r>
            <a:r>
              <a:rPr lang="ru-RU" sz="1800" dirty="0" smtClean="0">
                <a:latin typeface="Comic Sans MS" panose="030F0702030302020204" pitchFamily="66" charset="0"/>
              </a:rPr>
              <a:t>, </a:t>
            </a:r>
            <a:r>
              <a:rPr lang="ru-RU" sz="1800" dirty="0">
                <a:latin typeface="Comic Sans MS" panose="030F0702030302020204" pitchFamily="66" charset="0"/>
              </a:rPr>
              <a:t>в </a:t>
            </a:r>
            <a:r>
              <a:rPr lang="ru-RU" sz="1800" dirty="0" err="1">
                <a:latin typeface="Comic Sans MS" panose="030F0702030302020204" pitchFamily="66" charset="0"/>
              </a:rPr>
              <a:t>яких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 smtClean="0">
                <a:latin typeface="Comic Sans MS" panose="030F0702030302020204" pitchFamily="66" charset="0"/>
              </a:rPr>
              <a:t>черевце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повністю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сховане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головогрудьми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Зазвичай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мають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дуже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товстий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зовнішній</a:t>
            </a:r>
            <a:r>
              <a:rPr lang="ru-RU" sz="1800" dirty="0">
                <a:latin typeface="Comic Sans MS" panose="030F0702030302020204" pitchFamily="66" charset="0"/>
              </a:rPr>
              <a:t> скелет та пару </a:t>
            </a:r>
            <a:r>
              <a:rPr lang="ru-RU" sz="1800" dirty="0" err="1">
                <a:latin typeface="Comic Sans MS" panose="030F0702030302020204" pitchFamily="66" charset="0"/>
              </a:rPr>
              <a:t>клешень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Поширені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усіх</a:t>
            </a:r>
            <a:r>
              <a:rPr lang="ru-RU" sz="1800" dirty="0">
                <a:latin typeface="Comic Sans MS" panose="030F0702030302020204" pitchFamily="66" charset="0"/>
              </a:rPr>
              <a:t> океанах, </a:t>
            </a:r>
            <a:r>
              <a:rPr lang="ru-RU" sz="1800" dirty="0" err="1">
                <a:latin typeface="Comic Sans MS" panose="030F0702030302020204" pitchFamily="66" charset="0"/>
              </a:rPr>
              <a:t>також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існує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багато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прісноводних</a:t>
            </a:r>
            <a:r>
              <a:rPr lang="ru-RU" sz="1800" dirty="0">
                <a:latin typeface="Comic Sans MS" panose="030F0702030302020204" pitchFamily="66" charset="0"/>
              </a:rPr>
              <a:t> та </a:t>
            </a:r>
            <a:r>
              <a:rPr lang="ru-RU" sz="1800" dirty="0" err="1">
                <a:latin typeface="Comic Sans MS" panose="030F0702030302020204" pitchFamily="66" charset="0"/>
              </a:rPr>
              <a:t>сухопутних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, особливо в </a:t>
            </a:r>
            <a:r>
              <a:rPr lang="ru-RU" sz="1800" dirty="0" err="1">
                <a:latin typeface="Comic Sans MS" panose="030F0702030302020204" pitchFamily="66" charset="0"/>
              </a:rPr>
              <a:t>тропіках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Розміри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змінюються</a:t>
            </a:r>
            <a:r>
              <a:rPr lang="ru-RU" sz="1800" dirty="0">
                <a:latin typeface="Comic Sans MS" panose="030F0702030302020204" pitchFamily="66" charset="0"/>
              </a:rPr>
              <a:t> у великих межах: так краб-горох </a:t>
            </a:r>
            <a:r>
              <a:rPr lang="ru-RU" sz="1800" dirty="0" err="1">
                <a:latin typeface="Comic Sans MS" panose="030F0702030302020204" pitchFamily="66" charset="0"/>
              </a:rPr>
              <a:t>сягає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лише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кількох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міліметрів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завширшки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тоді</a:t>
            </a:r>
            <a:r>
              <a:rPr lang="ru-RU" sz="1800" dirty="0">
                <a:latin typeface="Comic Sans MS" panose="030F0702030302020204" pitchFamily="66" charset="0"/>
              </a:rPr>
              <a:t> як </a:t>
            </a:r>
            <a:r>
              <a:rPr lang="ru-RU" sz="1800" dirty="0" err="1">
                <a:latin typeface="Comic Sans MS" panose="030F0702030302020204" pitchFamily="66" charset="0"/>
              </a:rPr>
              <a:t>розмах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кінцівок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японського</a:t>
            </a:r>
            <a:r>
              <a:rPr lang="ru-RU" sz="1800" dirty="0">
                <a:latin typeface="Comic Sans MS" panose="030F0702030302020204" pitchFamily="66" charset="0"/>
              </a:rPr>
              <a:t> краба-</a:t>
            </a:r>
            <a:r>
              <a:rPr lang="ru-RU" sz="1800" dirty="0" err="1">
                <a:latin typeface="Comic Sans MS" panose="030F0702030302020204" pitchFamily="66" charset="0"/>
              </a:rPr>
              <a:t>павука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може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становити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чотири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метри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4" name="Picture 6" descr="Японський краб-павук Macrocheira kaempf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736304" cy="1961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Corystes cassivelau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3280764"/>
            <a:ext cx="2808312" cy="2106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757585" y="2509700"/>
            <a:ext cx="23813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smtClean="0"/>
              <a:t>краб-</a:t>
            </a:r>
            <a:r>
              <a:rPr lang="ru-RU" dirty="0" err="1" smtClean="0"/>
              <a:t>павук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4230" y="5387000"/>
            <a:ext cx="2308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Corystes</a:t>
            </a:r>
            <a:r>
              <a:rPr lang="de-DE" dirty="0"/>
              <a:t> </a:t>
            </a:r>
            <a:r>
              <a:rPr lang="de-DE" dirty="0" err="1"/>
              <a:t>cassivelaunus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4896544" cy="612068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крабів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п'ять</a:t>
            </a:r>
            <a:r>
              <a:rPr lang="ru-RU" dirty="0">
                <a:latin typeface="Comic Sans MS" panose="030F0702030302020204" pitchFamily="66" charset="0"/>
              </a:rPr>
              <a:t> пар </a:t>
            </a:r>
            <a:r>
              <a:rPr lang="ru-RU" dirty="0" err="1">
                <a:latin typeface="Comic Sans MS" panose="030F0702030302020204" pitchFamily="66" charset="0"/>
              </a:rPr>
              <a:t>ніг</a:t>
            </a:r>
            <a:r>
              <a:rPr lang="ru-RU" dirty="0">
                <a:latin typeface="Comic Sans MS" panose="030F0702030302020204" pitchFamily="66" charset="0"/>
              </a:rPr>
              <a:t>, перша з </a:t>
            </a:r>
            <a:r>
              <a:rPr lang="ru-RU" dirty="0" err="1">
                <a:latin typeface="Comic Sans MS" panose="030F0702030302020204" pitchFamily="66" charset="0"/>
              </a:rPr>
              <a:t>яких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перетворилася</a:t>
            </a:r>
            <a:r>
              <a:rPr lang="ru-RU" dirty="0">
                <a:latin typeface="Comic Sans MS" panose="030F0702030302020204" pitchFamily="66" charset="0"/>
              </a:rPr>
              <a:t> на </a:t>
            </a:r>
            <a:r>
              <a:rPr lang="ru-RU" dirty="0" err="1">
                <a:latin typeface="Comic Sans MS" panose="030F0702030302020204" pitchFamily="66" charset="0"/>
              </a:rPr>
              <a:t>клешні</a:t>
            </a:r>
            <a:r>
              <a:rPr lang="ru-RU" dirty="0">
                <a:latin typeface="Comic Sans MS" panose="030F0702030302020204" pitchFamily="66" charset="0"/>
              </a:rPr>
              <a:t>, і не </a:t>
            </a:r>
            <a:r>
              <a:rPr lang="ru-RU" dirty="0" err="1">
                <a:latin typeface="Comic Sans MS" panose="030F0702030302020204" pitchFamily="66" charset="0"/>
              </a:rPr>
              <a:t>бере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участі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пересуванні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Майже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усіх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крабів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черевце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сховане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головогрудьми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цефалотораксом</a:t>
            </a:r>
            <a:r>
              <a:rPr lang="ru-RU" dirty="0">
                <a:latin typeface="Comic Sans MS" panose="030F0702030302020204" pitchFamily="66" charset="0"/>
              </a:rPr>
              <a:t>). </a:t>
            </a:r>
            <a:r>
              <a:rPr lang="ru-RU" dirty="0" err="1">
                <a:latin typeface="Comic Sans MS" panose="030F0702030302020204" pitchFamily="66" charset="0"/>
              </a:rPr>
              <a:t>Ротові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органи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крабів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прикриті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пласкими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максиліпедами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передня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карапакса</a:t>
            </a:r>
            <a:r>
              <a:rPr lang="ru-RU" dirty="0">
                <a:latin typeface="Comic Sans MS" panose="030F0702030302020204" pitchFamily="66" charset="0"/>
              </a:rPr>
              <a:t> не </a:t>
            </a:r>
            <a:r>
              <a:rPr lang="ru-RU" dirty="0" err="1">
                <a:latin typeface="Comic Sans MS" panose="030F0702030302020204" pitchFamily="66" charset="0"/>
              </a:rPr>
              <a:t>утворює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довгого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роструму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  <a:r>
              <a:rPr lang="ru-RU" dirty="0" err="1">
                <a:latin typeface="Comic Sans MS" panose="030F0702030302020204" pitchFamily="66" charset="0"/>
              </a:rPr>
              <a:t>Зябра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представлені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пласкими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утвореннями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філобранхії</a:t>
            </a:r>
            <a:r>
              <a:rPr lang="ru-RU" dirty="0">
                <a:latin typeface="Comic Sans MS" panose="030F0702030302020204" pitchFamily="66" charset="0"/>
              </a:rPr>
              <a:t>), </a:t>
            </a:r>
            <a:r>
              <a:rPr lang="ru-RU" dirty="0" err="1">
                <a:latin typeface="Comic Sans MS" panose="030F0702030302020204" pitchFamily="66" charset="0"/>
              </a:rPr>
              <a:t>які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схожі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зябра</a:t>
            </a:r>
            <a:r>
              <a:rPr lang="ru-RU" dirty="0">
                <a:latin typeface="Comic Sans MS" panose="030F0702030302020204" pitchFamily="66" charset="0"/>
              </a:rPr>
              <a:t> креветок, але </a:t>
            </a:r>
            <a:r>
              <a:rPr lang="ru-RU" dirty="0" err="1">
                <a:latin typeface="Comic Sans MS" panose="030F0702030302020204" pitchFamily="66" charset="0"/>
              </a:rPr>
              <a:t>мають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іншу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будову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dirty="0">
                <a:latin typeface="Comic Sans MS" panose="030F0702030302020204" pitchFamily="66" charset="0"/>
              </a:rPr>
              <a:t>У </a:t>
            </a:r>
            <a:r>
              <a:rPr lang="ru-RU" dirty="0" err="1">
                <a:latin typeface="Comic Sans MS" panose="030F0702030302020204" pitchFamily="66" charset="0"/>
              </a:rPr>
              <a:t>більшості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крабів</a:t>
            </a:r>
            <a:r>
              <a:rPr lang="ru-RU" dirty="0">
                <a:latin typeface="Comic Sans MS" panose="030F0702030302020204" pitchFamily="66" charset="0"/>
              </a:rPr>
              <a:t> добре </a:t>
            </a:r>
            <a:r>
              <a:rPr lang="ru-RU" dirty="0" err="1">
                <a:latin typeface="Comic Sans MS" panose="030F0702030302020204" pitchFamily="66" charset="0"/>
              </a:rPr>
              <a:t>виражений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 smtClean="0">
                <a:latin typeface="Comic Sans MS" panose="030F0702030302020204" pitchFamily="66" charset="0"/>
              </a:rPr>
              <a:t>статевий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диморфізм</a:t>
            </a:r>
            <a:r>
              <a:rPr lang="ru-RU" dirty="0">
                <a:latin typeface="Comic Sans MS" panose="030F0702030302020204" pitchFamily="66" charset="0"/>
              </a:rPr>
              <a:t>, тому </a:t>
            </a:r>
            <a:r>
              <a:rPr lang="ru-RU" dirty="0" err="1">
                <a:latin typeface="Comic Sans MS" panose="030F0702030302020204" pitchFamily="66" charset="0"/>
              </a:rPr>
              <a:t>самців</a:t>
            </a:r>
            <a:r>
              <a:rPr lang="ru-RU" dirty="0">
                <a:latin typeface="Comic Sans MS" panose="030F0702030302020204" pitchFamily="66" charset="0"/>
              </a:rPr>
              <a:t> і самок легко </a:t>
            </a:r>
            <a:r>
              <a:rPr lang="ru-RU" dirty="0" err="1">
                <a:latin typeface="Comic Sans MS" panose="030F0702030302020204" pitchFamily="66" charset="0"/>
              </a:rPr>
              <a:t>розрізняти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самців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черевце</a:t>
            </a:r>
            <a:r>
              <a:rPr lang="ru-RU" dirty="0">
                <a:latin typeface="Comic Sans MS" panose="030F0702030302020204" pitchFamily="66" charset="0"/>
              </a:rPr>
              <a:t>, яке </a:t>
            </a:r>
            <a:r>
              <a:rPr lang="ru-RU" dirty="0" err="1">
                <a:latin typeface="Comic Sans MS" panose="030F0702030302020204" pitchFamily="66" charset="0"/>
              </a:rPr>
              <a:t>сховане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цефалоторакс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вузеньке</a:t>
            </a:r>
            <a:r>
              <a:rPr lang="ru-RU" dirty="0">
                <a:latin typeface="Comic Sans MS" panose="030F0702030302020204" pitchFamily="66" charset="0"/>
              </a:rPr>
              <a:t>, а в самок, </a:t>
            </a:r>
            <a:r>
              <a:rPr lang="ru-RU" dirty="0" err="1">
                <a:latin typeface="Comic Sans MS" panose="030F0702030302020204" pitchFamily="66" charset="0"/>
              </a:rPr>
              <a:t>навпаки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черевце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набагато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ширше</a:t>
            </a:r>
            <a:r>
              <a:rPr lang="ru-RU" dirty="0">
                <a:latin typeface="Comic Sans MS" panose="030F0702030302020204" pitchFamily="66" charset="0"/>
              </a:rPr>
              <a:t> через </a:t>
            </a:r>
            <a:r>
              <a:rPr lang="ru-RU" dirty="0" err="1">
                <a:latin typeface="Comic Sans MS" panose="030F0702030302020204" pitchFamily="66" charset="0"/>
              </a:rPr>
              <a:t>більшу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кількість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плеоподів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пристосування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потрібне</a:t>
            </a:r>
            <a:r>
              <a:rPr lang="ru-RU" dirty="0">
                <a:latin typeface="Comic Sans MS" panose="030F0702030302020204" pitchFamily="66" charset="0"/>
              </a:rPr>
              <a:t> самкам для </a:t>
            </a:r>
            <a:r>
              <a:rPr lang="ru-RU" dirty="0" err="1">
                <a:latin typeface="Comic Sans MS" panose="030F0702030302020204" pitchFamily="66" charset="0"/>
              </a:rPr>
              <a:t>виношування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запліднених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яєць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властиво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всім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плеоціематам</a:t>
            </a:r>
            <a:r>
              <a:rPr lang="ru-RU" dirty="0">
                <a:latin typeface="Comic Sans MS" panose="030F0702030302020204" pitchFamily="66" charset="0"/>
              </a:rPr>
              <a:t>). У </a:t>
            </a:r>
            <a:r>
              <a:rPr lang="ru-RU" dirty="0" err="1">
                <a:latin typeface="Comic Sans MS" panose="030F0702030302020204" pitchFamily="66" charset="0"/>
              </a:rPr>
              <a:t>видів</a:t>
            </a:r>
            <a:r>
              <a:rPr lang="ru-RU" dirty="0">
                <a:latin typeface="Comic Sans MS" panose="030F0702030302020204" pitchFamily="66" charset="0"/>
              </a:rPr>
              <a:t>, в </a:t>
            </a:r>
            <a:r>
              <a:rPr lang="ru-RU" dirty="0" err="1">
                <a:latin typeface="Comic Sans MS" panose="030F0702030302020204" pitchFamily="66" charset="0"/>
              </a:rPr>
              <a:t>яких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прослідковується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статевий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диморфізм</a:t>
            </a:r>
            <a:r>
              <a:rPr lang="ru-RU" dirty="0">
                <a:latin typeface="Comic Sans MS" panose="030F0702030302020204" pitchFamily="66" charset="0"/>
              </a:rPr>
              <a:t> за шириною </a:t>
            </a:r>
            <a:r>
              <a:rPr lang="ru-RU" dirty="0" err="1">
                <a:latin typeface="Comic Sans MS" panose="030F0702030302020204" pitchFamily="66" charset="0"/>
              </a:rPr>
              <a:t>черевця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самців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самок </a:t>
            </a:r>
            <a:r>
              <a:rPr lang="ru-RU" dirty="0" err="1">
                <a:latin typeface="Comic Sans MS" panose="030F0702030302020204" pitchFamily="66" charset="0"/>
              </a:rPr>
              <a:t>можна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відрізнити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розташуванням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гонопорів</a:t>
            </a:r>
            <a:r>
              <a:rPr lang="ru-RU" dirty="0">
                <a:latin typeface="Comic Sans MS" panose="030F0702030302020204" pitchFamily="66" charset="0"/>
              </a:rPr>
              <a:t>. У самок вони </a:t>
            </a:r>
            <a:r>
              <a:rPr lang="ru-RU" dirty="0" err="1">
                <a:latin typeface="Comic Sans MS" panose="030F0702030302020204" pitchFamily="66" charset="0"/>
              </a:rPr>
              <a:t>розташовані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третьому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перейоподі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поблизу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нього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стерніті</a:t>
            </a:r>
            <a:r>
              <a:rPr lang="ru-RU" dirty="0">
                <a:latin typeface="Comic Sans MS" panose="030F0702030302020204" pitchFamily="66" charset="0"/>
              </a:rPr>
              <a:t> (у </a:t>
            </a:r>
            <a:r>
              <a:rPr lang="ru-RU" dirty="0" err="1">
                <a:latin typeface="Comic Sans MS" panose="030F0702030302020204" pitchFamily="66" charset="0"/>
              </a:rPr>
              <a:t>вищих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крабів</a:t>
            </a:r>
            <a:r>
              <a:rPr lang="ru-RU" dirty="0">
                <a:latin typeface="Comic Sans MS" panose="030F0702030302020204" pitchFamily="66" charset="0"/>
              </a:rPr>
              <a:t>), а у </a:t>
            </a:r>
            <a:r>
              <a:rPr lang="ru-RU" dirty="0" err="1">
                <a:latin typeface="Comic Sans MS" panose="030F0702030302020204" pitchFamily="66" charset="0"/>
              </a:rPr>
              <a:t>самців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гонопори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розташовані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основи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п'ятого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перейоподу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поблизу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нього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стерніті</a:t>
            </a:r>
            <a:r>
              <a:rPr lang="ru-RU" dirty="0">
                <a:latin typeface="Comic Sans MS" panose="030F0702030302020204" pitchFamily="66" charset="0"/>
              </a:rPr>
              <a:t> (у </a:t>
            </a:r>
            <a:r>
              <a:rPr lang="ru-RU" dirty="0" err="1">
                <a:latin typeface="Comic Sans MS" panose="030F0702030302020204" pitchFamily="66" charset="0"/>
              </a:rPr>
              <a:t>вищих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крабів</a:t>
            </a:r>
            <a:r>
              <a:rPr lang="ru-RU" dirty="0">
                <a:latin typeface="Comic Sans MS" panose="030F0702030302020204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3076" name="Picture 4" descr="https://upload.wikimedia.org/wikipedia/commons/thumb/7/7f/Ranina_ranina.jpg/220px-Ranina_ra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61225"/>
            <a:ext cx="307233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8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5486400" cy="63367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800" dirty="0" err="1">
                <a:latin typeface="Comic Sans MS" panose="030F0702030302020204" pitchFamily="66" charset="0"/>
              </a:rPr>
              <a:t>Краби</a:t>
            </a:r>
            <a:r>
              <a:rPr lang="ru-RU" sz="1800" dirty="0">
                <a:latin typeface="Comic Sans MS" panose="030F0702030302020204" pitchFamily="66" charset="0"/>
              </a:rPr>
              <a:t> є </a:t>
            </a:r>
            <a:r>
              <a:rPr lang="ru-RU" sz="1800" dirty="0" err="1">
                <a:latin typeface="Comic Sans MS" panose="030F0702030302020204" pitchFamily="66" charset="0"/>
              </a:rPr>
              <a:t>всеїдними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Живляться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переважно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водоростями</a:t>
            </a:r>
            <a:r>
              <a:rPr lang="ru-RU" sz="1800" dirty="0">
                <a:latin typeface="Comic Sans MS" panose="030F0702030302020204" pitchFamily="66" charset="0"/>
              </a:rPr>
              <a:t>, але при </a:t>
            </a:r>
            <a:r>
              <a:rPr lang="ru-RU" sz="1800" dirty="0" err="1">
                <a:latin typeface="Comic Sans MS" panose="030F0702030302020204" pitchFamily="66" charset="0"/>
              </a:rPr>
              <a:t>нагоді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різні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види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можуть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поїдати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також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молюсків</a:t>
            </a:r>
            <a:r>
              <a:rPr lang="ru-RU" sz="1800" dirty="0">
                <a:latin typeface="Comic Sans MS" panose="030F0702030302020204" pitchFamily="66" charset="0"/>
              </a:rPr>
              <a:t>, </a:t>
            </a:r>
            <a:r>
              <a:rPr lang="ru-RU" sz="1800" dirty="0" err="1">
                <a:latin typeface="Comic Sans MS" panose="030F0702030302020204" pitchFamily="66" charset="0"/>
              </a:rPr>
              <a:t>червів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інших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ракоподібних</a:t>
            </a:r>
            <a:r>
              <a:rPr lang="ru-RU" sz="1800" dirty="0">
                <a:latin typeface="Comic Sans MS" panose="030F0702030302020204" pitchFamily="66" charset="0"/>
              </a:rPr>
              <a:t>, </a:t>
            </a:r>
            <a:r>
              <a:rPr lang="ru-RU" sz="1800" dirty="0" err="1">
                <a:latin typeface="Comic Sans MS" panose="030F0702030302020204" pitchFamily="66" charset="0"/>
              </a:rPr>
              <a:t>гриби</a:t>
            </a:r>
            <a:r>
              <a:rPr lang="ru-RU" sz="1800" dirty="0">
                <a:latin typeface="Comic Sans MS" panose="030F0702030302020204" pitchFamily="66" charset="0"/>
              </a:rPr>
              <a:t>, </a:t>
            </a:r>
            <a:r>
              <a:rPr lang="ru-RU" sz="1800" dirty="0" err="1">
                <a:latin typeface="Comic Sans MS" panose="030F0702030302020204" pitchFamily="66" charset="0"/>
              </a:rPr>
              <a:t>бактерій</a:t>
            </a:r>
            <a:r>
              <a:rPr lang="ru-RU" sz="1800" dirty="0">
                <a:latin typeface="Comic Sans MS" panose="030F0702030302020204" pitchFamily="66" charset="0"/>
              </a:rPr>
              <a:t> і детрит. В </a:t>
            </a:r>
            <a:r>
              <a:rPr lang="ru-RU" sz="1800" dirty="0" err="1">
                <a:latin typeface="Comic Sans MS" panose="030F0702030302020204" pitchFamily="66" charset="0"/>
              </a:rPr>
              <a:t>багатьох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видів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наявність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раціоні</a:t>
            </a:r>
            <a:r>
              <a:rPr lang="ru-RU" sz="1800" dirty="0">
                <a:latin typeface="Comic Sans MS" panose="030F0702030302020204" pitchFamily="66" charset="0"/>
              </a:rPr>
              <a:t> як </a:t>
            </a:r>
            <a:r>
              <a:rPr lang="ru-RU" sz="1800" dirty="0" err="1">
                <a:latin typeface="Comic Sans MS" panose="030F0702030302020204" pitchFamily="66" charset="0"/>
              </a:rPr>
              <a:t>рослинної</a:t>
            </a:r>
            <a:r>
              <a:rPr lang="ru-RU" sz="1800" dirty="0">
                <a:latin typeface="Comic Sans MS" panose="030F0702030302020204" pitchFamily="66" charset="0"/>
              </a:rPr>
              <a:t>, так і </a:t>
            </a:r>
            <a:r>
              <a:rPr lang="ru-RU" sz="1800" dirty="0" err="1">
                <a:latin typeface="Comic Sans MS" panose="030F0702030302020204" pitchFamily="66" charset="0"/>
              </a:rPr>
              <a:t>тваринної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їжі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веде</a:t>
            </a:r>
            <a:r>
              <a:rPr lang="ru-RU" sz="1800" dirty="0">
                <a:latin typeface="Comic Sans MS" panose="030F0702030302020204" pitchFamily="66" charset="0"/>
              </a:rPr>
              <a:t> до </a:t>
            </a:r>
            <a:r>
              <a:rPr lang="ru-RU" sz="1800" dirty="0" err="1">
                <a:latin typeface="Comic Sans MS" panose="030F0702030302020204" pitchFamily="66" charset="0"/>
              </a:rPr>
              <a:t>прискоренного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розвитку</a:t>
            </a:r>
            <a:r>
              <a:rPr lang="ru-RU" sz="1800" dirty="0">
                <a:latin typeface="Comic Sans MS" panose="030F0702030302020204" pitchFamily="66" charset="0"/>
              </a:rPr>
              <a:t> та </a:t>
            </a:r>
            <a:r>
              <a:rPr lang="ru-RU" sz="1800" dirty="0" err="1">
                <a:latin typeface="Comic Sans MS" panose="030F0702030302020204" pitchFamily="66" charset="0"/>
              </a:rPr>
              <a:t>більшої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стійкості</a:t>
            </a:r>
            <a:r>
              <a:rPr lang="ru-RU" sz="1800" dirty="0">
                <a:latin typeface="Comic Sans MS" panose="030F0702030302020204" pitchFamily="66" charset="0"/>
              </a:rPr>
              <a:t> до </a:t>
            </a:r>
            <a:r>
              <a:rPr lang="ru-RU" sz="1800" dirty="0" err="1">
                <a:latin typeface="Comic Sans MS" panose="030F0702030302020204" pitchFamily="66" charset="0"/>
              </a:rPr>
              <a:t>несприятливих</a:t>
            </a:r>
            <a:r>
              <a:rPr lang="ru-RU" sz="1800" dirty="0">
                <a:latin typeface="Comic Sans MS" panose="030F0702030302020204" pitchFamily="66" charset="0"/>
              </a:rPr>
              <a:t> умов </a:t>
            </a:r>
            <a:r>
              <a:rPr lang="ru-RU" sz="1800" dirty="0" err="1">
                <a:latin typeface="Comic Sans MS" panose="030F0702030302020204" pitchFamily="66" charset="0"/>
              </a:rPr>
              <a:t>середовища</a:t>
            </a:r>
            <a:r>
              <a:rPr lang="ru-RU" sz="1800" dirty="0" smtClean="0">
                <a:latin typeface="Comic Sans MS" panose="030F0702030302020204" pitchFamily="66" charset="0"/>
              </a:rPr>
              <a:t>.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До </a:t>
            </a:r>
            <a:r>
              <a:rPr lang="ru-RU" sz="1800" dirty="0" err="1">
                <a:latin typeface="Comic Sans MS" panose="030F0702030302020204" pitchFamily="66" charset="0"/>
              </a:rPr>
              <a:t>інфракласу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de-DE" sz="1800" dirty="0" err="1">
                <a:latin typeface="Comic Sans MS" panose="030F0702030302020204" pitchFamily="66" charset="0"/>
              </a:rPr>
              <a:t>Brachyura</a:t>
            </a:r>
            <a:r>
              <a:rPr lang="de-DE" sz="1800" dirty="0">
                <a:latin typeface="Comic Sans MS" panose="030F0702030302020204" pitchFamily="66" charset="0"/>
              </a:rPr>
              <a:t> </a:t>
            </a:r>
            <a:r>
              <a:rPr lang="ru-RU" sz="1800" dirty="0">
                <a:latin typeface="Comic Sans MS" panose="030F0702030302020204" pitchFamily="66" charset="0"/>
              </a:rPr>
              <a:t>входить </a:t>
            </a:r>
            <a:r>
              <a:rPr lang="ru-RU" sz="1800" dirty="0" err="1">
                <a:latin typeface="Comic Sans MS" panose="030F0702030302020204" pitchFamily="66" charset="0"/>
              </a:rPr>
              <a:t>близько</a:t>
            </a:r>
            <a:r>
              <a:rPr lang="ru-RU" sz="1800" dirty="0">
                <a:latin typeface="Comic Sans MS" panose="030F0702030302020204" pitchFamily="66" charset="0"/>
              </a:rPr>
              <a:t> 70 родин, </a:t>
            </a:r>
            <a:r>
              <a:rPr lang="ru-RU" sz="1800" dirty="0" err="1">
                <a:latin typeface="Comic Sans MS" panose="030F0702030302020204" pitchFamily="66" charset="0"/>
              </a:rPr>
              <a:t>стільки</a:t>
            </a:r>
            <a:r>
              <a:rPr lang="ru-RU" sz="1800" dirty="0">
                <a:latin typeface="Comic Sans MS" panose="030F0702030302020204" pitchFamily="66" charset="0"/>
              </a:rPr>
              <a:t> ж, </a:t>
            </a:r>
            <a:r>
              <a:rPr lang="ru-RU" sz="1800" dirty="0" err="1">
                <a:latin typeface="Comic Sans MS" panose="030F0702030302020204" pitchFamily="66" charset="0"/>
              </a:rPr>
              <a:t>скільки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всіх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інших</a:t>
            </a:r>
            <a:r>
              <a:rPr lang="ru-RU" sz="1800" dirty="0">
                <a:latin typeface="Comic Sans MS" panose="030F0702030302020204" pitchFamily="66" charset="0"/>
              </a:rPr>
              <a:t> десятиногих. </a:t>
            </a:r>
            <a:r>
              <a:rPr lang="ru-RU" sz="1800" dirty="0" err="1">
                <a:latin typeface="Comic Sans MS" panose="030F0702030302020204" pitchFamily="66" charset="0"/>
              </a:rPr>
              <a:t>Еволюція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характеризується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зміцненням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покривів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тіла</a:t>
            </a:r>
            <a:r>
              <a:rPr lang="ru-RU" sz="1800" dirty="0">
                <a:latin typeface="Comic Sans MS" panose="030F0702030302020204" pitchFamily="66" charset="0"/>
              </a:rPr>
              <a:t> та </a:t>
            </a:r>
            <a:r>
              <a:rPr lang="ru-RU" sz="1800" dirty="0" err="1">
                <a:latin typeface="Comic Sans MS" panose="030F0702030302020204" pitchFamily="66" charset="0"/>
              </a:rPr>
              <a:t>редукцією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черевця</a:t>
            </a:r>
            <a:r>
              <a:rPr lang="ru-RU" sz="1800" dirty="0">
                <a:latin typeface="Comic Sans MS" panose="030F0702030302020204" pitchFamily="66" charset="0"/>
              </a:rPr>
              <a:t> (у </a:t>
            </a:r>
            <a:r>
              <a:rPr lang="ru-RU" sz="1800" dirty="0" err="1">
                <a:latin typeface="Comic Sans MS" panose="030F0702030302020204" pitchFamily="66" charset="0"/>
              </a:rPr>
              <a:t>деяких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групах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напрям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еволюції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подібний</a:t>
            </a:r>
            <a:r>
              <a:rPr lang="ru-RU" sz="1800" dirty="0">
                <a:latin typeface="Comic Sans MS" panose="030F0702030302020204" pitchFamily="66" charset="0"/>
              </a:rPr>
              <a:t>, але </a:t>
            </a:r>
            <a:r>
              <a:rPr lang="ru-RU" sz="1800" dirty="0" err="1">
                <a:latin typeface="Comic Sans MS" panose="030F0702030302020204" pitchFamily="66" charset="0"/>
              </a:rPr>
              <a:t>ніколи</a:t>
            </a:r>
            <a:r>
              <a:rPr lang="ru-RU" sz="1800" dirty="0">
                <a:latin typeface="Comic Sans MS" panose="030F0702030302020204" pitchFamily="66" charset="0"/>
              </a:rPr>
              <a:t> не </a:t>
            </a:r>
            <a:r>
              <a:rPr lang="ru-RU" sz="1800" dirty="0" err="1">
                <a:latin typeface="Comic Sans MS" panose="030F0702030302020204" pitchFamily="66" charset="0"/>
              </a:rPr>
              <a:t>досягає</a:t>
            </a:r>
            <a:r>
              <a:rPr lang="ru-RU" sz="1800" dirty="0">
                <a:latin typeface="Comic Sans MS" panose="030F0702030302020204" pitchFamily="66" charset="0"/>
              </a:rPr>
              <a:t> таких </a:t>
            </a:r>
            <a:r>
              <a:rPr lang="ru-RU" sz="1800" dirty="0" err="1">
                <a:latin typeface="Comic Sans MS" panose="030F0702030302020204" pitchFamily="66" charset="0"/>
              </a:rPr>
              <a:t>темпів</a:t>
            </a:r>
            <a:r>
              <a:rPr lang="ru-RU" sz="1800" dirty="0">
                <a:latin typeface="Comic Sans MS" panose="030F0702030302020204" pitchFamily="66" charset="0"/>
              </a:rPr>
              <a:t> та </a:t>
            </a:r>
            <a:r>
              <a:rPr lang="ru-RU" sz="1800" dirty="0" err="1">
                <a:latin typeface="Comic Sans MS" panose="030F0702030302020204" pitchFamily="66" charset="0"/>
              </a:rPr>
              <a:t>розвитку</a:t>
            </a:r>
            <a:r>
              <a:rPr lang="ru-RU" sz="1800" dirty="0">
                <a:latin typeface="Comic Sans MS" panose="030F0702030302020204" pitchFamily="66" charset="0"/>
              </a:rPr>
              <a:t>). </a:t>
            </a:r>
            <a:r>
              <a:rPr lang="ru-RU" sz="1800" dirty="0" err="1">
                <a:latin typeface="Comic Sans MS" panose="030F0702030302020204" pitchFamily="66" charset="0"/>
              </a:rPr>
              <a:t>Тельсон</a:t>
            </a:r>
            <a:r>
              <a:rPr lang="ru-RU" sz="1800" dirty="0">
                <a:latin typeface="Comic Sans MS" panose="030F0702030302020204" pitchFamily="66" charset="0"/>
              </a:rPr>
              <a:t> у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втратив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функціональність</a:t>
            </a:r>
            <a:r>
              <a:rPr lang="ru-RU" sz="1800" dirty="0">
                <a:latin typeface="Comic Sans MS" panose="030F0702030302020204" pitchFamily="66" charset="0"/>
              </a:rPr>
              <a:t>, а </a:t>
            </a:r>
            <a:r>
              <a:rPr lang="ru-RU" sz="1800" dirty="0" err="1">
                <a:latin typeface="Comic Sans MS" panose="030F0702030302020204" pitchFamily="66" charset="0"/>
              </a:rPr>
              <a:t>уроподи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зовсім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відсутні</a:t>
            </a:r>
            <a:r>
              <a:rPr lang="ru-RU" sz="1800" dirty="0">
                <a:latin typeface="Comic Sans MS" panose="030F0702030302020204" pitchFamily="66" charset="0"/>
              </a:rPr>
              <a:t>, і, </a:t>
            </a:r>
            <a:r>
              <a:rPr lang="ru-RU" sz="1800" dirty="0" err="1">
                <a:latin typeface="Comic Sans MS" panose="030F0702030302020204" pitchFamily="66" charset="0"/>
              </a:rPr>
              <a:t>можливо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перетворилися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невеличкі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органи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підтримують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редуковане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черевце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цефалотораксом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800" dirty="0">
                <a:latin typeface="Comic Sans MS" panose="030F0702030302020204" pitchFamily="66" charset="0"/>
              </a:rPr>
              <a:t>У </a:t>
            </a:r>
            <a:r>
              <a:rPr lang="ru-RU" sz="1800" dirty="0" err="1">
                <a:latin typeface="Comic Sans MS" panose="030F0702030302020204" pitchFamily="66" charset="0"/>
              </a:rPr>
              <a:t>більшості</a:t>
            </a:r>
            <a:r>
              <a:rPr lang="ru-RU" sz="1800" dirty="0">
                <a:latin typeface="Comic Sans MS" panose="030F0702030302020204" pitchFamily="66" charset="0"/>
              </a:rPr>
              <a:t> десятиногих </a:t>
            </a:r>
            <a:r>
              <a:rPr lang="ru-RU" sz="1800" dirty="0" err="1">
                <a:latin typeface="Comic Sans MS" panose="030F0702030302020204" pitchFamily="66" charset="0"/>
              </a:rPr>
              <a:t>раків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гонопори</a:t>
            </a:r>
            <a:r>
              <a:rPr lang="ru-RU" sz="1800" dirty="0">
                <a:latin typeface="Comic Sans MS" panose="030F0702030302020204" pitchFamily="66" charset="0"/>
              </a:rPr>
              <a:t> (</a:t>
            </a:r>
            <a:r>
              <a:rPr lang="ru-RU" sz="1800" dirty="0" err="1">
                <a:latin typeface="Comic Sans MS" panose="030F0702030302020204" pitchFamily="66" charset="0"/>
              </a:rPr>
              <a:t>статеві</a:t>
            </a:r>
            <a:r>
              <a:rPr lang="ru-RU" sz="1800" dirty="0">
                <a:latin typeface="Comic Sans MS" panose="030F0702030302020204" pitchFamily="66" charset="0"/>
              </a:rPr>
              <a:t> отвори) </a:t>
            </a:r>
            <a:r>
              <a:rPr lang="ru-RU" sz="1800" dirty="0" err="1">
                <a:latin typeface="Comic Sans MS" panose="030F0702030302020204" pitchFamily="66" charset="0"/>
              </a:rPr>
              <a:t>розташовані</a:t>
            </a:r>
            <a:r>
              <a:rPr lang="ru-RU" sz="1800" dirty="0">
                <a:latin typeface="Comic Sans MS" panose="030F0702030302020204" pitchFamily="66" charset="0"/>
              </a:rPr>
              <a:t> на ногах. Але у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їх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розташування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змінилося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оскільки</a:t>
            </a:r>
            <a:r>
              <a:rPr lang="ru-RU" sz="1800" dirty="0">
                <a:latin typeface="Comic Sans MS" panose="030F0702030302020204" pitchFamily="66" charset="0"/>
              </a:rPr>
              <a:t> для </a:t>
            </a:r>
            <a:r>
              <a:rPr lang="ru-RU" sz="1800" dirty="0" err="1">
                <a:latin typeface="Comic Sans MS" panose="030F0702030302020204" pitchFamily="66" charset="0"/>
              </a:rPr>
              <a:t>передачі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сімені</a:t>
            </a:r>
            <a:r>
              <a:rPr lang="ru-RU" sz="1800" dirty="0">
                <a:latin typeface="Comic Sans MS" panose="030F0702030302020204" pitchFamily="66" charset="0"/>
              </a:rPr>
              <a:t> вони </a:t>
            </a:r>
            <a:r>
              <a:rPr lang="ru-RU" sz="1800" dirty="0" err="1">
                <a:latin typeface="Comic Sans MS" panose="030F0702030302020204" pitchFamily="66" charset="0"/>
              </a:rPr>
              <a:t>використовують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перші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дві</a:t>
            </a:r>
            <a:r>
              <a:rPr lang="ru-RU" sz="1800" dirty="0">
                <a:latin typeface="Comic Sans MS" panose="030F0702030302020204" pitchFamily="66" charset="0"/>
              </a:rPr>
              <a:t> пари </a:t>
            </a:r>
            <a:r>
              <a:rPr lang="ru-RU" sz="1800" dirty="0" err="1">
                <a:latin typeface="Comic Sans MS" panose="030F0702030302020204" pitchFamily="66" charset="0"/>
              </a:rPr>
              <a:t>плеоподів</a:t>
            </a:r>
            <a:r>
              <a:rPr lang="ru-RU" sz="1800" dirty="0">
                <a:latin typeface="Comic Sans MS" panose="030F0702030302020204" pitchFamily="66" charset="0"/>
              </a:rPr>
              <a:t> (</a:t>
            </a:r>
            <a:r>
              <a:rPr lang="ru-RU" sz="1800" dirty="0" err="1">
                <a:latin typeface="Comic Sans MS" panose="030F0702030302020204" pitchFamily="66" charset="0"/>
              </a:rPr>
              <a:t>додатки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черевця</a:t>
            </a:r>
            <a:r>
              <a:rPr lang="ru-RU" sz="1800" dirty="0">
                <a:latin typeface="Comic Sans MS" panose="030F0702030302020204" pitchFamily="66" charset="0"/>
              </a:rPr>
              <a:t>). </a:t>
            </a:r>
            <a:r>
              <a:rPr lang="ru-RU" sz="1800" dirty="0" err="1">
                <a:latin typeface="Comic Sans MS" panose="030F0702030302020204" pitchFamily="66" charset="0"/>
              </a:rPr>
              <a:t>Оскільки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черевце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самців</a:t>
            </a:r>
            <a:r>
              <a:rPr lang="ru-RU" sz="1800" dirty="0">
                <a:latin typeface="Comic Sans MS" panose="030F0702030302020204" pitchFamily="66" charset="0"/>
              </a:rPr>
              <a:t> стало </a:t>
            </a:r>
            <a:r>
              <a:rPr lang="ru-RU" sz="1800" dirty="0" err="1">
                <a:latin typeface="Comic Sans MS" panose="030F0702030302020204" pitchFamily="66" charset="0"/>
              </a:rPr>
              <a:t>вузьким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гонопори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змістилися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ніг</a:t>
            </a:r>
            <a:r>
              <a:rPr lang="ru-RU" sz="1800" dirty="0">
                <a:latin typeface="Comic Sans MS" panose="030F0702030302020204" pitchFamily="66" charset="0"/>
              </a:rPr>
              <a:t> до центру </a:t>
            </a:r>
            <a:r>
              <a:rPr lang="ru-RU" sz="1800" dirty="0" err="1">
                <a:latin typeface="Comic Sans MS" panose="030F0702030302020204" pitchFamily="66" charset="0"/>
              </a:rPr>
              <a:t>черевця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Подібна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зміна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відбулася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незалежно</a:t>
            </a:r>
            <a:r>
              <a:rPr lang="ru-RU" sz="1800" dirty="0">
                <a:latin typeface="Comic Sans MS" panose="030F0702030302020204" pitchFamily="66" charset="0"/>
              </a:rPr>
              <a:t> і в самок.</a:t>
            </a:r>
          </a:p>
          <a:p>
            <a:pPr algn="just"/>
            <a:r>
              <a:rPr lang="ru-RU" sz="1800" dirty="0" err="1">
                <a:latin typeface="Comic Sans MS" panose="030F0702030302020204" pitchFamily="66" charset="0"/>
              </a:rPr>
              <a:t>Перші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викопні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рештки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які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можна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віднести</a:t>
            </a:r>
            <a:r>
              <a:rPr lang="ru-RU" sz="1800" dirty="0">
                <a:latin typeface="Comic Sans MS" panose="030F0702030302020204" pitchFamily="66" charset="0"/>
              </a:rPr>
              <a:t> до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відомі</a:t>
            </a:r>
            <a:r>
              <a:rPr lang="ru-RU" sz="1800" dirty="0">
                <a:latin typeface="Comic Sans MS" panose="030F0702030302020204" pitchFamily="66" charset="0"/>
              </a:rPr>
              <a:t> з </a:t>
            </a:r>
            <a:r>
              <a:rPr lang="ru-RU" sz="1800" dirty="0" err="1">
                <a:latin typeface="Comic Sans MS" panose="030F0702030302020204" pitchFamily="66" charset="0"/>
              </a:rPr>
              <a:t>юрського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періоду</a:t>
            </a:r>
            <a:r>
              <a:rPr lang="ru-RU" sz="1800" dirty="0">
                <a:latin typeface="Comic Sans MS" panose="030F0702030302020204" pitchFamily="66" charset="0"/>
              </a:rPr>
              <a:t>. Точно </a:t>
            </a:r>
            <a:r>
              <a:rPr lang="ru-RU" sz="1800" dirty="0" err="1">
                <a:latin typeface="Comic Sans MS" panose="030F0702030302020204" pitchFamily="66" charset="0"/>
              </a:rPr>
              <a:t>були</a:t>
            </a:r>
            <a:r>
              <a:rPr lang="ru-RU" sz="1800" dirty="0">
                <a:latin typeface="Comic Sans MS" panose="030F0702030302020204" pitchFamily="66" charset="0"/>
              </a:rPr>
              <a:t> крабами </a:t>
            </a:r>
            <a:r>
              <a:rPr lang="ru-RU" sz="1800" dirty="0" err="1">
                <a:latin typeface="Comic Sans MS" panose="030F0702030302020204" pitchFamily="66" charset="0"/>
              </a:rPr>
              <a:t>представники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родини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de-DE" sz="1800" dirty="0" err="1">
                <a:latin typeface="Comic Sans MS" panose="030F0702030302020204" pitchFamily="66" charset="0"/>
              </a:rPr>
              <a:t>Callichimaeridae</a:t>
            </a:r>
            <a:r>
              <a:rPr lang="de-DE" sz="1800" dirty="0">
                <a:latin typeface="Comic Sans MS" panose="030F0702030302020204" pitchFamily="66" charset="0"/>
              </a:rPr>
              <a:t> </a:t>
            </a:r>
            <a:r>
              <a:rPr lang="ru-RU" sz="1800" dirty="0">
                <a:latin typeface="Comic Sans MS" panose="030F0702030302020204" pitchFamily="66" charset="0"/>
              </a:rPr>
              <a:t>з </a:t>
            </a:r>
            <a:r>
              <a:rPr lang="ru-RU" sz="1800" dirty="0" err="1">
                <a:latin typeface="Comic Sans MS" panose="030F0702030302020204" pitchFamily="66" charset="0"/>
              </a:rPr>
              <a:t>крейдового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періоду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Цілком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можливо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до </a:t>
            </a:r>
            <a:r>
              <a:rPr lang="ru-RU" sz="1800" dirty="0" err="1">
                <a:latin typeface="Comic Sans MS" panose="030F0702030302020204" pitchFamily="66" charset="0"/>
              </a:rPr>
              <a:t>примітивних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належав і </a:t>
            </a:r>
            <a:r>
              <a:rPr lang="ru-RU" sz="1800" dirty="0" err="1">
                <a:latin typeface="Comic Sans MS" panose="030F0702030302020204" pitchFamily="66" charset="0"/>
              </a:rPr>
              <a:t>кам'яновугільний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рід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de-DE" sz="1800" i="1" dirty="0" err="1">
                <a:latin typeface="Comic Sans MS" panose="030F0702030302020204" pitchFamily="66" charset="0"/>
              </a:rPr>
              <a:t>Imocaris</a:t>
            </a:r>
            <a:r>
              <a:rPr lang="de-DE" sz="1800" dirty="0">
                <a:latin typeface="Comic Sans MS" panose="030F0702030302020204" pitchFamily="66" charset="0"/>
              </a:rPr>
              <a:t>, </a:t>
            </a:r>
            <a:r>
              <a:rPr lang="ru-RU" sz="1800" dirty="0">
                <a:latin typeface="Comic Sans MS" panose="030F0702030302020204" pitchFamily="66" charset="0"/>
              </a:rPr>
              <a:t>описаний </a:t>
            </a:r>
            <a:r>
              <a:rPr lang="ru-RU" sz="1800" dirty="0" err="1">
                <a:latin typeface="Comic Sans MS" panose="030F0702030302020204" pitchFamily="66" charset="0"/>
              </a:rPr>
              <a:t>лише</a:t>
            </a:r>
            <a:r>
              <a:rPr lang="ru-RU" sz="1800" dirty="0">
                <a:latin typeface="Comic Sans MS" panose="030F0702030302020204" pitchFamily="66" charset="0"/>
              </a:rPr>
              <a:t> за </a:t>
            </a:r>
            <a:r>
              <a:rPr lang="ru-RU" sz="1800" dirty="0" err="1">
                <a:latin typeface="Comic Sans MS" panose="030F0702030302020204" pitchFamily="66" charset="0"/>
              </a:rPr>
              <a:t>карапаксом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Радіацію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можна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пояснити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розділенням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Гондвани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або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одночасною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радіацією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кісткових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риб</a:t>
            </a:r>
            <a:r>
              <a:rPr lang="ru-RU" sz="1800" dirty="0">
                <a:latin typeface="Comic Sans MS" panose="030F0702030302020204" pitchFamily="66" charset="0"/>
              </a:rPr>
              <a:t> — </a:t>
            </a:r>
            <a:r>
              <a:rPr lang="ru-RU" sz="1800" dirty="0" err="1">
                <a:latin typeface="Comic Sans MS" panose="030F0702030302020204" pitchFamily="66" charset="0"/>
              </a:rPr>
              <a:t>найголовніших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хижаків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800" dirty="0" err="1">
                <a:latin typeface="Comic Sans MS" panose="030F0702030302020204" pitchFamily="66" charset="0"/>
              </a:rPr>
              <a:t>Близько</a:t>
            </a:r>
            <a:r>
              <a:rPr lang="ru-RU" sz="1800" dirty="0">
                <a:latin typeface="Comic Sans MS" panose="030F0702030302020204" pitchFamily="66" charset="0"/>
              </a:rPr>
              <a:t> 850 </a:t>
            </a:r>
            <a:r>
              <a:rPr lang="ru-RU" sz="1800" dirty="0" err="1">
                <a:latin typeface="Comic Sans MS" panose="030F0702030302020204" pitchFamily="66" charset="0"/>
              </a:rPr>
              <a:t>видів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крабів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прісноводні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сухопутні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або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напівсухопутні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Їх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знайдено</a:t>
            </a:r>
            <a:r>
              <a:rPr lang="ru-RU" sz="1800" dirty="0">
                <a:latin typeface="Comic Sans MS" panose="030F0702030302020204" pitchFamily="66" charset="0"/>
              </a:rPr>
              <a:t> по </a:t>
            </a:r>
            <a:r>
              <a:rPr lang="ru-RU" sz="1800" dirty="0" err="1">
                <a:latin typeface="Comic Sans MS" panose="030F0702030302020204" pitchFamily="66" charset="0"/>
              </a:rPr>
              <a:t>всьому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світу</a:t>
            </a:r>
            <a:r>
              <a:rPr lang="ru-RU" sz="1800" dirty="0">
                <a:latin typeface="Comic Sans MS" panose="030F0702030302020204" pitchFamily="66" charset="0"/>
              </a:rPr>
              <a:t> в </a:t>
            </a:r>
            <a:r>
              <a:rPr lang="ru-RU" sz="1800" dirty="0" err="1">
                <a:latin typeface="Comic Sans MS" panose="030F0702030302020204" pitchFamily="66" charset="0"/>
              </a:rPr>
              <a:t>тропіках</a:t>
            </a:r>
            <a:r>
              <a:rPr lang="ru-RU" sz="1800" dirty="0">
                <a:latin typeface="Comic Sans MS" panose="030F0702030302020204" pitchFamily="66" charset="0"/>
              </a:rPr>
              <a:t> та </a:t>
            </a:r>
            <a:r>
              <a:rPr lang="ru-RU" sz="1800" dirty="0" err="1">
                <a:latin typeface="Comic Sans MS" panose="030F0702030302020204" pitchFamily="66" charset="0"/>
              </a:rPr>
              <a:t>субтропіках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Раніше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вважали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всі</a:t>
            </a:r>
            <a:r>
              <a:rPr lang="ru-RU" sz="1800" dirty="0">
                <a:latin typeface="Comic Sans MS" panose="030F0702030302020204" pitchFamily="66" charset="0"/>
              </a:rPr>
              <a:t> вони </a:t>
            </a:r>
            <a:r>
              <a:rPr lang="ru-RU" sz="1800" dirty="0" err="1">
                <a:latin typeface="Comic Sans MS" panose="030F0702030302020204" pitchFamily="66" charset="0"/>
              </a:rPr>
              <a:t>споріднені</a:t>
            </a:r>
            <a:r>
              <a:rPr lang="ru-RU" sz="1800" dirty="0">
                <a:latin typeface="Comic Sans MS" panose="030F0702030302020204" pitchFamily="66" charset="0"/>
              </a:rPr>
              <a:t>, але </a:t>
            </a:r>
            <a:r>
              <a:rPr lang="ru-RU" sz="1800" dirty="0" err="1">
                <a:latin typeface="Comic Sans MS" panose="030F0702030302020204" pitchFamily="66" charset="0"/>
              </a:rPr>
              <a:t>тепер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їх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розділяють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щонайменше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дві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великі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групи</a:t>
            </a:r>
            <a:r>
              <a:rPr lang="ru-RU" sz="1800" dirty="0">
                <a:latin typeface="Comic Sans MS" panose="030F0702030302020204" pitchFamily="66" charset="0"/>
              </a:rPr>
              <a:t>, одна в Старому </a:t>
            </a:r>
            <a:r>
              <a:rPr lang="ru-RU" sz="1800" dirty="0" err="1">
                <a:latin typeface="Comic Sans MS" panose="030F0702030302020204" pitchFamily="66" charset="0"/>
              </a:rPr>
              <a:t>Світі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інша</a:t>
            </a:r>
            <a:r>
              <a:rPr lang="ru-RU" sz="1800" dirty="0">
                <a:latin typeface="Comic Sans MS" panose="030F0702030302020204" pitchFamily="66" charset="0"/>
              </a:rPr>
              <a:t> в Новому.</a:t>
            </a:r>
          </a:p>
          <a:p>
            <a:pPr algn="just"/>
            <a:endParaRPr lang="ru-RU" sz="1800" dirty="0">
              <a:latin typeface="Comic Sans MS" panose="030F0702030302020204" pitchFamily="66" charset="0"/>
            </a:endParaRPr>
          </a:p>
        </p:txBody>
      </p:sp>
      <p:sp>
        <p:nvSpPr>
          <p:cNvPr id="5" name="AutoShape 4" descr="Дивні й цікаві факти про крабів, яких на Землі налічується багато тисяч  вид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Дивні й цікаві факти про крабів, яких на Землі налічується багато тисяч  вид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ивні й цікаві факти про крабів, яких на Землі налічується багато тисяч  виді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Ocypode ceratophthalma, horned ghost crab - Krabi / Thailand | Crustáceos,  Artropodes, Carangue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313805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20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632" y="1886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Фон для презентации по истории - 98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4" y="0"/>
            <a:ext cx="9157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832" y="2204864"/>
            <a:ext cx="7772400" cy="1470025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1032" name="Picture 8" descr="Ocypode quadr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4105"/>
            <a:ext cx="2448272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Stenorhynchus seticorn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656184" cy="220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rapsus grap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0946"/>
            <a:ext cx="2110571" cy="156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78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Краби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Краби</dc:title>
  <dc:creator>Оксана</dc:creator>
  <cp:lastModifiedBy>Оксана</cp:lastModifiedBy>
  <cp:revision>6</cp:revision>
  <dcterms:created xsi:type="dcterms:W3CDTF">2023-10-11T15:49:37Z</dcterms:created>
  <dcterms:modified xsi:type="dcterms:W3CDTF">2023-10-13T06:57:18Z</dcterms:modified>
</cp:coreProperties>
</file>