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77" r:id="rId2"/>
    <p:sldId id="256" r:id="rId3"/>
    <p:sldId id="257" r:id="rId4"/>
    <p:sldId id="258" r:id="rId5"/>
    <p:sldId id="259" r:id="rId6"/>
    <p:sldId id="269" r:id="rId7"/>
    <p:sldId id="260" r:id="rId8"/>
    <p:sldId id="261" r:id="rId9"/>
    <p:sldId id="270" r:id="rId10"/>
    <p:sldId id="262" r:id="rId11"/>
    <p:sldId id="263" r:id="rId12"/>
    <p:sldId id="264" r:id="rId13"/>
    <p:sldId id="274" r:id="rId14"/>
    <p:sldId id="276" r:id="rId15"/>
    <p:sldId id="265" r:id="rId16"/>
    <p:sldId id="266" r:id="rId17"/>
    <p:sldId id="267" r:id="rId18"/>
    <p:sldId id="278" r:id="rId19"/>
    <p:sldId id="272" r:id="rId20"/>
    <p:sldId id="273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6E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5DAFC-419E-41BE-B803-3356634E7E9A}" type="datetimeFigureOut">
              <a:rPr lang="ru-RU" smtClean="0"/>
              <a:pPr/>
              <a:t>27.03.2013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8C120-4DA7-417F-9165-F2EC61655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29958-EE36-4937-881E-31A9F9B72458}" type="datetime1">
              <a:rPr lang="en-US" smtClean="0"/>
              <a:t>3/27/2013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888BB-CF0D-430E-B8DF-CB66B0CE1522}" type="datetime1">
              <a:rPr lang="en-US" smtClean="0"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84EF6-7858-4045-A1DA-887F3D1CD2BE}" type="datetime1">
              <a:rPr lang="en-US" smtClean="0"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B55B4-7794-4EBA-8EB9-0A1FF2C7C165}" type="datetime1">
              <a:rPr lang="en-US" smtClean="0"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C0A55-010B-4FD5-8796-62F8B027FE47}" type="datetime1">
              <a:rPr lang="en-US" smtClean="0"/>
              <a:t>3/27/2013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F93B3-7AAE-4BB7-990D-2354A200F743}" type="datetime1">
              <a:rPr lang="en-US" smtClean="0"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C9A-DF47-4653-8080-99FA1452BD2C}" type="datetime1">
              <a:rPr lang="en-US" smtClean="0"/>
              <a:t>3/27/2013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89203-7C57-463B-8DB8-EA49CE9E1E27}" type="datetime1">
              <a:rPr lang="en-US" smtClean="0"/>
              <a:t>3/27/2013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135DA-67DD-4A73-8DD8-5820484D3228}" type="datetime1">
              <a:rPr lang="en-US" smtClean="0"/>
              <a:t>3/27/2013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ECA4C-E32F-47AF-9AF4-B3FB3846D54A}" type="datetime1">
              <a:rPr lang="en-US" smtClean="0"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C40CE-1820-435D-AA76-DF307F372759}" type="datetime1">
              <a:rPr lang="en-US" smtClean="0"/>
              <a:t>3/27/2013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4D4DB6F-4766-4612-B728-7633186B26DC}" type="datetime1">
              <a:rPr lang="en-US" smtClean="0"/>
              <a:t>3/27/2013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40;&#1085;&#1103;\&#1056;&#1072;&#1073;&#1086;&#1095;&#1080;&#1081;%20&#1089;&#1090;&#1086;&#1083;\2012-2013%20&#1091;&#1095;%20&#1075;&#1086;&#1076;\&#1042;&#1086;&#1076;&#1072;-%20&#1088;&#1072;&#1089;&#1090;&#1074;&#1086;&#1088;&#1080;&#1090;&#1077;&#1083;&#1100;\EC_CHI_ZatomskayaAV_musika_Konkurs5.docx.mp3" TargetMode="Externa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mobilmusic.ru/63/19/2e/682842.jpg" TargetMode="External"/><Relationship Id="rId2" Type="http://schemas.openxmlformats.org/officeDocument/2006/relationships/hyperlink" Target="http://allforchildren.ru/kidfun/riddles_water.php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nnovativefood.ru/wp-content/uploads/2012/04/voda.jpg" TargetMode="External"/><Relationship Id="rId5" Type="http://schemas.openxmlformats.org/officeDocument/2006/relationships/hyperlink" Target="http://pix.academ.org/img/2008/09/19/9c95e3b2f0105e85289f328d0c1b8fed" TargetMode="External"/><Relationship Id="rId4" Type="http://schemas.openxmlformats.org/officeDocument/2006/relationships/hyperlink" Target="http://www.vodokachka.ru/images/vodomedia/voda1111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taba.ru/id157529/file/593" TargetMode="External"/><Relationship Id="rId2" Type="http://schemas.openxmlformats.org/officeDocument/2006/relationships/hyperlink" Target="http://on-the-screen.ru/simg/strait_of_gibraltar_187.jp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0.tqn.com/d/chemistry/1/0/x/c/transitionmetalsolns.jpg" TargetMode="External"/><Relationship Id="rId4" Type="http://schemas.openxmlformats.org/officeDocument/2006/relationships/hyperlink" Target="http://www.ewallpapers.eu/w_show/water-melon-1600-1200-4090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Вода- растворитель. Растворы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343400"/>
            <a:ext cx="7854696" cy="1752600"/>
          </a:xfrm>
        </p:spPr>
        <p:txBody>
          <a:bodyPr/>
          <a:lstStyle/>
          <a:p>
            <a:r>
              <a:rPr lang="ru-RU" dirty="0" smtClean="0"/>
              <a:t>Учитель химии</a:t>
            </a:r>
          </a:p>
          <a:p>
            <a:r>
              <a:rPr lang="ru-RU" dirty="0" err="1" smtClean="0"/>
              <a:t>Затомская</a:t>
            </a:r>
            <a:r>
              <a:rPr lang="ru-RU" dirty="0" smtClean="0"/>
              <a:t> Анна Витальевна</a:t>
            </a:r>
          </a:p>
          <a:p>
            <a:r>
              <a:rPr lang="ru-RU" dirty="0" smtClean="0"/>
              <a:t>БОУ г. Омска «СОШ №80»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2"/>
          <p:cNvSpPr txBox="1">
            <a:spLocks noChangeArrowheads="1"/>
          </p:cNvSpPr>
          <p:nvPr/>
        </p:nvSpPr>
        <p:spPr bwMode="auto">
          <a:xfrm>
            <a:off x="304800" y="1600200"/>
            <a:ext cx="80010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itchFamily="18" charset="0"/>
              </a:rPr>
              <a:t> 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однородная система, состоящая из молекул растворителя 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частиц растворенного вещества, между которыми 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происходят физические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химические взаимодействия.   </a:t>
            </a:r>
          </a:p>
          <a:p>
            <a:endParaRPr lang="ru-RU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099" name="TextBox 3"/>
          <p:cNvSpPr txBox="1">
            <a:spLocks noChangeArrowheads="1"/>
          </p:cNvSpPr>
          <p:nvPr/>
        </p:nvSpPr>
        <p:spPr bwMode="auto">
          <a:xfrm>
            <a:off x="2743200" y="685800"/>
            <a:ext cx="32766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 - 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9218" name="Picture 2" descr="http://0.tqn.com/d/chemistry/1/0/x/c/transitionmetalsol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343400"/>
            <a:ext cx="6327996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0" y="3200400"/>
            <a:ext cx="320040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 = 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971800" y="762000"/>
            <a:ext cx="3429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Растворитель</a:t>
            </a:r>
          </a:p>
          <a:p>
            <a:endParaRPr lang="ru-RU" sz="28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+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2895600" y="2438400"/>
            <a:ext cx="38862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Растворенное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вещество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</a:t>
            </a:r>
          </a:p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+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276600" y="4724400"/>
            <a:ext cx="276701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Продукт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взаимодействия растворителя и растворенного вещества</a:t>
            </a:r>
          </a:p>
        </p:txBody>
      </p:sp>
      <p:sp>
        <p:nvSpPr>
          <p:cNvPr id="5131" name="TextBox 11"/>
          <p:cNvSpPr txBox="1">
            <a:spLocks noChangeArrowheads="1"/>
          </p:cNvSpPr>
          <p:nvPr/>
        </p:nvSpPr>
        <p:spPr bwMode="auto">
          <a:xfrm>
            <a:off x="6858000" y="5562600"/>
            <a:ext cx="1905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Гидрат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134" name="Прямая соединительная линия 14"/>
          <p:cNvCxnSpPr>
            <a:cxnSpLocks noChangeShapeType="1"/>
          </p:cNvCxnSpPr>
          <p:nvPr/>
        </p:nvCxnSpPr>
        <p:spPr bwMode="auto">
          <a:xfrm>
            <a:off x="7043738" y="5246688"/>
            <a:ext cx="0" cy="0"/>
          </a:xfrm>
          <a:prstGeom prst="line">
            <a:avLst/>
          </a:prstGeom>
          <a:noFill/>
          <a:ln w="133350" algn="ctr">
            <a:solidFill>
              <a:srgbClr val="000000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4191000" y="4495800"/>
            <a:ext cx="96051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dirty="0" smtClean="0">
                <a:solidFill>
                  <a:schemeClr val="accent1">
                    <a:lumMod val="75000"/>
                  </a:schemeClr>
                </a:solidFill>
              </a:rPr>
              <a:t>?</a:t>
            </a:r>
            <a:endParaRPr lang="ru-RU" sz="13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1"/>
      <p:bldP spid="5124" grpId="0"/>
      <p:bldP spid="5125" grpId="0"/>
      <p:bldP spid="5131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724400" y="3200400"/>
            <a:ext cx="3886200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" y="3200400"/>
            <a:ext cx="3886200" cy="3352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81000" y="533400"/>
            <a:ext cx="8393113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Взвесь -  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жидкость или газ, в которых относительно равномерно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распределены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мелкие частицы твердого вещества или капли 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другой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жидкости.   </a:t>
            </a:r>
          </a:p>
          <a:p>
            <a:endParaRPr lang="ru-RU" dirty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3505200" y="2286000"/>
            <a:ext cx="182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Взвеси</a:t>
            </a:r>
          </a:p>
        </p:txBody>
      </p:sp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1143000" y="3276600"/>
            <a:ext cx="18780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2" action="ppaction://hlinksldjump"/>
              </a:rPr>
              <a:t>Эмульсия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5715000" y="3200400"/>
            <a:ext cx="23939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  <a:hlinkClick r:id="rId3" action="ppaction://hlinksldjump"/>
              </a:rPr>
              <a:t>Суспензия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152" name="TextBox 8"/>
          <p:cNvSpPr txBox="1">
            <a:spLocks noChangeArrowheads="1"/>
          </p:cNvSpPr>
          <p:nvPr/>
        </p:nvSpPr>
        <p:spPr bwMode="auto">
          <a:xfrm>
            <a:off x="4876800" y="3810000"/>
            <a:ext cx="3776662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взвесь, в которой мелкие частицы твердого вещества равномерно распределены между молекулами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жидкости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dirty="0">
                <a:solidFill>
                  <a:srgbClr val="0000FF"/>
                </a:solidFill>
                <a:latin typeface="@Arial Unicode MS"/>
              </a:rPr>
              <a:t> </a:t>
            </a:r>
          </a:p>
        </p:txBody>
      </p:sp>
      <p:sp>
        <p:nvSpPr>
          <p:cNvPr id="6153" name="TextBox 9"/>
          <p:cNvSpPr txBox="1">
            <a:spLocks noChangeArrowheads="1"/>
          </p:cNvSpPr>
          <p:nvPr/>
        </p:nvSpPr>
        <p:spPr bwMode="auto">
          <a:xfrm>
            <a:off x="304800" y="3810000"/>
            <a:ext cx="3886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взвесь, в которой мелкие капельки какой-либо жидкости равномерно распределены между молекулами другой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жидкости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6152" grpId="0"/>
      <p:bldP spid="61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Эмульсия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2362200"/>
            <a:ext cx="3124200" cy="403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2860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71600" y="3048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76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14600" y="2971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8200" y="3429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38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057400" y="4572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352800" y="4419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3200400" y="5105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00400" y="3124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67000" y="541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1371600" y="46482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590800" y="45720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914400" y="39624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1828800" y="3276600"/>
            <a:ext cx="838200" cy="76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3048000" y="36576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048000" y="56388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2057400" y="56388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914400" y="56388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52600" y="533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14400" y="5029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486400" y="27432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26E84"/>
                </a:solidFill>
              </a:rPr>
              <a:t>Жидкость</a:t>
            </a:r>
            <a:endParaRPr lang="ru-RU" sz="2400" dirty="0">
              <a:solidFill>
                <a:srgbClr val="126E84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9530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4800600" y="3733800"/>
            <a:ext cx="685800" cy="6858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38800" y="37338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26E84"/>
                </a:solidFill>
              </a:rPr>
              <a:t>Частицы жидкости</a:t>
            </a:r>
            <a:endParaRPr lang="ru-RU" sz="2400" dirty="0">
              <a:solidFill>
                <a:srgbClr val="126E84"/>
              </a:solidFill>
            </a:endParaRPr>
          </a:p>
        </p:txBody>
      </p:sp>
      <p:sp>
        <p:nvSpPr>
          <p:cNvPr id="50" name="Управляющая кнопка: назад 49">
            <a:hlinkClick r:id="" action="ppaction://hlinkshowjump?jump=previousslide" highlightClick="1"/>
          </p:cNvPr>
          <p:cNvSpPr/>
          <p:nvPr/>
        </p:nvSpPr>
        <p:spPr>
          <a:xfrm>
            <a:off x="7772400" y="5715000"/>
            <a:ext cx="11430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Суспензия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38200" y="2362200"/>
            <a:ext cx="3124200" cy="40386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62000" y="22860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1371600" y="3048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1676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2514600" y="29718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38200" y="3429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2438400" y="40386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133600" y="5867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3276600" y="4191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2286000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3200400" y="3124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667000" y="5410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1752600" y="53340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990600" y="46482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5486400" y="27432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26E84"/>
                </a:solidFill>
              </a:rPr>
              <a:t>Жидкость</a:t>
            </a:r>
            <a:endParaRPr lang="ru-RU" sz="2400" dirty="0">
              <a:solidFill>
                <a:srgbClr val="126E84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953000" y="2819400"/>
            <a:ext cx="457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5638800" y="3733800"/>
            <a:ext cx="32004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126E84"/>
                </a:solidFill>
              </a:rPr>
              <a:t>Частицы твердого вещества</a:t>
            </a:r>
            <a:endParaRPr lang="ru-RU" sz="2400" dirty="0">
              <a:solidFill>
                <a:srgbClr val="126E84"/>
              </a:solidFill>
            </a:endParaRPr>
          </a:p>
        </p:txBody>
      </p:sp>
      <p:sp>
        <p:nvSpPr>
          <p:cNvPr id="45" name="Прямоугольник с двумя вырезанными противолежащими углами 44"/>
          <p:cNvSpPr/>
          <p:nvPr/>
        </p:nvSpPr>
        <p:spPr>
          <a:xfrm>
            <a:off x="3124200" y="57912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с двумя вырезанными противолежащими углами 49"/>
          <p:cNvSpPr/>
          <p:nvPr/>
        </p:nvSpPr>
        <p:spPr>
          <a:xfrm>
            <a:off x="4876800" y="36576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с двумя вырезанными противолежащими углами 50"/>
          <p:cNvSpPr/>
          <p:nvPr/>
        </p:nvSpPr>
        <p:spPr>
          <a:xfrm>
            <a:off x="1524000" y="47244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с двумя вырезанными противолежащими углами 51"/>
          <p:cNvSpPr/>
          <p:nvPr/>
        </p:nvSpPr>
        <p:spPr>
          <a:xfrm>
            <a:off x="1905000" y="34290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с двумя вырезанными противолежащими углами 52"/>
          <p:cNvSpPr/>
          <p:nvPr/>
        </p:nvSpPr>
        <p:spPr>
          <a:xfrm>
            <a:off x="914400" y="39624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с двумя вырезанными противолежащими углами 53"/>
          <p:cNvSpPr/>
          <p:nvPr/>
        </p:nvSpPr>
        <p:spPr>
          <a:xfrm>
            <a:off x="990600" y="57150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с двумя вырезанными противолежащими углами 54"/>
          <p:cNvSpPr/>
          <p:nvPr/>
        </p:nvSpPr>
        <p:spPr>
          <a:xfrm>
            <a:off x="3048000" y="36576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с двумя вырезанными противолежащими углами 55"/>
          <p:cNvSpPr/>
          <p:nvPr/>
        </p:nvSpPr>
        <p:spPr>
          <a:xfrm>
            <a:off x="3124200" y="4800600"/>
            <a:ext cx="685800" cy="457200"/>
          </a:xfrm>
          <a:prstGeom prst="snip2Diag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Управляющая кнопка: назад 56">
            <a:hlinkClick r:id="rId2" action="ppaction://hlinksldjump" highlightClick="1"/>
          </p:cNvPr>
          <p:cNvSpPr/>
          <p:nvPr/>
        </p:nvSpPr>
        <p:spPr>
          <a:xfrm>
            <a:off x="7696200" y="5715000"/>
            <a:ext cx="1219200" cy="9144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2"/>
          <p:cNvSpPr txBox="1">
            <a:spLocks noChangeArrowheads="1"/>
          </p:cNvSpPr>
          <p:nvPr/>
        </p:nvSpPr>
        <p:spPr bwMode="auto">
          <a:xfrm>
            <a:off x="2438400" y="685800"/>
            <a:ext cx="4757737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Физминутка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dirty="0"/>
          </a:p>
        </p:txBody>
      </p:sp>
      <p:pic>
        <p:nvPicPr>
          <p:cNvPr id="3" name="Picture 2" descr="C:\Documents and Settings\pc\Рабочий стол\Вода- растворитель\водопад 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609600"/>
            <a:ext cx="4419600" cy="5892800"/>
          </a:xfrm>
          <a:prstGeom prst="rect">
            <a:avLst/>
          </a:prstGeom>
          <a:noFill/>
        </p:spPr>
      </p:pic>
      <p:pic>
        <p:nvPicPr>
          <p:cNvPr id="7" name="EC_CHI_ZatomskayaAV_musika_Konkurs5.doc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33400" y="1752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339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2"/>
          <p:cNvSpPr txBox="1">
            <a:spLocks noChangeArrowheads="1"/>
          </p:cNvSpPr>
          <p:nvPr/>
        </p:nvSpPr>
        <p:spPr bwMode="auto">
          <a:xfrm>
            <a:off x="381000" y="1524000"/>
            <a:ext cx="85344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Растворимость -</a:t>
            </a:r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algn="ctr"/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just"/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это максимально возможное число граммов вещества, которое может растворяться в 100 граммах растворителя при данной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температуре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8195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5006975" y="4749800"/>
            <a:ext cx="0" cy="0"/>
          </a:xfrm>
          <a:prstGeom prst="line">
            <a:avLst/>
          </a:prstGeom>
          <a:noFill/>
          <a:ln w="152400" algn="ctr">
            <a:solidFill>
              <a:srgbClr val="9191FF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/>
          <p:cNvSpPr txBox="1">
            <a:spLocks noChangeArrowheads="1"/>
          </p:cNvSpPr>
          <p:nvPr/>
        </p:nvSpPr>
        <p:spPr bwMode="auto">
          <a:xfrm>
            <a:off x="3352800" y="762000"/>
            <a:ext cx="228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  <a:endParaRPr lang="ru-RU" sz="40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320675" y="3200400"/>
            <a:ext cx="3730625" cy="25860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0" name="Прямоугольник 4"/>
          <p:cNvSpPr>
            <a:spLocks noChangeArrowheads="1"/>
          </p:cNvSpPr>
          <p:nvPr/>
        </p:nvSpPr>
        <p:spPr bwMode="auto">
          <a:xfrm>
            <a:off x="4857750" y="3200399"/>
            <a:ext cx="3597275" cy="2590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algn="ctr">
            <a:solidFill>
              <a:schemeClr val="accent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5029200" y="2362200"/>
            <a:ext cx="33924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Насыщенный раствор</a:t>
            </a:r>
          </a:p>
        </p:txBody>
      </p:sp>
      <p:sp>
        <p:nvSpPr>
          <p:cNvPr id="9222" name="TextBox 6"/>
          <p:cNvSpPr txBox="1">
            <a:spLocks noChangeArrowheads="1"/>
          </p:cNvSpPr>
          <p:nvPr/>
        </p:nvSpPr>
        <p:spPr bwMode="auto">
          <a:xfrm>
            <a:off x="381000" y="2362200"/>
            <a:ext cx="36845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Ненасыщенный раствор</a:t>
            </a:r>
          </a:p>
        </p:txBody>
      </p:sp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5029200" y="3352800"/>
            <a:ext cx="32226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в котором вещество при данной температуре больше не растворяется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20713" y="3532188"/>
            <a:ext cx="358616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, в котором вещество при данной температуре способно растворяться</a:t>
            </a:r>
          </a:p>
        </p:txBody>
      </p:sp>
      <p:cxnSp>
        <p:nvCxnSpPr>
          <p:cNvPr id="10" name="Прямая со стрелкой 9"/>
          <p:cNvCxnSpPr>
            <a:stCxn id="9218" idx="2"/>
          </p:cNvCxnSpPr>
          <p:nvPr/>
        </p:nvCxnSpPr>
        <p:spPr>
          <a:xfrm rot="5400000">
            <a:off x="2868543" y="658743"/>
            <a:ext cx="816114" cy="2438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9218" idx="2"/>
          </p:cNvCxnSpPr>
          <p:nvPr/>
        </p:nvCxnSpPr>
        <p:spPr>
          <a:xfrm rot="16200000" flipH="1">
            <a:off x="4925943" y="1039743"/>
            <a:ext cx="892314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1" grpId="0"/>
      <p:bldP spid="9222" grpId="0"/>
      <p:bldP spid="92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00" y="1295400"/>
            <a:ext cx="81534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33400" y="1447800"/>
            <a:ext cx="388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Знания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гидрат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взвесь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эмульсия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суспензия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растворимость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классификация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 по растворимости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насыщенный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ненасыщенный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572000" y="1447800"/>
            <a:ext cx="3535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Умения</a:t>
            </a:r>
          </a:p>
          <a:p>
            <a:pPr>
              <a:buSzPct val="100000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отличать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растворы от взвесей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объяснять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процесс растворения с точки зрения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атомно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молекулярного учения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2743200" y="609600"/>
            <a:ext cx="3886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Сегодня на уроке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1" idx="0"/>
            <a:endCxn id="11" idx="2"/>
          </p:cNvCxnSpPr>
          <p:nvPr/>
        </p:nvCxnSpPr>
        <p:spPr>
          <a:xfrm rot="16200000" flipH="1">
            <a:off x="2057400" y="3695700"/>
            <a:ext cx="4800600" cy="158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1000" y="1905000"/>
            <a:ext cx="82296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4389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>Источники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225689"/>
            <a:ext cx="81534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26E84"/>
                </a:solidFill>
              </a:rPr>
              <a:t>Слайд 2. Загадки о воде </a:t>
            </a:r>
          </a:p>
          <a:p>
            <a:r>
              <a:rPr lang="en-US" sz="2400" dirty="0" smtClean="0">
                <a:solidFill>
                  <a:srgbClr val="126E84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rgbClr val="126E84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126E84"/>
                </a:solidFill>
                <a:hlinkClick r:id="rId2"/>
              </a:rPr>
              <a:t>allforchildren.ru/kidfun/riddles_water.php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Слайд 2. картинка </a:t>
            </a:r>
            <a:r>
              <a:rPr lang="en-US" sz="2400" dirty="0" smtClean="0">
                <a:solidFill>
                  <a:srgbClr val="126E84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3"/>
              </a:rPr>
              <a:t>file.mobilmusic.ru/63/19/2e/682842.jpg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Слайд 3. картинка </a:t>
            </a:r>
            <a:r>
              <a:rPr lang="en-US" sz="2400" dirty="0" smtClean="0">
                <a:solidFill>
                  <a:srgbClr val="126E84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4"/>
              </a:rPr>
              <a:t>www.vodokachka.ru/images/vodomedia/voda1111.jpg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Слайд 6. Вода в газообразном состоянии </a:t>
            </a:r>
            <a:r>
              <a:rPr lang="en-US" sz="2400" dirty="0" smtClean="0">
                <a:solidFill>
                  <a:srgbClr val="126E84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5"/>
              </a:rPr>
              <a:t>pix.academ.org/img/2008/09/19/9c95e3b2f0105e85289f328d0c1b8fed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Вода в жидком состоянии </a:t>
            </a:r>
            <a:r>
              <a:rPr lang="en-US" sz="2400" dirty="0" smtClean="0">
                <a:solidFill>
                  <a:srgbClr val="126E84"/>
                </a:solidFill>
                <a:hlinkClick r:id="rId6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6"/>
              </a:rPr>
              <a:t>innovativefood.ru/wp-content/uploads/2012/04/voda.jpg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Вода в твердом состоянии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533400" y="990600"/>
            <a:ext cx="7924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Я </a:t>
            </a:r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и туча, и туман,</a:t>
            </a:r>
            <a:br>
              <a:rPr lang="ru-RU" sz="2800" dirty="0" smtClean="0">
                <a:solidFill>
                  <a:srgbClr val="126E84"/>
                </a:solidFill>
                <a:latin typeface="+mj-lt"/>
              </a:rPr>
            </a:br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И ручей, и океан,</a:t>
            </a:r>
            <a:br>
              <a:rPr lang="ru-RU" sz="2800" dirty="0" smtClean="0">
                <a:solidFill>
                  <a:srgbClr val="126E84"/>
                </a:solidFill>
                <a:latin typeface="+mj-lt"/>
              </a:rPr>
            </a:br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И летаю, и бегу,</a:t>
            </a:r>
            <a:br>
              <a:rPr lang="ru-RU" sz="2800" dirty="0" smtClean="0">
                <a:solidFill>
                  <a:srgbClr val="126E84"/>
                </a:solidFill>
                <a:latin typeface="+mj-lt"/>
              </a:rPr>
            </a:br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И стеклянной быть могу</a:t>
            </a:r>
            <a:r>
              <a:rPr lang="ru-RU" sz="2800" dirty="0" smtClean="0">
                <a:solidFill>
                  <a:srgbClr val="126E84"/>
                </a:solidFill>
                <a:latin typeface="+mj-lt"/>
              </a:rPr>
              <a:t>!</a:t>
            </a:r>
            <a:endParaRPr lang="ru-RU" dirty="0">
              <a:solidFill>
                <a:srgbClr val="126E84"/>
              </a:solidFill>
              <a:latin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9800" y="2971800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 smtClean="0">
                <a:solidFill>
                  <a:srgbClr val="126E84"/>
                </a:solidFill>
              </a:rPr>
              <a:t>Мы говорим: она течёт;</a:t>
            </a:r>
            <a:br>
              <a:rPr lang="ru-RU" sz="2800" dirty="0" smtClean="0">
                <a:solidFill>
                  <a:srgbClr val="126E84"/>
                </a:solidFill>
              </a:rPr>
            </a:br>
            <a:r>
              <a:rPr lang="ru-RU" sz="2800" dirty="0" smtClean="0">
                <a:solidFill>
                  <a:srgbClr val="126E84"/>
                </a:solidFill>
              </a:rPr>
              <a:t>Мы говорим: она играет;</a:t>
            </a:r>
            <a:br>
              <a:rPr lang="ru-RU" sz="2800" dirty="0" smtClean="0">
                <a:solidFill>
                  <a:srgbClr val="126E84"/>
                </a:solidFill>
              </a:rPr>
            </a:br>
            <a:r>
              <a:rPr lang="ru-RU" sz="2800" dirty="0" smtClean="0">
                <a:solidFill>
                  <a:srgbClr val="126E84"/>
                </a:solidFill>
              </a:rPr>
              <a:t>Она бежит всегда вперёд,</a:t>
            </a:r>
            <a:br>
              <a:rPr lang="ru-RU" sz="2800" dirty="0" smtClean="0">
                <a:solidFill>
                  <a:srgbClr val="126E84"/>
                </a:solidFill>
              </a:rPr>
            </a:br>
            <a:r>
              <a:rPr lang="ru-RU" sz="2800" dirty="0" smtClean="0">
                <a:solidFill>
                  <a:srgbClr val="126E84"/>
                </a:solidFill>
              </a:rPr>
              <a:t>Но никуда не </a:t>
            </a:r>
            <a:r>
              <a:rPr lang="ru-RU" sz="2800" dirty="0" smtClean="0">
                <a:solidFill>
                  <a:srgbClr val="126E84"/>
                </a:solidFill>
              </a:rPr>
              <a:t>убегает</a:t>
            </a:r>
            <a:endParaRPr lang="ru-RU" sz="2800" dirty="0" smtClean="0">
              <a:solidFill>
                <a:srgbClr val="126E84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09800" y="4724400"/>
            <a:ext cx="4572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sz="2800" dirty="0" smtClean="0">
                <a:solidFill>
                  <a:srgbClr val="126E84"/>
                </a:solidFill>
              </a:rPr>
              <a:t>Меня пьют, меня льют.</a:t>
            </a:r>
            <a:br>
              <a:rPr lang="ru-RU" sz="2800" dirty="0" smtClean="0">
                <a:solidFill>
                  <a:srgbClr val="126E84"/>
                </a:solidFill>
              </a:rPr>
            </a:br>
            <a:r>
              <a:rPr lang="ru-RU" sz="2800" dirty="0" smtClean="0">
                <a:solidFill>
                  <a:srgbClr val="126E84"/>
                </a:solidFill>
              </a:rPr>
              <a:t>Всем нужна я,</a:t>
            </a:r>
            <a:br>
              <a:rPr lang="ru-RU" sz="2800" dirty="0" smtClean="0">
                <a:solidFill>
                  <a:srgbClr val="126E84"/>
                </a:solidFill>
              </a:rPr>
            </a:br>
            <a:r>
              <a:rPr lang="ru-RU" sz="2800" dirty="0" smtClean="0">
                <a:solidFill>
                  <a:srgbClr val="126E84"/>
                </a:solidFill>
              </a:rPr>
              <a:t>Кто я такая?</a:t>
            </a:r>
            <a:r>
              <a:rPr lang="ru-RU" sz="2800" b="1" dirty="0" smtClean="0">
                <a:solidFill>
                  <a:srgbClr val="126E84"/>
                </a:solidFill>
              </a:rPr>
              <a:t> </a:t>
            </a:r>
            <a:endParaRPr lang="ru-RU" sz="2800" b="1" dirty="0" smtClean="0">
              <a:solidFill>
                <a:srgbClr val="126E84"/>
              </a:solidFill>
            </a:endParaRPr>
          </a:p>
        </p:txBody>
      </p:sp>
      <p:pic>
        <p:nvPicPr>
          <p:cNvPr id="17410" name="Picture 2" descr="http://file.mobilmusic.ru/63/19/2e/6828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990600"/>
            <a:ext cx="64770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15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Источники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71601"/>
            <a:ext cx="82076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126E84"/>
                </a:solidFill>
              </a:rPr>
              <a:t>Слайд 7. Картинка поверхности Земли </a:t>
            </a:r>
          </a:p>
          <a:p>
            <a:r>
              <a:rPr lang="en-US" sz="2400" dirty="0" smtClean="0">
                <a:solidFill>
                  <a:srgbClr val="126E84"/>
                </a:solidFill>
                <a:hlinkClick r:id="rId2"/>
              </a:rPr>
              <a:t>http</a:t>
            </a:r>
            <a:r>
              <a:rPr lang="en-US" sz="2400" dirty="0" smtClean="0">
                <a:solidFill>
                  <a:srgbClr val="126E84"/>
                </a:solidFill>
                <a:hlinkClick r:id="rId2"/>
              </a:rPr>
              <a:t>://</a:t>
            </a:r>
            <a:r>
              <a:rPr lang="en-US" sz="2400" dirty="0" smtClean="0">
                <a:solidFill>
                  <a:srgbClr val="126E84"/>
                </a:solidFill>
                <a:hlinkClick r:id="rId2"/>
              </a:rPr>
              <a:t>on-the-screen.ru/simg/strait_of_gibraltar_187.jpg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Картинка девушка умывается </a:t>
            </a:r>
          </a:p>
          <a:p>
            <a:r>
              <a:rPr lang="en-US" sz="2400" dirty="0" smtClean="0">
                <a:solidFill>
                  <a:srgbClr val="126E84"/>
                </a:solidFill>
                <a:hlinkClick r:id="rId3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3"/>
              </a:rPr>
              <a:t>taba.ru/id157529/file/593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Картинка арбуза </a:t>
            </a:r>
          </a:p>
          <a:p>
            <a:r>
              <a:rPr lang="en-US" sz="2400" dirty="0" smtClean="0">
                <a:solidFill>
                  <a:srgbClr val="126E84"/>
                </a:solidFill>
                <a:hlinkClick r:id="rId4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4"/>
              </a:rPr>
              <a:t>www.ewallpapers.eu/w_show/water-melon-1600-1200-4090.jpg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Слайд 10. Картинка растворы </a:t>
            </a:r>
          </a:p>
          <a:p>
            <a:r>
              <a:rPr lang="en-US" sz="2400" dirty="0" smtClean="0">
                <a:solidFill>
                  <a:srgbClr val="126E84"/>
                </a:solidFill>
                <a:hlinkClick r:id="rId5"/>
              </a:rPr>
              <a:t>http://</a:t>
            </a:r>
            <a:r>
              <a:rPr lang="en-US" sz="2400" dirty="0" smtClean="0">
                <a:solidFill>
                  <a:srgbClr val="126E84"/>
                </a:solidFill>
                <a:hlinkClick r:id="rId5"/>
              </a:rPr>
              <a:t>0.tqn.com/d/chemistry/1/0/x/c/transitionmetalsolns.jpg</a:t>
            </a:r>
            <a:endParaRPr lang="ru-RU" sz="2400" dirty="0" smtClean="0">
              <a:solidFill>
                <a:srgbClr val="126E84"/>
              </a:solidFill>
            </a:endParaRPr>
          </a:p>
          <a:p>
            <a:r>
              <a:rPr lang="ru-RU" sz="2400" dirty="0" smtClean="0">
                <a:solidFill>
                  <a:srgbClr val="126E84"/>
                </a:solidFill>
              </a:rPr>
              <a:t>Текстовая информация к слайдам: Ф.Г. Рудзитис, Г.Е. Фельдман «Химия 8»(</a:t>
            </a:r>
            <a:r>
              <a:rPr lang="ru-RU" sz="2400" dirty="0" smtClean="0">
                <a:solidFill>
                  <a:srgbClr val="126E84"/>
                </a:solidFill>
              </a:rPr>
              <a:t>Учебник для общеобразовательных учреждений </a:t>
            </a:r>
            <a:r>
              <a:rPr lang="ru-RU" sz="2400" dirty="0" smtClean="0">
                <a:solidFill>
                  <a:srgbClr val="126E84"/>
                </a:solidFill>
              </a:rPr>
              <a:t>) М.: Просвещение, 2009 год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5875" y="1295400"/>
            <a:ext cx="9128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 - растворитель. </a:t>
            </a:r>
          </a:p>
          <a:p>
            <a:pPr algn="ctr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Растворы.</a:t>
            </a:r>
          </a:p>
        </p:txBody>
      </p:sp>
      <p:pic>
        <p:nvPicPr>
          <p:cNvPr id="16386" name="Picture 2" descr="http://www.vodokachka.ru/images/vodomedia/voda1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3352800"/>
            <a:ext cx="3352800" cy="3146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1000" y="1295400"/>
            <a:ext cx="8153400" cy="480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533400" y="1447800"/>
            <a:ext cx="3886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Знания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гидрат 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взвесь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эмульсия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суспензия</a:t>
            </a:r>
            <a:endParaRPr lang="ru-RU" sz="24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растворимость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классификация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 по растворимости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насыщенный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ненасыщенный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</a:t>
            </a:r>
          </a:p>
        </p:txBody>
      </p:sp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4572000" y="1447800"/>
            <a:ext cx="353536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Умения</a:t>
            </a:r>
          </a:p>
          <a:p>
            <a:pPr>
              <a:buSzPct val="100000"/>
            </a:pPr>
            <a:endParaRPr lang="ru-RU" sz="2400" dirty="0" smtClean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отличать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растворы от взвесей</a:t>
            </a:r>
          </a:p>
          <a:p>
            <a:pPr>
              <a:buSzPct val="100000"/>
              <a:buFontTx/>
              <a:buChar char="•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объяснять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процесс растворения с точки зрения 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атомно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- молекулярного учения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2743200" y="609600"/>
            <a:ext cx="38862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Сегодня на уроке</a:t>
            </a:r>
          </a:p>
          <a:p>
            <a:endParaRPr lang="ru-RU" dirty="0"/>
          </a:p>
        </p:txBody>
      </p:sp>
      <p:cxnSp>
        <p:nvCxnSpPr>
          <p:cNvPr id="21" name="Прямая соединительная линия 20"/>
          <p:cNvCxnSpPr>
            <a:stCxn id="11" idx="0"/>
            <a:endCxn id="11" idx="2"/>
          </p:cNvCxnSpPr>
          <p:nvPr/>
        </p:nvCxnSpPr>
        <p:spPr>
          <a:xfrm rot="16200000" flipH="1">
            <a:off x="2057400" y="3695700"/>
            <a:ext cx="4800600" cy="1588"/>
          </a:xfrm>
          <a:prstGeom prst="line">
            <a:avLst/>
          </a:prstGeom>
          <a:ln w="317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81000" y="1905000"/>
            <a:ext cx="8229600" cy="1588"/>
          </a:xfrm>
          <a:prstGeom prst="lin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/>
          <p:cNvSpPr txBox="1">
            <a:spLocks noChangeArrowheads="1"/>
          </p:cNvSpPr>
          <p:nvPr/>
        </p:nvSpPr>
        <p:spPr bwMode="auto">
          <a:xfrm>
            <a:off x="1295400" y="914400"/>
            <a:ext cx="69151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Домашнее задание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1143000" y="2362200"/>
            <a:ext cx="69532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SzPct val="100000"/>
              <a:buFontTx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прочитать § 28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>
              <a:buSzPct val="100000"/>
              <a:buFontTx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выучить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конспект в тетради,</a:t>
            </a:r>
          </a:p>
          <a:p>
            <a:pPr>
              <a:buSzPct val="100000"/>
              <a:buFontTx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устно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упр. 2,3, стр. 81</a:t>
            </a:r>
          </a:p>
          <a:p>
            <a:pPr>
              <a:buSzPct val="100000"/>
              <a:buFontTx/>
              <a:buChar char="•"/>
            </a:pP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 письменно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упр. 1, стр. 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3124200" y="3048000"/>
            <a:ext cx="27432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6096000" y="3048000"/>
            <a:ext cx="28194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228600" y="3048000"/>
            <a:ext cx="26670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09600" y="1447800"/>
            <a:ext cx="1752600" cy="838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0"/>
            <a:ext cx="18145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</a:t>
            </a:r>
          </a:p>
          <a:p>
            <a:endParaRPr lang="ru-RU" dirty="0"/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609600" y="838200"/>
            <a:ext cx="5138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Химическая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формула: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762000" y="1447800"/>
            <a:ext cx="18510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H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</a:t>
            </a: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</a:t>
            </a:r>
            <a:endParaRPr lang="ru-RU" sz="4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457200" y="2286000"/>
            <a:ext cx="6081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Агрегатные состояния: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3124200" y="3048000"/>
            <a:ext cx="2895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Жидкость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055" name="TextBox 7"/>
          <p:cNvSpPr txBox="1">
            <a:spLocks noChangeArrowheads="1"/>
          </p:cNvSpPr>
          <p:nvPr/>
        </p:nvSpPr>
        <p:spPr bwMode="auto">
          <a:xfrm>
            <a:off x="838200" y="3124200"/>
            <a:ext cx="112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Газ </a:t>
            </a:r>
          </a:p>
        </p:txBody>
      </p:sp>
      <p:sp>
        <p:nvSpPr>
          <p:cNvPr id="2056" name="TextBox 8"/>
          <p:cNvSpPr txBox="1">
            <a:spLocks noChangeArrowheads="1"/>
          </p:cNvSpPr>
          <p:nvPr/>
        </p:nvSpPr>
        <p:spPr bwMode="auto">
          <a:xfrm>
            <a:off x="6194425" y="2971800"/>
            <a:ext cx="294957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Твёрдое вещество</a:t>
            </a:r>
          </a:p>
        </p:txBody>
      </p:sp>
      <p:pic>
        <p:nvPicPr>
          <p:cNvPr id="2058" name="Рисунок 10" descr="tempShape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86200"/>
            <a:ext cx="2362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innovativefood.ru/wp-content/uploads/2012/04/v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43434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 descr="http://rewalls.com/pic/201102/1600x1200/reWalls.com-208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343400"/>
            <a:ext cx="2336800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4" grpId="0"/>
      <p:bldP spid="2055" grpId="0"/>
      <p:bldP spid="20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838200" y="762000"/>
            <a:ext cx="65897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Распространение воды в природе</a:t>
            </a: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304800" y="1600200"/>
            <a:ext cx="570071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 занимает   3/4  поверхности Земного шара</a:t>
            </a:r>
          </a:p>
        </p:txBody>
      </p:sp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381000" y="3505200"/>
            <a:ext cx="51069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 организме человека воды около 70 %</a:t>
            </a:r>
          </a:p>
        </p:txBody>
      </p:sp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228600" y="5334000"/>
            <a:ext cx="55705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 арбузе воды около 90%</a:t>
            </a:r>
          </a:p>
        </p:txBody>
      </p:sp>
      <p:pic>
        <p:nvPicPr>
          <p:cNvPr id="12290" name="Picture 2" descr="http://on-the-screen.ru/simg/strait_of_gibraltar_1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371600"/>
            <a:ext cx="2336799" cy="1752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taba.ru/id157529/file/5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2971800"/>
            <a:ext cx="1828800" cy="20679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4" name="AutoShape 6" descr="http://www.ewallpapers.eu/w_show/water-melon-1600-1200-409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6" name="Picture 8" descr="http://www.ewallpapers.eu/w_show/water-melon-1600-1200-4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876800"/>
            <a:ext cx="2362200" cy="177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2" grpId="0"/>
      <p:bldP spid="20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0" y="914400"/>
            <a:ext cx="4648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такое раствор?</a:t>
            </a:r>
          </a:p>
          <a:p>
            <a:endParaRPr lang="ru-RU" dirty="0"/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905000" y="152400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Лабораторные опыты</a:t>
            </a:r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>
            <a:off x="304800" y="3200400"/>
            <a:ext cx="8686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Оборудование </a:t>
            </a:r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и реактивы:</a:t>
            </a:r>
          </a:p>
          <a:p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пробирки, стеклянные палочки, вода (Н2О), мел (СаСО3), масло, хлорид натрия (</a:t>
            </a:r>
            <a:r>
              <a:rPr lang="ru-RU" sz="24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NaCl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3077" name="TextBox 5"/>
          <p:cNvSpPr txBox="1">
            <a:spLocks noChangeArrowheads="1"/>
          </p:cNvSpPr>
          <p:nvPr/>
        </p:nvSpPr>
        <p:spPr bwMode="auto">
          <a:xfrm>
            <a:off x="304800" y="22098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u="sng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Цель работы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: получить  раствор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вещества, описать внешний вид раствора</a:t>
            </a:r>
          </a:p>
        </p:txBody>
      </p:sp>
      <p:sp>
        <p:nvSpPr>
          <p:cNvPr id="3091" name="TextBox 19"/>
          <p:cNvSpPr txBox="1">
            <a:spLocks noChangeArrowheads="1"/>
          </p:cNvSpPr>
          <p:nvPr/>
        </p:nvSpPr>
        <p:spPr bwMode="auto">
          <a:xfrm>
            <a:off x="457200" y="5029200"/>
            <a:ext cx="7924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u="sng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Техника безопасности:</a:t>
            </a:r>
          </a:p>
          <a:p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Аккуратно работать со стеклянной посудой!!!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  <p:bldP spid="3077" grpId="0"/>
      <p:bldP spid="30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5105400" y="2667000"/>
            <a:ext cx="18288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934200" y="2667000"/>
            <a:ext cx="1981200" cy="3429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105400" y="1905000"/>
            <a:ext cx="3810000" cy="762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609600" y="1219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Ход работы: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81200" y="685800"/>
            <a:ext cx="579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Лабораторные опыты</a:t>
            </a: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304800" y="1981200"/>
            <a:ext cx="432911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1) В три пробирки налейте по 1/3 воды</a:t>
            </a:r>
          </a:p>
          <a:p>
            <a:endParaRPr lang="ru-RU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28601" y="2743200"/>
            <a:ext cx="4800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2) В первую пробирку добавьте 2 ложки мела, перемешайте палочкой. Что наблюдаете?</a:t>
            </a: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228600" y="3810000"/>
            <a:ext cx="4724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3) Во вторую пробирку добавьте 5 капель масла, перемешайте палочкой. Что наблюдаете? </a:t>
            </a: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228600" y="4953000"/>
            <a:ext cx="4648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4) В третью пробирку добавьте 2 ложки соли, перемешайте. Что наблюдаете?</a:t>
            </a:r>
          </a:p>
        </p:txBody>
      </p:sp>
      <p:sp>
        <p:nvSpPr>
          <p:cNvPr id="9" name="TextBox 12"/>
          <p:cNvSpPr txBox="1">
            <a:spLocks noChangeArrowheads="1"/>
          </p:cNvSpPr>
          <p:nvPr/>
        </p:nvSpPr>
        <p:spPr bwMode="auto">
          <a:xfrm>
            <a:off x="5257800" y="2057400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делал</a:t>
            </a: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7010400" y="1981200"/>
            <a:ext cx="16637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что </a:t>
            </a:r>
          </a:p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наблюдал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5072063" y="3171825"/>
            <a:ext cx="2035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Смешал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1)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вода+мел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2)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вода+масло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3)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вода+соль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7086600" y="2971800"/>
            <a:ext cx="22145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Мел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растворился в воде</a:t>
            </a: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7086600" y="4038600"/>
            <a:ext cx="18303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Масло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не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растворилось в воде</a:t>
            </a:r>
          </a:p>
          <a:p>
            <a:endParaRPr lang="ru-RU" dirty="0"/>
          </a:p>
        </p:txBody>
      </p:sp>
      <p:sp>
        <p:nvSpPr>
          <p:cNvPr id="15" name="TextBox 17"/>
          <p:cNvSpPr txBox="1">
            <a:spLocks noChangeArrowheads="1"/>
          </p:cNvSpPr>
          <p:nvPr/>
        </p:nvSpPr>
        <p:spPr bwMode="auto">
          <a:xfrm>
            <a:off x="7162800" y="5181600"/>
            <a:ext cx="21717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Соль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растворилась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5638800" y="1219200"/>
            <a:ext cx="2514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Отчет: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5105400" y="4038600"/>
            <a:ext cx="3810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105400" y="5029200"/>
            <a:ext cx="3810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7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5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0B5394"/>
      </a:folHlink>
    </a:clrScheme>
    <a:fontScheme name="Другая 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169</TotalTime>
  <Words>590</Words>
  <PresentationFormat>Экран (4:3)</PresentationFormat>
  <Paragraphs>141</Paragraphs>
  <Slides>20</Slides>
  <Notes>0</Notes>
  <HiddenSlides>2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Вода- растворитель. Растворы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Эмульсия</vt:lpstr>
      <vt:lpstr>Суспензия</vt:lpstr>
      <vt:lpstr>Слайд 15</vt:lpstr>
      <vt:lpstr>Слайд 16</vt:lpstr>
      <vt:lpstr>Слайд 17</vt:lpstr>
      <vt:lpstr>Слайд 18</vt:lpstr>
      <vt:lpstr>Источники</vt:lpstr>
      <vt:lpstr>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Аня</cp:lastModifiedBy>
  <cp:revision>33</cp:revision>
  <dcterms:modified xsi:type="dcterms:W3CDTF">2013-03-27T15:27:31Z</dcterms:modified>
</cp:coreProperties>
</file>