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18E6B283-1B12-43A7-A657-ACFF684092BC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659B177-048D-4598-9AE1-21B9919529A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93E6A95-8F1A-41F7-A807-A8F0F500E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moudrost.ru/index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53088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sz="3600" b="1" dirty="0" smtClean="0">
                <a:solidFill>
                  <a:schemeClr val="tx1"/>
                </a:solidFill>
              </a:rPr>
              <a:t>Учись </a:t>
            </a:r>
            <a:r>
              <a:rPr lang="ru-RU" sz="3600" b="1" dirty="0">
                <a:solidFill>
                  <a:schemeClr val="tx1"/>
                </a:solidFill>
              </a:rPr>
              <a:t>у них — у дуба, у </a:t>
            </a:r>
            <a:r>
              <a:rPr lang="ru-RU" sz="3600" b="1" dirty="0" smtClean="0">
                <a:solidFill>
                  <a:schemeClr val="tx1"/>
                </a:solidFill>
              </a:rPr>
              <a:t>березы...</a:t>
            </a:r>
            <a:r>
              <a:rPr lang="ru-RU" sz="3600" b="1" dirty="0">
                <a:solidFill>
                  <a:schemeClr val="tx1"/>
                </a:solidFill>
              </a:rPr>
              <a:t/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(</a:t>
            </a:r>
            <a:r>
              <a:rPr lang="ru-RU" sz="3600" b="1" dirty="0" err="1" smtClean="0">
                <a:solidFill>
                  <a:schemeClr val="tx1"/>
                </a:solidFill>
              </a:rPr>
              <a:t>А.Фет</a:t>
            </a:r>
            <a:r>
              <a:rPr lang="ru-RU" sz="3600" b="1" dirty="0" smtClean="0">
                <a:solidFill>
                  <a:schemeClr val="tx1"/>
                </a:solidFill>
              </a:rPr>
              <a:t>)</a:t>
            </a:r>
          </a:p>
          <a:p>
            <a:endParaRPr lang="ru-RU" sz="3600" b="1" dirty="0">
              <a:solidFill>
                <a:schemeClr val="tx1"/>
              </a:solidFill>
            </a:endParaRPr>
          </a:p>
          <a:p>
            <a:endParaRPr lang="ru-RU" sz="3600" b="1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>
              <a:solidFill>
                <a:schemeClr val="tx2"/>
              </a:solidFill>
            </a:endParaRPr>
          </a:p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Людям </a:t>
            </a:r>
            <a:r>
              <a:rPr lang="ru-RU" sz="3600" dirty="0">
                <a:solidFill>
                  <a:schemeClr val="tx2"/>
                </a:solidFill>
              </a:rPr>
              <a:t>стоит учиться у окружающего их мира, который изначально обладает мудростью и разумом.</a:t>
            </a:r>
          </a:p>
        </p:txBody>
      </p:sp>
    </p:spTree>
    <p:extLst>
      <p:ext uri="{BB962C8B-B14F-4D97-AF65-F5344CB8AC3E}">
        <p14:creationId xmlns="" xmlns:p14="http://schemas.microsoft.com/office/powerpoint/2010/main" val="298202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Произведения по теме 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«Человек и природа в литературе»</a:t>
            </a:r>
          </a:p>
          <a:p>
            <a:pPr marL="457200" indent="-457200" algn="ctr">
              <a:buFontTx/>
              <a:buChar char="-"/>
            </a:pPr>
            <a:r>
              <a:rPr lang="ru-RU" sz="3200" dirty="0" smtClean="0">
                <a:solidFill>
                  <a:schemeClr val="tx1"/>
                </a:solidFill>
              </a:rPr>
              <a:t>Стихотворения </a:t>
            </a:r>
            <a:r>
              <a:rPr lang="ru-RU" sz="3200" dirty="0" err="1" smtClean="0">
                <a:solidFill>
                  <a:schemeClr val="tx1"/>
                </a:solidFill>
              </a:rPr>
              <a:t>А.С.Пушкина</a:t>
            </a:r>
            <a:r>
              <a:rPr lang="ru-RU" sz="3200" dirty="0" smtClean="0">
                <a:solidFill>
                  <a:schemeClr val="tx1"/>
                </a:solidFill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</a:rPr>
              <a:t>С.А.Есенина</a:t>
            </a:r>
            <a:r>
              <a:rPr lang="ru-RU" sz="3200" dirty="0" smtClean="0">
                <a:solidFill>
                  <a:schemeClr val="tx1"/>
                </a:solidFill>
              </a:rPr>
              <a:t>, поэтов 20 века о родной природе</a:t>
            </a:r>
          </a:p>
          <a:p>
            <a:pPr marL="457200" indent="-457200" algn="ctr">
              <a:buFontTx/>
              <a:buChar char="-"/>
            </a:pPr>
            <a:r>
              <a:rPr lang="ru-RU" sz="3200" dirty="0" err="1" smtClean="0">
                <a:solidFill>
                  <a:schemeClr val="tx1"/>
                </a:solidFill>
              </a:rPr>
              <a:t>И.С.Тургенев</a:t>
            </a:r>
            <a:r>
              <a:rPr lang="ru-RU" sz="3200" dirty="0" smtClean="0">
                <a:solidFill>
                  <a:schemeClr val="tx1"/>
                </a:solidFill>
              </a:rPr>
              <a:t> «Записки охотника»</a:t>
            </a:r>
          </a:p>
          <a:p>
            <a:pPr marL="457200" indent="-457200" algn="ctr">
              <a:buFontTx/>
              <a:buChar char="-"/>
            </a:pPr>
            <a:r>
              <a:rPr lang="ru-RU" sz="3200" dirty="0" smtClean="0">
                <a:solidFill>
                  <a:schemeClr val="tx1"/>
                </a:solidFill>
              </a:rPr>
              <a:t>- </a:t>
            </a:r>
            <a:r>
              <a:rPr lang="ru-RU" sz="3200" dirty="0" err="1" smtClean="0">
                <a:solidFill>
                  <a:schemeClr val="tx1"/>
                </a:solidFill>
              </a:rPr>
              <a:t>М.М.Пришвин</a:t>
            </a:r>
            <a:r>
              <a:rPr lang="ru-RU" sz="3200" dirty="0" smtClean="0">
                <a:solidFill>
                  <a:schemeClr val="tx1"/>
                </a:solidFill>
              </a:rPr>
              <a:t> «Кладовая солнца»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- </a:t>
            </a:r>
            <a:r>
              <a:rPr lang="ru-RU" sz="3200" dirty="0" err="1" smtClean="0">
                <a:solidFill>
                  <a:schemeClr val="tx1"/>
                </a:solidFill>
              </a:rPr>
              <a:t>К.Г.Паустовский</a:t>
            </a:r>
            <a:r>
              <a:rPr lang="ru-RU" sz="3200" dirty="0" smtClean="0">
                <a:solidFill>
                  <a:schemeClr val="tx1"/>
                </a:solidFill>
              </a:rPr>
              <a:t> «Мещёрская сторона»</a:t>
            </a:r>
          </a:p>
          <a:p>
            <a:pPr marL="457200" indent="-457200" algn="ctr">
              <a:buFontTx/>
              <a:buChar char="-"/>
            </a:pPr>
            <a:r>
              <a:rPr lang="ru-RU" sz="3200" dirty="0" smtClean="0">
                <a:solidFill>
                  <a:schemeClr val="tx1"/>
                </a:solidFill>
              </a:rPr>
              <a:t>- </a:t>
            </a:r>
            <a:r>
              <a:rPr lang="ru-RU" sz="3200" dirty="0" err="1" smtClean="0">
                <a:solidFill>
                  <a:schemeClr val="tx1"/>
                </a:solidFill>
              </a:rPr>
              <a:t>А.П.Платонов</a:t>
            </a:r>
            <a:r>
              <a:rPr lang="ru-RU" sz="3200" dirty="0" smtClean="0">
                <a:solidFill>
                  <a:schemeClr val="tx1"/>
                </a:solidFill>
              </a:rPr>
              <a:t> «Юшка»</a:t>
            </a:r>
          </a:p>
          <a:p>
            <a:pPr marL="457200" indent="-457200" algn="ctr">
              <a:buFontTx/>
              <a:buChar char="-"/>
            </a:pPr>
            <a:r>
              <a:rPr lang="ru-RU" sz="3200" dirty="0" smtClean="0">
                <a:solidFill>
                  <a:schemeClr val="tx1"/>
                </a:solidFill>
              </a:rPr>
              <a:t>- </a:t>
            </a:r>
            <a:r>
              <a:rPr lang="ru-RU" sz="3200" dirty="0" err="1" smtClean="0">
                <a:solidFill>
                  <a:schemeClr val="tx1"/>
                </a:solidFill>
              </a:rPr>
              <a:t>В.П.Астафьев</a:t>
            </a:r>
            <a:r>
              <a:rPr lang="ru-RU" sz="3200" dirty="0" smtClean="0">
                <a:solidFill>
                  <a:schemeClr val="tx1"/>
                </a:solidFill>
              </a:rPr>
              <a:t> «Царь-рыба»</a:t>
            </a:r>
          </a:p>
          <a:p>
            <a:pPr marL="457200" indent="-457200" algn="ctr">
              <a:buFontTx/>
              <a:buChar char="-"/>
            </a:pPr>
            <a:r>
              <a:rPr lang="ru-RU" sz="3200" dirty="0" smtClean="0">
                <a:solidFill>
                  <a:schemeClr val="tx1"/>
                </a:solidFill>
              </a:rPr>
              <a:t> - В. Распутин «Прощание с Матёрой»</a:t>
            </a:r>
          </a:p>
          <a:p>
            <a:pPr marL="457200" indent="-457200" algn="ctr">
              <a:buFontTx/>
              <a:buChar char="-"/>
            </a:pPr>
            <a:r>
              <a:rPr lang="ru-RU" sz="3200" dirty="0" smtClean="0">
                <a:solidFill>
                  <a:schemeClr val="tx1"/>
                </a:solidFill>
              </a:rPr>
              <a:t>и др.</a:t>
            </a:r>
          </a:p>
          <a:p>
            <a:pPr marL="457200" indent="-457200" algn="ctr">
              <a:buFontTx/>
              <a:buChar char="-"/>
            </a:pPr>
            <a:endParaRPr lang="ru-RU" sz="3200" dirty="0">
              <a:solidFill>
                <a:schemeClr val="tx1"/>
              </a:solidFill>
            </a:endParaRPr>
          </a:p>
          <a:p>
            <a:pPr algn="l"/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921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pPr marL="457200" indent="-457200" algn="ctr">
              <a:buFontTx/>
              <a:buChar char="-"/>
            </a:pPr>
            <a:endParaRPr lang="ru-RU" sz="3200" dirty="0">
              <a:solidFill>
                <a:schemeClr val="tx1"/>
              </a:solidFill>
            </a:endParaRPr>
          </a:p>
          <a:p>
            <a:pPr algn="l"/>
            <a:r>
              <a:rPr lang="ru-RU" sz="3200" dirty="0" smtClean="0"/>
              <a:t>Источники:</a:t>
            </a:r>
          </a:p>
          <a:p>
            <a:pPr algn="l"/>
            <a:endParaRPr lang="ru-RU" sz="3200" dirty="0">
              <a:solidFill>
                <a:schemeClr val="bg1"/>
              </a:solidFill>
            </a:endParaRP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http://oboi.ws/download-12-2695/</a:t>
            </a: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  <a:hlinkClick r:id="rId3"/>
              </a:rPr>
              <a:t>http://</a:t>
            </a:r>
            <a:r>
              <a:rPr lang="en-US" sz="3200" dirty="0" smtClean="0">
                <a:solidFill>
                  <a:schemeClr val="bg1"/>
                </a:solidFill>
                <a:hlinkClick r:id="rId3"/>
              </a:rPr>
              <a:t>moudrost.ru/index.html</a:t>
            </a:r>
            <a:endParaRPr lang="ru-RU" sz="3200" dirty="0" smtClean="0">
              <a:solidFill>
                <a:schemeClr val="bg1"/>
              </a:solidFill>
            </a:endParaRP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http://stihi-russkih-poetov.ru/poems/sergey-vikulov-priroda-zhdyot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619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Но и тогда, когда во всей </a:t>
            </a:r>
            <a:r>
              <a:rPr lang="ru-RU" sz="2400" dirty="0" smtClean="0">
                <a:solidFill>
                  <a:schemeClr val="tx1"/>
                </a:solidFill>
              </a:rPr>
              <a:t>планете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Пройдет </a:t>
            </a:r>
            <a:r>
              <a:rPr lang="ru-RU" sz="2400" dirty="0">
                <a:solidFill>
                  <a:schemeClr val="tx1"/>
                </a:solidFill>
              </a:rPr>
              <a:t>вражда племен,</a:t>
            </a:r>
          </a:p>
          <a:p>
            <a:r>
              <a:rPr lang="ru-RU" sz="2400" dirty="0">
                <a:solidFill>
                  <a:schemeClr val="tx1"/>
                </a:solidFill>
              </a:rPr>
              <a:t>Исчезнет ложь и грусть,</a:t>
            </a:r>
          </a:p>
          <a:p>
            <a:r>
              <a:rPr lang="ru-RU" sz="2400" dirty="0">
                <a:solidFill>
                  <a:schemeClr val="tx1"/>
                </a:solidFill>
              </a:rPr>
              <a:t>Я буду воспевать</a:t>
            </a:r>
          </a:p>
          <a:p>
            <a:r>
              <a:rPr lang="ru-RU" sz="2400" dirty="0">
                <a:solidFill>
                  <a:schemeClr val="tx1"/>
                </a:solidFill>
              </a:rPr>
              <a:t> Всем существом в поэте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Шестую </a:t>
            </a:r>
            <a:r>
              <a:rPr lang="ru-RU" sz="2400" dirty="0">
                <a:solidFill>
                  <a:schemeClr val="tx1"/>
                </a:solidFill>
              </a:rPr>
              <a:t>часть земли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С </a:t>
            </a:r>
            <a:r>
              <a:rPr lang="ru-RU" sz="2400" dirty="0">
                <a:solidFill>
                  <a:schemeClr val="tx1"/>
                </a:solidFill>
              </a:rPr>
              <a:t>названьем кратким "Русь</a:t>
            </a:r>
            <a:r>
              <a:rPr lang="ru-RU" sz="2400" dirty="0" smtClean="0">
                <a:solidFill>
                  <a:schemeClr val="tx1"/>
                </a:solidFill>
              </a:rPr>
              <a:t>"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С.Есенин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</a:p>
          <a:p>
            <a:endParaRPr lang="ru-RU" sz="2400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C00000"/>
                </a:solidFill>
              </a:rPr>
              <a:t>Есенина всегда волновали такие философско-мировоззренческие проблемы, как Человек и вселенная, Человек и природа, Человек и мир его земных деяний, радостей, страстей, тревог, его любовь и ненависть, его верность Родине, его жизнь и смерть</a:t>
            </a:r>
            <a:r>
              <a:rPr lang="ru-RU" sz="2400" dirty="0"/>
              <a:t>.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47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3200" dirty="0" smtClean="0">
              <a:solidFill>
                <a:schemeClr val="tx1"/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"</a:t>
            </a:r>
            <a:r>
              <a:rPr lang="ru-RU" sz="3200" dirty="0">
                <a:solidFill>
                  <a:schemeClr val="tx1"/>
                </a:solidFill>
              </a:rPr>
              <a:t>Человек — это дивное творение природы, неповторимый цветок живой жизни". 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ctr"/>
            <a:endParaRPr lang="ru-RU" sz="3200" dirty="0">
              <a:solidFill>
                <a:schemeClr val="tx1"/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...</a:t>
            </a:r>
            <a:r>
              <a:rPr lang="ru-RU" sz="3200" dirty="0">
                <a:solidFill>
                  <a:schemeClr val="tx1"/>
                </a:solidFill>
              </a:rPr>
              <a:t>я думаю: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</a:rPr>
              <a:t>Как прекрасна,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</a:rPr>
              <a:t>Земля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</a:rPr>
              <a:t> И на ней человек</a:t>
            </a:r>
            <a:r>
              <a:rPr lang="ru-RU" sz="3200" dirty="0" smtClean="0">
                <a:solidFill>
                  <a:schemeClr val="tx1"/>
                </a:solidFill>
              </a:rPr>
              <a:t>...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 err="1" smtClean="0">
                <a:solidFill>
                  <a:schemeClr val="tx1"/>
                </a:solidFill>
              </a:rPr>
              <a:t>С.Есенин</a:t>
            </a:r>
            <a:r>
              <a:rPr lang="ru-RU" sz="2800" dirty="0" smtClean="0">
                <a:solidFill>
                  <a:schemeClr val="tx1"/>
                </a:solidFill>
              </a:rPr>
              <a:t>)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881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 lnSpcReduction="10000"/>
          </a:bodyPr>
          <a:lstStyle/>
          <a:p>
            <a:pPr algn="ctr"/>
            <a:endParaRPr lang="ru-RU" sz="3600" b="1" dirty="0" smtClean="0">
              <a:solidFill>
                <a:schemeClr val="accent3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3"/>
                </a:solidFill>
              </a:rPr>
              <a:t>Природа </a:t>
            </a:r>
            <a:r>
              <a:rPr lang="ru-RU" sz="3600" b="1" dirty="0">
                <a:solidFill>
                  <a:schemeClr val="accent3"/>
                </a:solidFill>
              </a:rPr>
              <a:t>не знает остановки в своем движении и казнит всякую бездеятельность. </a:t>
            </a:r>
            <a:r>
              <a:rPr lang="ru-RU" sz="3600" b="1" dirty="0" smtClean="0">
                <a:solidFill>
                  <a:schemeClr val="accent3"/>
                </a:solidFill>
              </a:rPr>
              <a:t>(</a:t>
            </a:r>
            <a:r>
              <a:rPr lang="ru-RU" sz="3200" b="1" dirty="0" err="1" smtClean="0">
                <a:solidFill>
                  <a:schemeClr val="accent3"/>
                </a:solidFill>
              </a:rPr>
              <a:t>И.В.Гёте</a:t>
            </a:r>
            <a:r>
              <a:rPr lang="ru-RU" sz="3200" b="1" dirty="0" smtClean="0">
                <a:solidFill>
                  <a:schemeClr val="accent3"/>
                </a:solidFill>
              </a:rPr>
              <a:t>)</a:t>
            </a:r>
          </a:p>
          <a:p>
            <a:pPr algn="ctr"/>
            <a:endParaRPr lang="ru-RU" sz="3200" b="1" dirty="0">
              <a:solidFill>
                <a:schemeClr val="accent3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Все </a:t>
            </a:r>
            <a:r>
              <a:rPr lang="ru-RU" sz="3200" b="1" dirty="0">
                <a:solidFill>
                  <a:schemeClr val="accent3"/>
                </a:solidFill>
              </a:rPr>
              <a:t>совершенствует природа. </a:t>
            </a:r>
            <a:r>
              <a:rPr lang="ru-RU" sz="3200" b="1" dirty="0" smtClean="0">
                <a:solidFill>
                  <a:schemeClr val="accent3"/>
                </a:solidFill>
              </a:rPr>
              <a:t>  (Лукреций)</a:t>
            </a:r>
          </a:p>
          <a:p>
            <a:pPr algn="ctr"/>
            <a:endParaRPr lang="ru-RU" sz="3200" b="1" dirty="0">
              <a:solidFill>
                <a:schemeClr val="accent3"/>
              </a:solidFill>
            </a:endParaRPr>
          </a:p>
          <a:p>
            <a:pPr algn="ctr"/>
            <a:r>
              <a:rPr lang="ru-RU" sz="3200" b="1" dirty="0">
                <a:solidFill>
                  <a:schemeClr val="accent3"/>
                </a:solidFill>
              </a:rPr>
              <a:t>Природа нравится, влечет к себе и воодушевляет только потому, что она естественна. </a:t>
            </a:r>
            <a:r>
              <a:rPr lang="ru-RU" sz="3200" b="1" dirty="0" smtClean="0">
                <a:solidFill>
                  <a:schemeClr val="accent3"/>
                </a:solidFill>
              </a:rPr>
              <a:t>  (</a:t>
            </a:r>
            <a:r>
              <a:rPr lang="ru-RU" sz="3200" dirty="0" smtClean="0">
                <a:solidFill>
                  <a:schemeClr val="accent3"/>
                </a:solidFill>
              </a:rPr>
              <a:t>Вильгельм Гумбольдт)</a:t>
            </a:r>
          </a:p>
          <a:p>
            <a:pPr algn="ctr"/>
            <a:r>
              <a:rPr lang="ru-RU" sz="3200" b="1" dirty="0">
                <a:solidFill>
                  <a:schemeClr val="accent3"/>
                </a:solidFill>
              </a:rPr>
              <a:t/>
            </a:r>
            <a:br>
              <a:rPr lang="ru-RU" sz="3200" b="1" dirty="0">
                <a:solidFill>
                  <a:schemeClr val="accent3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/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46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3"/>
                </a:solidFill>
              </a:rPr>
              <a:t>В природе все мудро продумано и устроено, всяк должен заниматься </a:t>
            </a:r>
            <a:r>
              <a:rPr lang="ru-RU" sz="3200" b="1" dirty="0" smtClean="0">
                <a:solidFill>
                  <a:schemeClr val="accent3"/>
                </a:solidFill>
              </a:rPr>
              <a:t>своим </a:t>
            </a:r>
            <a:r>
              <a:rPr lang="ru-RU" sz="3200" b="1" dirty="0">
                <a:solidFill>
                  <a:schemeClr val="accent3"/>
                </a:solidFill>
              </a:rPr>
              <a:t>делом, и в этой мудрости — высшая справедливость </a:t>
            </a:r>
            <a:r>
              <a:rPr lang="ru-RU" sz="3200" b="1" dirty="0" smtClean="0">
                <a:solidFill>
                  <a:schemeClr val="accent3"/>
                </a:solidFill>
              </a:rPr>
              <a:t>жизни.</a:t>
            </a:r>
            <a:r>
              <a:rPr lang="ru-RU" sz="3200" b="1" dirty="0">
                <a:solidFill>
                  <a:schemeClr val="accent3"/>
                </a:solidFill>
              </a:rPr>
              <a:t/>
            </a:r>
            <a:br>
              <a:rPr lang="ru-RU" sz="3200" b="1" dirty="0">
                <a:solidFill>
                  <a:schemeClr val="accent3"/>
                </a:solidFill>
              </a:rPr>
            </a:br>
            <a:r>
              <a:rPr lang="ru-RU" sz="3200" b="1" dirty="0" smtClean="0">
                <a:solidFill>
                  <a:schemeClr val="accent3"/>
                </a:solidFill>
              </a:rPr>
              <a:t>(Леонардо да Винчи)</a:t>
            </a:r>
            <a:r>
              <a:rPr lang="ru-RU" sz="3200" b="1" dirty="0">
                <a:solidFill>
                  <a:schemeClr val="accent3"/>
                </a:solidFill>
              </a:rPr>
              <a:t/>
            </a:r>
            <a:br>
              <a:rPr lang="ru-RU" sz="3200" b="1" dirty="0">
                <a:solidFill>
                  <a:schemeClr val="accent3"/>
                </a:solidFill>
              </a:rPr>
            </a:br>
            <a:r>
              <a:rPr lang="ru-RU" sz="3200" b="1" dirty="0">
                <a:solidFill>
                  <a:schemeClr val="accent3"/>
                </a:solidFill>
              </a:rPr>
              <a:t/>
            </a:r>
            <a:br>
              <a:rPr lang="ru-RU" sz="3200" b="1" dirty="0">
                <a:solidFill>
                  <a:schemeClr val="accent3"/>
                </a:solidFill>
              </a:rPr>
            </a:br>
            <a:r>
              <a:rPr lang="ru-RU" sz="3200" b="1" dirty="0">
                <a:solidFill>
                  <a:schemeClr val="accent3"/>
                </a:solidFill>
              </a:rPr>
              <a:t>Пойми живой </a:t>
            </a:r>
            <a:r>
              <a:rPr lang="ru-RU" sz="3200" b="1" dirty="0" smtClean="0">
                <a:solidFill>
                  <a:schemeClr val="accent3"/>
                </a:solidFill>
              </a:rPr>
              <a:t>язык </a:t>
            </a:r>
            <a:r>
              <a:rPr lang="ru-RU" sz="3200" b="1" dirty="0">
                <a:solidFill>
                  <a:schemeClr val="accent3"/>
                </a:solidFill>
              </a:rPr>
              <a:t>природы </a:t>
            </a:r>
            <a:endParaRPr lang="ru-RU" sz="3200" b="1" dirty="0" smtClean="0">
              <a:solidFill>
                <a:schemeClr val="accent3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— </a:t>
            </a:r>
            <a:r>
              <a:rPr lang="ru-RU" sz="3200" b="1" dirty="0">
                <a:solidFill>
                  <a:schemeClr val="accent3"/>
                </a:solidFill>
              </a:rPr>
              <a:t>И скажешь ты: прекрасен мир! </a:t>
            </a:r>
            <a:br>
              <a:rPr lang="ru-RU" sz="3200" b="1" dirty="0">
                <a:solidFill>
                  <a:schemeClr val="accent3"/>
                </a:solidFill>
              </a:rPr>
            </a:br>
            <a:r>
              <a:rPr lang="ru-RU" sz="3200" b="1" dirty="0" smtClean="0">
                <a:solidFill>
                  <a:schemeClr val="accent3"/>
                </a:solidFill>
              </a:rPr>
              <a:t>(</a:t>
            </a:r>
            <a:r>
              <a:rPr lang="ru-RU" sz="3200" dirty="0" smtClean="0">
                <a:solidFill>
                  <a:schemeClr val="accent3"/>
                </a:solidFill>
              </a:rPr>
              <a:t>Иван Никитин)</a:t>
            </a:r>
            <a:r>
              <a:rPr lang="ru-RU" sz="3200" b="1" dirty="0">
                <a:solidFill>
                  <a:schemeClr val="accent3"/>
                </a:solidFill>
              </a:rPr>
              <a:t/>
            </a:r>
            <a:br>
              <a:rPr lang="ru-RU" sz="3200" b="1" dirty="0">
                <a:solidFill>
                  <a:schemeClr val="accent3"/>
                </a:solidFill>
              </a:rPr>
            </a:br>
            <a:r>
              <a:rPr lang="ru-RU" sz="3200" b="1" dirty="0">
                <a:solidFill>
                  <a:schemeClr val="accent3"/>
                </a:solidFill>
              </a:rPr>
              <a:t>Природу нельзя застигнуть неряшливой и полураздетой, она всегда прекрасна. </a:t>
            </a:r>
            <a:endParaRPr lang="ru-RU" sz="3200" b="1" dirty="0" smtClean="0">
              <a:solidFill>
                <a:schemeClr val="accent3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(Ральф </a:t>
            </a:r>
            <a:r>
              <a:rPr lang="ru-RU" sz="3200" b="1" dirty="0" err="1" smtClean="0">
                <a:solidFill>
                  <a:schemeClr val="accent3"/>
                </a:solidFill>
              </a:rPr>
              <a:t>Эмерсон</a:t>
            </a:r>
            <a:r>
              <a:rPr lang="ru-RU" sz="3200" b="1" dirty="0" smtClean="0">
                <a:solidFill>
                  <a:schemeClr val="accent3"/>
                </a:solidFill>
              </a:rPr>
              <a:t>)</a:t>
            </a:r>
            <a:r>
              <a:rPr lang="ru-RU" sz="3200" b="1" dirty="0">
                <a:solidFill>
                  <a:schemeClr val="accent4"/>
                </a:solidFill>
              </a:rPr>
              <a:t/>
            </a:r>
            <a:br>
              <a:rPr lang="ru-RU" sz="3200" b="1" dirty="0">
                <a:solidFill>
                  <a:schemeClr val="accent4"/>
                </a:solidFill>
              </a:rPr>
            </a:br>
            <a:endParaRPr lang="ru-RU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42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3"/>
                </a:solidFill>
              </a:rPr>
              <a:t>"Мы – хозяева нашей природы, и она для нас кладовая солнца с великими сокровищами жизни. Мало того, чтобы эти сокровища охранять, их надо открывать и показывать." </a:t>
            </a:r>
            <a:r>
              <a:rPr lang="ru-RU" sz="3200" b="1" dirty="0" smtClean="0">
                <a:solidFill>
                  <a:schemeClr val="accent3"/>
                </a:solidFill>
              </a:rPr>
              <a:t>(М</a:t>
            </a:r>
            <a:r>
              <a:rPr lang="ru-RU" sz="3200" b="1" dirty="0">
                <a:solidFill>
                  <a:schemeClr val="accent3"/>
                </a:solidFill>
              </a:rPr>
              <a:t>. М. </a:t>
            </a:r>
            <a:r>
              <a:rPr lang="ru-RU" sz="3200" b="1" dirty="0" smtClean="0">
                <a:solidFill>
                  <a:schemeClr val="accent3"/>
                </a:solidFill>
              </a:rPr>
              <a:t>Пришвин)</a:t>
            </a:r>
          </a:p>
          <a:p>
            <a:pPr algn="ctr"/>
            <a:endParaRPr lang="ru-RU" sz="3200" b="1" dirty="0">
              <a:solidFill>
                <a:schemeClr val="accent3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Счастье</a:t>
            </a:r>
            <a:r>
              <a:rPr lang="ru-RU" sz="3200" b="1" dirty="0">
                <a:solidFill>
                  <a:schemeClr val="accent3"/>
                </a:solidFill>
              </a:rPr>
              <a:t> - это быть с природой, </a:t>
            </a:r>
            <a:r>
              <a:rPr lang="ru-RU" sz="3200" b="1" dirty="0" smtClean="0">
                <a:solidFill>
                  <a:schemeClr val="accent3"/>
                </a:solidFill>
              </a:rPr>
              <a:t>видеть </a:t>
            </a:r>
            <a:r>
              <a:rPr lang="ru-RU" sz="3200" b="1" dirty="0">
                <a:solidFill>
                  <a:schemeClr val="accent3"/>
                </a:solidFill>
              </a:rPr>
              <a:t>ее, говорить с </a:t>
            </a:r>
            <a:r>
              <a:rPr lang="ru-RU" sz="3200" b="1" dirty="0" smtClean="0">
                <a:solidFill>
                  <a:schemeClr val="accent3"/>
                </a:solidFill>
              </a:rPr>
              <a:t>ней. (Л Толстой)</a:t>
            </a:r>
          </a:p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Человека </a:t>
            </a:r>
            <a:r>
              <a:rPr lang="ru-RU" sz="3200" b="1" dirty="0">
                <a:solidFill>
                  <a:schemeClr val="accent3"/>
                </a:solidFill>
              </a:rPr>
              <a:t>не может не занимать  природа; он связан с ней тысячью нерасторжимых нитей. </a:t>
            </a:r>
            <a:r>
              <a:rPr lang="ru-RU" sz="3200" b="1" dirty="0" smtClean="0">
                <a:solidFill>
                  <a:schemeClr val="accent3"/>
                </a:solidFill>
              </a:rPr>
              <a:t>(И</a:t>
            </a:r>
            <a:r>
              <a:rPr lang="ru-RU" sz="3200" b="1" dirty="0">
                <a:solidFill>
                  <a:schemeClr val="accent3"/>
                </a:solidFill>
              </a:rPr>
              <a:t>. С. </a:t>
            </a:r>
            <a:r>
              <a:rPr lang="ru-RU" sz="3200" b="1" dirty="0" smtClean="0">
                <a:solidFill>
                  <a:schemeClr val="accent3"/>
                </a:solidFill>
              </a:rPr>
              <a:t>Тургенев)</a:t>
            </a:r>
            <a:endParaRPr lang="ru-RU" sz="3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282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3"/>
                </a:solidFill>
              </a:rPr>
              <a:t>"Мы – хозяева нашей природы, и она для нас кладовая солнца с великими сокровищами жизни. Мало того, чтобы эти сокровища охранять, их надо открывать и показывать." </a:t>
            </a:r>
            <a:r>
              <a:rPr lang="ru-RU" sz="3200" b="1" dirty="0" smtClean="0">
                <a:solidFill>
                  <a:schemeClr val="accent3"/>
                </a:solidFill>
              </a:rPr>
              <a:t>(М</a:t>
            </a:r>
            <a:r>
              <a:rPr lang="ru-RU" sz="3200" b="1" dirty="0">
                <a:solidFill>
                  <a:schemeClr val="accent3"/>
                </a:solidFill>
              </a:rPr>
              <a:t>. М. </a:t>
            </a:r>
            <a:r>
              <a:rPr lang="ru-RU" sz="3200" b="1" dirty="0" smtClean="0">
                <a:solidFill>
                  <a:schemeClr val="accent3"/>
                </a:solidFill>
              </a:rPr>
              <a:t>Пришвин)</a:t>
            </a:r>
          </a:p>
          <a:p>
            <a:pPr algn="ctr"/>
            <a:endParaRPr lang="ru-RU" sz="3200" b="1" dirty="0">
              <a:solidFill>
                <a:schemeClr val="accent3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Счастье</a:t>
            </a:r>
            <a:r>
              <a:rPr lang="ru-RU" sz="3200" b="1" dirty="0">
                <a:solidFill>
                  <a:schemeClr val="accent3"/>
                </a:solidFill>
              </a:rPr>
              <a:t> - это быть с природой, </a:t>
            </a:r>
            <a:r>
              <a:rPr lang="ru-RU" sz="3200" b="1" dirty="0" smtClean="0">
                <a:solidFill>
                  <a:schemeClr val="accent3"/>
                </a:solidFill>
              </a:rPr>
              <a:t>видеть </a:t>
            </a:r>
            <a:r>
              <a:rPr lang="ru-RU" sz="3200" b="1" dirty="0">
                <a:solidFill>
                  <a:schemeClr val="accent3"/>
                </a:solidFill>
              </a:rPr>
              <a:t>ее, говорить с </a:t>
            </a:r>
            <a:r>
              <a:rPr lang="ru-RU" sz="3200" b="1" dirty="0" smtClean="0">
                <a:solidFill>
                  <a:schemeClr val="accent3"/>
                </a:solidFill>
              </a:rPr>
              <a:t>ней. (Л Толстой)</a:t>
            </a:r>
          </a:p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Человека </a:t>
            </a:r>
            <a:r>
              <a:rPr lang="ru-RU" sz="3200" b="1" dirty="0">
                <a:solidFill>
                  <a:schemeClr val="accent3"/>
                </a:solidFill>
              </a:rPr>
              <a:t>не может не занимать  природа; он связан с ней тысячью нерасторжимых нитей. </a:t>
            </a:r>
            <a:r>
              <a:rPr lang="ru-RU" sz="3200" b="1" dirty="0" smtClean="0">
                <a:solidFill>
                  <a:schemeClr val="accent3"/>
                </a:solidFill>
              </a:rPr>
              <a:t>(И</a:t>
            </a:r>
            <a:r>
              <a:rPr lang="ru-RU" sz="3200" b="1" dirty="0">
                <a:solidFill>
                  <a:schemeClr val="accent3"/>
                </a:solidFill>
              </a:rPr>
              <a:t>. С. </a:t>
            </a:r>
            <a:r>
              <a:rPr lang="ru-RU" sz="3200" b="1" dirty="0" smtClean="0">
                <a:solidFill>
                  <a:schemeClr val="accent3"/>
                </a:solidFill>
              </a:rPr>
              <a:t>Тургенев)</a:t>
            </a:r>
            <a:endParaRPr lang="ru-RU" sz="3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113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pPr algn="l"/>
            <a:r>
              <a:rPr lang="ru-RU" sz="3200" b="1" dirty="0"/>
              <a:t>О человек!                                                               </a:t>
            </a:r>
            <a:endParaRPr lang="ru-RU" sz="3200" dirty="0"/>
          </a:p>
          <a:p>
            <a:pPr algn="l"/>
            <a:r>
              <a:rPr lang="ru-RU" sz="3200" b="1" dirty="0"/>
              <a:t>Природа – мать ни рек                                          </a:t>
            </a:r>
            <a:endParaRPr lang="ru-RU" sz="3200" dirty="0"/>
          </a:p>
          <a:p>
            <a:pPr algn="l"/>
            <a:r>
              <a:rPr lang="ru-RU" sz="3200" b="1" dirty="0"/>
              <a:t> И ни морей от глаз твоих не прячет                     </a:t>
            </a:r>
            <a:endParaRPr lang="ru-RU" sz="3200" dirty="0"/>
          </a:p>
          <a:p>
            <a:pPr algn="l"/>
            <a:r>
              <a:rPr lang="ru-RU" sz="3200" b="1" dirty="0"/>
              <a:t>Ни росных трав, ни голубых небес…                   </a:t>
            </a:r>
            <a:endParaRPr lang="ru-RU" sz="3200" dirty="0"/>
          </a:p>
          <a:p>
            <a:pPr algn="l"/>
            <a:r>
              <a:rPr lang="ru-RU" sz="3200" b="1" dirty="0"/>
              <a:t>Цени её </a:t>
            </a:r>
            <a:r>
              <a:rPr lang="ru-RU" sz="3200" b="1" dirty="0" err="1" smtClean="0"/>
              <a:t>доверие,Природы</a:t>
            </a:r>
            <a:r>
              <a:rPr lang="ru-RU" sz="3200" b="1" dirty="0" smtClean="0"/>
              <a:t>,</a:t>
            </a:r>
            <a:r>
              <a:rPr lang="ru-RU" sz="3200" b="1" dirty="0"/>
              <a:t>                                     </a:t>
            </a:r>
            <a:endParaRPr lang="ru-RU" sz="3200" dirty="0"/>
          </a:p>
          <a:p>
            <a:pPr algn="l"/>
            <a:r>
              <a:rPr lang="ru-RU" sz="3200" b="1" dirty="0"/>
              <a:t>Не обмани его!   </a:t>
            </a:r>
            <a:endParaRPr lang="ru-RU" sz="3200" b="1" dirty="0" smtClean="0"/>
          </a:p>
          <a:p>
            <a:pPr algn="l"/>
            <a:r>
              <a:rPr lang="ru-RU" sz="3200" b="1" dirty="0"/>
              <a:t> </a:t>
            </a:r>
            <a:r>
              <a:rPr lang="ru-RU" sz="3200" b="1" dirty="0" smtClean="0"/>
              <a:t>(</a:t>
            </a:r>
            <a:r>
              <a:rPr lang="ru-RU" sz="3200" b="1" dirty="0" err="1" smtClean="0"/>
              <a:t>С.Викулов</a:t>
            </a:r>
            <a:r>
              <a:rPr lang="ru-RU" sz="3200" b="1" dirty="0" smtClean="0"/>
              <a:t>)</a:t>
            </a:r>
            <a:endParaRPr lang="ru-RU" sz="3200" dirty="0"/>
          </a:p>
          <a:p>
            <a:pPr algn="l"/>
            <a:endParaRPr lang="ru-RU" sz="3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78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  <a:ln>
            <a:gradFill>
              <a:gsLst>
                <a:gs pos="0">
                  <a:srgbClr val="000082"/>
                </a:gs>
                <a:gs pos="5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>
            <a:normAutofit/>
          </a:bodyPr>
          <a:lstStyle/>
          <a:p>
            <a:pPr algn="l"/>
            <a:r>
              <a:rPr lang="ru-RU" sz="3200" dirty="0">
                <a:solidFill>
                  <a:schemeClr val="tx1"/>
                </a:solidFill>
              </a:rPr>
              <a:t>Ты — Человек. Ты — царь Природы. Так, поскольку всё в ней сущее подвластно тебе... Живи, сверяя каждый шаг с Природою — и будет всё прекрасно! И царские замашки не лелей в душе, и не давай себе свободы... Ты — царь Природы, так. 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Но </a:t>
            </a:r>
            <a:r>
              <a:rPr lang="ru-RU" sz="3200" dirty="0">
                <a:solidFill>
                  <a:schemeClr val="tx1"/>
                </a:solidFill>
              </a:rPr>
              <a:t>знай: трудней 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почувствовать </a:t>
            </a:r>
            <a:r>
              <a:rPr lang="ru-RU" sz="3200" dirty="0">
                <a:solidFill>
                  <a:schemeClr val="tx1"/>
                </a:solidFill>
              </a:rPr>
              <a:t>себя венцом Природы! 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 smtClean="0">
              <a:solidFill>
                <a:schemeClr val="tx1"/>
              </a:solidFill>
            </a:endParaRPr>
          </a:p>
          <a:p>
            <a:pPr algn="l"/>
            <a:r>
              <a:rPr lang="ru-RU" sz="3200" b="1" dirty="0" smtClean="0">
                <a:solidFill>
                  <a:schemeClr val="tx1"/>
                </a:solidFill>
              </a:rPr>
              <a:t>С</a:t>
            </a:r>
            <a:r>
              <a:rPr lang="ru-RU" sz="3200" b="1" dirty="0">
                <a:solidFill>
                  <a:schemeClr val="tx1"/>
                </a:solidFill>
              </a:rPr>
              <a:t>. </a:t>
            </a:r>
            <a:r>
              <a:rPr lang="ru-RU" sz="3200" b="1" dirty="0" err="1">
                <a:solidFill>
                  <a:schemeClr val="tx1"/>
                </a:solidFill>
              </a:rPr>
              <a:t>Викулов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  <a:p>
            <a:pPr algn="l"/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388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96</TotalTime>
  <Words>381</Words>
  <Application>Microsoft Office PowerPoint</Application>
  <PresentationFormat>Экран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и природа в отечественной и мировой литературе</dc:title>
  <dc:creator>Samsung</dc:creator>
  <cp:lastModifiedBy>Admin</cp:lastModifiedBy>
  <cp:revision>13</cp:revision>
  <dcterms:created xsi:type="dcterms:W3CDTF">2014-09-19T18:16:37Z</dcterms:created>
  <dcterms:modified xsi:type="dcterms:W3CDTF">2018-10-19T19:02:03Z</dcterms:modified>
</cp:coreProperties>
</file>