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C279F2-E6F7-4527-9E9F-90BDA4BE82E4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206FBF-3B10-4BE8-8DD0-776F419F9B3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96135">
            <a:off x="5675345" y="4578854"/>
            <a:ext cx="2655689" cy="1415068"/>
          </a:xfrm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1800" b="0" i="1" cap="none" dirty="0" smtClean="0">
                <a:solidFill>
                  <a:schemeClr val="bg1"/>
                </a:solidFill>
                <a:latin typeface="Garamond" pitchFamily="18" charset="0"/>
              </a:rPr>
              <a:t>Підготувала</a:t>
            </a:r>
          </a:p>
          <a:p>
            <a:r>
              <a:rPr lang="uk-UA" sz="1800" b="0" i="1" cap="none" dirty="0" smtClean="0">
                <a:solidFill>
                  <a:schemeClr val="bg1"/>
                </a:solidFill>
                <a:latin typeface="Garamond" pitchFamily="18" charset="0"/>
              </a:rPr>
              <a:t>учениця 8а класу</a:t>
            </a:r>
          </a:p>
          <a:p>
            <a:r>
              <a:rPr lang="uk-UA" sz="1800" b="0" i="1" cap="none" dirty="0" smtClean="0">
                <a:solidFill>
                  <a:schemeClr val="bg1"/>
                </a:solidFill>
                <a:latin typeface="Garamond" pitchFamily="18" charset="0"/>
              </a:rPr>
              <a:t>КНЗ ХЕЛ</a:t>
            </a:r>
          </a:p>
          <a:p>
            <a:r>
              <a:rPr lang="uk-UA" sz="1800" b="0" i="1" cap="none" dirty="0" err="1" smtClean="0">
                <a:solidFill>
                  <a:schemeClr val="bg1"/>
                </a:solidFill>
                <a:latin typeface="Garamond" pitchFamily="18" charset="0"/>
              </a:rPr>
              <a:t>Соколовська</a:t>
            </a:r>
            <a:r>
              <a:rPr lang="uk-UA" sz="1800" b="0" i="1" cap="none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uk-UA" sz="1800" b="0" i="1" cap="none" dirty="0" err="1" smtClean="0">
                <a:solidFill>
                  <a:schemeClr val="bg1"/>
                </a:solidFill>
                <a:latin typeface="Garamond" pitchFamily="18" charset="0"/>
              </a:rPr>
              <a:t>Альона</a:t>
            </a:r>
            <a:endParaRPr lang="ru-RU" sz="1800" b="0" i="1" cap="none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212686">
            <a:off x="205484" y="490275"/>
            <a:ext cx="8658378" cy="1714512"/>
          </a:xfrm>
          <a:solidFill>
            <a:srgbClr val="FFC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uk-UA" sz="7600" i="1" dirty="0" smtClean="0">
                <a:solidFill>
                  <a:schemeClr val="bg1"/>
                </a:solidFill>
              </a:rPr>
              <a:t>Тваринний світ Карпат</a:t>
            </a:r>
            <a:endParaRPr lang="ru-RU" sz="7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3055" y="1098108"/>
            <a:ext cx="1837496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Дика свиня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6" name="Рисунок 5" descr="Labiausiai-Lietuvoje-radiacija-uztersta-serniena-reciau-stirniena-ir-elni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8100">
            <a:off x="2344281" y="2008205"/>
            <a:ext cx="2319971" cy="173997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21443573">
            <a:off x="4525939" y="5227377"/>
            <a:ext cx="3714776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/>
                </a:solidFill>
              </a:rPr>
              <a:t>  У пошуках корму або тікаючи від ворогів, кабани легко перепливають річки та озера, причому можуть пропливти 7-8</a:t>
            </a:r>
            <a:r>
              <a:rPr lang="uk-UA" dirty="0" smtClean="0">
                <a:solidFill>
                  <a:schemeClr val="accent6"/>
                </a:solidFill>
              </a:rPr>
              <a:t> кілометрів.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" name="Рисунок 4" descr="794609624.jpg"/>
          <p:cNvPicPr>
            <a:picLocks noChangeAspect="1"/>
          </p:cNvPicPr>
          <p:nvPr/>
        </p:nvPicPr>
        <p:blipFill>
          <a:blip r:embed="rId3"/>
          <a:srcRect l="4157" t="3326" r="4366" b="1559"/>
          <a:stretch>
            <a:fillRect/>
          </a:stretch>
        </p:blipFill>
        <p:spPr>
          <a:xfrm rot="173164">
            <a:off x="635596" y="3880510"/>
            <a:ext cx="3813150" cy="264320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73743">
            <a:off x="4413232" y="2822354"/>
            <a:ext cx="4323490" cy="230832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Дикі свині наносять чутливу шкоду сільському господарству – вони вночі пробираються на поля, де живляться картоплею, кукурудзою, буряками. У Франції, щоб запобігти цьому, фермери вночі вмикають на полі дуже голосну музику, завдяки чому свині бояться і не наближаються до овочів.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394027">
            <a:off x="5677444" y="1567982"/>
            <a:ext cx="2300799" cy="120032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Цю тварину також називають диким кабаном, вепром чи </a:t>
            </a:r>
            <a:r>
              <a:rPr lang="uk-UA" dirty="0" err="1" smtClean="0"/>
              <a:t>боровом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1" name="Рисунок 10" descr="395px-Bach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1864">
            <a:off x="435817" y="1193615"/>
            <a:ext cx="1931434" cy="292893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5523" y="1144505"/>
            <a:ext cx="962348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Лось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6" name="Рисунок 5" descr="117938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2796">
            <a:off x="4371293" y="3631702"/>
            <a:ext cx="4143146" cy="27606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лос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1835">
            <a:off x="5466213" y="436205"/>
            <a:ext cx="2394959" cy="321471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441075">
            <a:off x="621735" y="1133422"/>
            <a:ext cx="2143140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Це найбільший представник родини оленячих.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1365487">
            <a:off x="2218613" y="1876050"/>
            <a:ext cx="2723088" cy="230832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Незважаючи на свої розміри, лосі чудово плавають і у воді можуть досягати швидкості 10 км/</a:t>
            </a:r>
            <a:r>
              <a:rPr lang="uk-UA" dirty="0" err="1" smtClean="0"/>
              <a:t>год</a:t>
            </a:r>
            <a:r>
              <a:rPr lang="uk-UA" dirty="0" smtClean="0"/>
              <a:t>, а розшукуючи водні рослини, можуть тримати голову під водою більше хвилини.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95151">
            <a:off x="333564" y="2110816"/>
            <a:ext cx="1500198" cy="424731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У лосів надзвичайно чутливі носи – якщо вовк, нападаючи, вкусить лося за ніс, тварину від сильного болю паралізує, і лось не зможе опиратися хижаку.</a:t>
            </a:r>
            <a:endParaRPr lang="ru-RU" dirty="0"/>
          </a:p>
        </p:txBody>
      </p:sp>
      <p:pic>
        <p:nvPicPr>
          <p:cNvPr id="7" name="Рисунок 6" descr="fondos-animales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3083">
            <a:off x="1721595" y="4321960"/>
            <a:ext cx="2952739" cy="221455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4721" y="1129441"/>
            <a:ext cx="1246489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Глухар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5" name="Рисунок 4" descr="66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7541">
            <a:off x="3085096" y="3625625"/>
            <a:ext cx="3960818" cy="274880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7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9841">
            <a:off x="5497413" y="884956"/>
            <a:ext cx="2601505" cy="184056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15999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2593">
            <a:off x="5579127" y="2837829"/>
            <a:ext cx="2810514" cy="186271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398954">
            <a:off x="1146257" y="1538445"/>
            <a:ext cx="3214678" cy="1477328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Хоч глухарі і є кільовими птахами, тобто здатними до польотів, але літають вони дуже неохоче і рідко піднімаються більш як на 10-15 метрів.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73376">
            <a:off x="357158" y="2928934"/>
            <a:ext cx="2714644" cy="31393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В слуховому проході у глухаря розташована особлива складка, у якій дуже багато кровоносних судин. Під час токування вони наповнюються кров'ю і збільшуються в розмірах так, що закривають слухові отвори. Саме через це глухар </a:t>
            </a:r>
            <a:r>
              <a:rPr lang="uk-UA" dirty="0" err="1" smtClean="0"/>
              <a:t>“глухне”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675673596.jpg"/>
          <p:cNvPicPr>
            <a:picLocks noChangeAspect="1"/>
          </p:cNvPicPr>
          <p:nvPr/>
        </p:nvPicPr>
        <p:blipFill>
          <a:blip r:embed="rId2" cstate="print"/>
          <a:srcRect l="9259" r="37499"/>
          <a:stretch>
            <a:fillRect/>
          </a:stretch>
        </p:blipFill>
        <p:spPr>
          <a:xfrm rot="210053">
            <a:off x="2786050" y="4357694"/>
            <a:ext cx="1643074" cy="192880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Interesnie_fakti_o_sova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2003">
            <a:off x="5132833" y="296506"/>
            <a:ext cx="3428992" cy="25717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57A1D536-FE9E-3463-2BAE-F9E702284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2989">
            <a:off x="4717226" y="2743240"/>
            <a:ext cx="3643306" cy="27324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728786" y="373065"/>
            <a:ext cx="39179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5544" y="1144906"/>
            <a:ext cx="954773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Сови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7" name="Рисунок 6" descr="560652.jpg"/>
          <p:cNvPicPr>
            <a:picLocks noChangeAspect="1"/>
          </p:cNvPicPr>
          <p:nvPr/>
        </p:nvPicPr>
        <p:blipFill>
          <a:blip r:embed="rId5"/>
          <a:srcRect l="24754" t="17489" r="22978" b="19473"/>
          <a:stretch>
            <a:fillRect/>
          </a:stretch>
        </p:blipFill>
        <p:spPr>
          <a:xfrm rot="21137192">
            <a:off x="674537" y="4480355"/>
            <a:ext cx="1940139" cy="166656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356140">
            <a:off x="310054" y="1601873"/>
            <a:ext cx="3453813" cy="203132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Сова не може рухати очима, як людина, тому для переведення погляду вона змушена повертати всю голову. Сови далекозорі і дуже погано бачать поблизу. Крім того, всі вони бачать світ у чорно-білому кольорі.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 rot="21376244">
            <a:off x="374018" y="3627531"/>
            <a:ext cx="3929090" cy="64633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Філін полює на їжаків – тверда луска на його лапах захищає птаха від голок.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2743200"/>
            <a:ext cx="8358246" cy="1900246"/>
          </a:xfrm>
        </p:spPr>
        <p:txBody>
          <a:bodyPr>
            <a:normAutofit/>
          </a:bodyPr>
          <a:lstStyle/>
          <a:p>
            <a:r>
              <a:rPr lang="uk-UA" sz="1800" b="0" i="1" cap="none" dirty="0" smtClean="0"/>
              <a:t>У фауні Українських Карпат переважають тварини-представники лісового комплексу. Там існують два заповідники – Карпатський біосферний у Закарпатській області та природний заповідник </a:t>
            </a:r>
            <a:r>
              <a:rPr lang="uk-UA" sz="1800" b="0" i="1" cap="none" dirty="0" err="1" smtClean="0"/>
              <a:t>“Горгани”</a:t>
            </a:r>
            <a:r>
              <a:rPr lang="uk-UA" sz="1800" b="0" i="1" cap="none" dirty="0" smtClean="0"/>
              <a:t> в Івано-Франківській області. Узагалі в Карпатах зосереджено понад 1400 природоохоронних об'єктів, що займають 2,8% від загальної площі гір, і це є найбільшим показником в Україні.</a:t>
            </a:r>
            <a:endParaRPr lang="ru-RU" sz="1800" b="0" i="1" cap="none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395402"/>
          </a:xfrm>
        </p:spPr>
        <p:txBody>
          <a:bodyPr>
            <a:noAutofit/>
          </a:bodyPr>
          <a:lstStyle/>
          <a:p>
            <a:r>
              <a:rPr lang="uk-UA" sz="8800" i="1" dirty="0" smtClean="0"/>
              <a:t>Висновок</a:t>
            </a:r>
            <a:endParaRPr lang="ru-RU" sz="8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5598">
            <a:off x="2071670" y="1643050"/>
            <a:ext cx="5286412" cy="264687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600" i="1" dirty="0" smtClean="0"/>
              <a:t>Кінець</a:t>
            </a:r>
            <a:endParaRPr lang="ru-RU" sz="16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40589">
            <a:off x="1880818" y="390687"/>
            <a:ext cx="4786346" cy="700070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Українські Карпати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Рисунок 3" descr="431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4902">
            <a:off x="557145" y="1314691"/>
            <a:ext cx="3786206" cy="222439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189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79">
            <a:off x="5275678" y="1023007"/>
            <a:ext cx="3381700" cy="223254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арпаты-осень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4201">
            <a:off x="5203531" y="4236076"/>
            <a:ext cx="3494504" cy="231685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6c837a145d888a5442fa8f16242927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424">
            <a:off x="409675" y="4510084"/>
            <a:ext cx="2963957" cy="196981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4343927_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2928934"/>
            <a:ext cx="3866306" cy="195694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 descr="7d227eddd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2017">
            <a:off x="655084" y="1381177"/>
            <a:ext cx="2955636" cy="277090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1272437">
            <a:off x="533264" y="4437012"/>
            <a:ext cx="4714908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Благородний олень - це найпоширеніший вид оленів у світі. В Україні вони мешкають тільки на заході – в зоні широколистих лісів.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3140">
            <a:off x="3750390" y="2560509"/>
            <a:ext cx="2428892" cy="147732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Харчуються олені рослинною їжею, причому до їх раціону входить не менше трьохсот видів рослин.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1372289">
            <a:off x="3598036" y="5203551"/>
            <a:ext cx="4003333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Олені живуть близько 15 років, але в тих, що живуть в неволі, довжина життя майже у два рази більше – років 27-30.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34802">
            <a:off x="4019203" y="1025641"/>
            <a:ext cx="3204384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Олень благородний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6" name="Рисунок 5" descr="r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428736"/>
            <a:ext cx="2237962" cy="343949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1697" y="1072549"/>
            <a:ext cx="2319593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Бурий ведмідь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10" name="Рисунок 9" descr="1335174424_bu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2538">
            <a:off x="5140856" y="1675674"/>
            <a:ext cx="3289665" cy="223333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1343828731_zhivotn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2292">
            <a:off x="500034" y="4000504"/>
            <a:ext cx="3143239" cy="23574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1361451">
            <a:off x="599699" y="1608033"/>
            <a:ext cx="3143272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/>
                </a:solidFill>
              </a:rPr>
              <a:t>  Бурий ведмідь є найбільшим хижаком України – вага деяких самців може досягати 600 кг.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46704">
            <a:off x="306193" y="2758532"/>
            <a:ext cx="4572032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У світі нараховується близько 200 тис. бурих ведмедів, з яких в Карпатах, за даними на 2005 рік, живе трохи більше 200 тварин.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43576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1400265">
            <a:off x="3944990" y="4240319"/>
            <a:ext cx="3357586" cy="64633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Бурого ведмедя зображено на гербі Закарпаття.</a:t>
            </a:r>
            <a:endParaRPr lang="ru-RU" dirty="0"/>
          </a:p>
        </p:txBody>
      </p:sp>
      <p:pic>
        <p:nvPicPr>
          <p:cNvPr id="16" name="Рисунок 15" descr="1321_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983">
            <a:off x="5823419" y="4745063"/>
            <a:ext cx="1178537" cy="1428750"/>
          </a:xfrm>
          <a:prstGeom prst="rect">
            <a:avLst/>
          </a:prstGeom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5523" y="1144505"/>
            <a:ext cx="962348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Рись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10" name="Рисунок 9" descr="131023-al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884">
            <a:off x="4786314" y="3357562"/>
            <a:ext cx="3901440" cy="312115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Eurasian-Lynx.67172105_st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428">
            <a:off x="2731313" y="2498750"/>
            <a:ext cx="2977996" cy="371475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reWalls.com-16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34">
            <a:off x="5703521" y="724319"/>
            <a:ext cx="2762237" cy="207167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1423416">
            <a:off x="522231" y="1629689"/>
            <a:ext cx="2286016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Рись – найближчий родич звичайної домашньої кішки.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226626">
            <a:off x="332865" y="3042161"/>
            <a:ext cx="2214578" cy="230832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Ці тварини відомі як одні з найбільш легко </a:t>
            </a:r>
            <a:r>
              <a:rPr lang="uk-UA" dirty="0" err="1" smtClean="0"/>
              <a:t>приборкуваних</a:t>
            </a:r>
            <a:r>
              <a:rPr lang="uk-UA" dirty="0"/>
              <a:t> </a:t>
            </a:r>
            <a:r>
              <a:rPr lang="uk-UA" dirty="0" smtClean="0"/>
              <a:t>тварин – прирученню піддаються навіть дорослі рисі, спіймані капканами.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5643578"/>
            <a:ext cx="2643206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У фольклорі майже всіх країн рись символізує гостроту зору.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688-origin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97">
            <a:off x="6078804" y="436159"/>
            <a:ext cx="2609103" cy="391365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800px-Steinadler_Baby_vierzehn_Tage_alt_12052007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722">
            <a:off x="4993377" y="4313397"/>
            <a:ext cx="2828539" cy="189865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4701" y="1129039"/>
            <a:ext cx="1254064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Беркут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5" name="Рисунок 4" descr="800px-Aquila_chrysaetos_Flick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086">
            <a:off x="863308" y="3906030"/>
            <a:ext cx="3606984" cy="240315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02262">
            <a:off x="556409" y="1683571"/>
            <a:ext cx="3867780" cy="2031325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/>
                </a:solidFill>
              </a:rPr>
              <a:t>  В Україні беркут – дуже рідкісний осілий птах, що гніздиться лише на високогірних ділянках Карпат (Львівська, Івано-Франківська,</a:t>
            </a:r>
          </a:p>
          <a:p>
            <a:r>
              <a:rPr lang="uk-UA" dirty="0" smtClean="0">
                <a:solidFill>
                  <a:schemeClr val="accent6"/>
                </a:solidFill>
              </a:rPr>
              <a:t>Чернівецька, Закарпатська області), проте під час міграції та зимівлі трапляється скрізь.</a:t>
            </a:r>
            <a:endParaRPr lang="uk-UA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15468">
            <a:off x="2532840" y="3491819"/>
            <a:ext cx="3286148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Нині в Карпатах нараховується всього-на-всього 10-15 пар беркутів.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1398297">
            <a:off x="556210" y="1613664"/>
            <a:ext cx="3930400" cy="2031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Борсуки живуть в норах, які представляють собою складну багатоповерхову систему ходів, кімнат та коридорів, в якій передбачено все – і камери для гнізд, і дитячі кімнати, і спальні для батьків, і вбиральні, і декілька виходів назовні.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4701" y="1129039"/>
            <a:ext cx="1254064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Борсук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5" name="Рисунок 4" descr="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2277">
            <a:off x="5555020" y="342434"/>
            <a:ext cx="2381250" cy="2286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t1@f9fac212-9400-4967-91a0-ab7f01b4fd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341">
            <a:off x="4858755" y="2469085"/>
            <a:ext cx="3929066" cy="261392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posterlux-jivotnie-00015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5154">
            <a:off x="3311613" y="4146379"/>
            <a:ext cx="2551869" cy="261730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barsuk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3431">
            <a:off x="6474452" y="4615572"/>
            <a:ext cx="1845115" cy="190553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93467">
            <a:off x="419928" y="3860709"/>
            <a:ext cx="2714644" cy="230832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Іноді борсуки поселяються на гілках дерев, нібито у знак протесту проти вирубки лісів.  Вони вільно пересуваються там, перестрибуючи відстань у декілька метрів.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25165" y="1137776"/>
            <a:ext cx="1089269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Змієїд</a:t>
            </a:r>
            <a:endParaRPr lang="ru-RU" sz="2800" dirty="0">
              <a:latin typeface="Garamond" pitchFamily="18" charset="0"/>
            </a:endParaRPr>
          </a:p>
        </p:txBody>
      </p:sp>
      <p:pic>
        <p:nvPicPr>
          <p:cNvPr id="6" name="Рисунок 5" descr="1077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272">
            <a:off x="2734000" y="2384884"/>
            <a:ext cx="5726441" cy="397669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80px-Circaetus_gallicus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231">
            <a:off x="376233" y="1275812"/>
            <a:ext cx="2289228" cy="330302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98685">
            <a:off x="2821260" y="1967204"/>
            <a:ext cx="2571768" cy="9233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Це досить рідкісний птах, що занесений до Червоної </a:t>
            </a:r>
            <a:r>
              <a:rPr lang="uk-UA" dirty="0"/>
              <a:t>к</a:t>
            </a:r>
            <a:r>
              <a:rPr lang="uk-UA" dirty="0" smtClean="0"/>
              <a:t>ниги України.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362483">
            <a:off x="271770" y="4658687"/>
            <a:ext cx="2571768" cy="175432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Живиться він, як видно з назви, переважно плазунами та земноводними, причому отрута змій не завдає йому значної шкоди.</a:t>
            </a:r>
            <a:endParaRPr lang="ru-RU" dirty="0"/>
          </a:p>
        </p:txBody>
      </p:sp>
      <p:pic>
        <p:nvPicPr>
          <p:cNvPr id="9" name="Рисунок 8" descr="zmeeyad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603">
            <a:off x="5548127" y="563174"/>
            <a:ext cx="2443152" cy="186316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xia_curvirostra_NAUMA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8596">
            <a:off x="6132865" y="1085844"/>
            <a:ext cx="2579338" cy="385620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59">
            <a:off x="514274" y="381902"/>
            <a:ext cx="4312766" cy="732693"/>
          </a:xfr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Тварини Карпат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34802">
            <a:off x="4019609" y="1033283"/>
            <a:ext cx="3060245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Garamond" pitchFamily="18" charset="0"/>
              </a:rPr>
              <a:t>Ялиновий шишкар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46437">
            <a:off x="1310871" y="1793640"/>
            <a:ext cx="3571900" cy="1200329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Дивна особливість цих птахів полягає в тому, що вони, на відміну від усіх своїх родичів, виводять пташенят взимку. </a:t>
            </a:r>
            <a:endParaRPr lang="ru-RU" dirty="0"/>
          </a:p>
        </p:txBody>
      </p:sp>
      <p:pic>
        <p:nvPicPr>
          <p:cNvPr id="5" name="Рисунок 4" descr="800px-Red_Crossbills_(Male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7387">
            <a:off x="2504858" y="3447207"/>
            <a:ext cx="4348379" cy="289710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06287">
            <a:off x="289644" y="3070004"/>
            <a:ext cx="2399791" cy="258532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dirty="0" smtClean="0"/>
              <a:t>Це пов'язано з тим, що </a:t>
            </a:r>
            <a:r>
              <a:rPr lang="uk-UA" dirty="0" smtClean="0"/>
              <a:t>шишкарі </a:t>
            </a:r>
            <a:r>
              <a:rPr lang="uk-UA" dirty="0" smtClean="0"/>
              <a:t>харчуються насінням ялин та сосен, і саме узимку цього корму вдосталь. Тому-то вони й розмножуються у ситну для них пору року.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316</TotalTime>
  <Words>706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Тваринний світ Карпат</vt:lpstr>
      <vt:lpstr>Українські Карпати</vt:lpstr>
      <vt:lpstr>Тварини Карпат</vt:lpstr>
      <vt:lpstr>Тварини Карпат</vt:lpstr>
      <vt:lpstr>Тварини Карпат</vt:lpstr>
      <vt:lpstr>Тварини Карпат</vt:lpstr>
      <vt:lpstr>Тварини Карпат</vt:lpstr>
      <vt:lpstr>Тварини Карпат</vt:lpstr>
      <vt:lpstr>Тварини Карпат</vt:lpstr>
      <vt:lpstr>Тварини Карпат</vt:lpstr>
      <vt:lpstr>Тварини Карпат</vt:lpstr>
      <vt:lpstr>Тварини Карпат</vt:lpstr>
      <vt:lpstr>Тварини Карпат</vt:lpstr>
      <vt:lpstr>Висновок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Тваринний світ Карпат</dc:title>
  <dc:creator>sokolovskie</dc:creator>
  <cp:lastModifiedBy>sokolovskie</cp:lastModifiedBy>
  <cp:revision>32</cp:revision>
  <dcterms:created xsi:type="dcterms:W3CDTF">2014-04-02T14:32:28Z</dcterms:created>
  <dcterms:modified xsi:type="dcterms:W3CDTF">2014-04-02T19:48:55Z</dcterms:modified>
</cp:coreProperties>
</file>