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71" r:id="rId12"/>
    <p:sldId id="268" r:id="rId13"/>
    <p:sldId id="269" r:id="rId14"/>
    <p:sldId id="266" r:id="rId15"/>
    <p:sldId id="267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0" autoAdjust="0"/>
  </p:normalViewPr>
  <p:slideViewPr>
    <p:cSldViewPr>
      <p:cViewPr varScale="1">
        <p:scale>
          <a:sx n="106" d="100"/>
          <a:sy n="106" d="100"/>
        </p:scale>
        <p:origin x="-114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3DC17-8AC9-4F52-AB4A-776E96028F3A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5AA32-EA77-49EF-9BBF-D91D40238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62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73DC9-F5DC-4CC4-9DC8-E1A8555C5A03}" type="datetimeFigureOut">
              <a:rPr lang="ru-RU" smtClean="0"/>
              <a:t>13.12.2012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DB71D-EDAD-4223-8863-FB918EF54F6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Свойства делимости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 ученица 5 ,, б</a:t>
            </a:r>
            <a:r>
              <a:rPr lang="en-US" dirty="0" smtClean="0"/>
              <a:t>’’</a:t>
            </a:r>
            <a:r>
              <a:rPr lang="ru-RU" dirty="0" smtClean="0"/>
              <a:t> класса Маркина Мария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948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Делимость на 10.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Число делится на 10 нацело, если в разряде единиц числа цифра 0.</a:t>
            </a:r>
          </a:p>
          <a:p>
            <a:endParaRPr lang="ru-RU" dirty="0"/>
          </a:p>
          <a:p>
            <a:pPr lvl="1"/>
            <a:r>
              <a:rPr lang="ru-RU" b="1" dirty="0" smtClean="0"/>
              <a:t>Пример:</a:t>
            </a:r>
          </a:p>
          <a:p>
            <a:r>
              <a:rPr lang="ru-RU" i="1" dirty="0" smtClean="0"/>
              <a:t>Число 1540 делится на 10, так как в разряде единиц стоит 0, а число 893 на 10 не делится на 10, так как в разряде единиц стоит 3.</a:t>
            </a:r>
          </a:p>
        </p:txBody>
      </p:sp>
    </p:spTree>
    <p:extLst>
      <p:ext uri="{BB962C8B-B14F-4D97-AF65-F5344CB8AC3E}">
        <p14:creationId xmlns:p14="http://schemas.microsoft.com/office/powerpoint/2010/main" val="1287985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Делимость на 5.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Число делится на 5 нацело, если в разряде единиц этого числа стоят цифры 5 или 0.</a:t>
            </a:r>
          </a:p>
          <a:p>
            <a:endParaRPr lang="ru-RU" dirty="0" smtClean="0"/>
          </a:p>
          <a:p>
            <a:pPr lvl="1"/>
            <a:r>
              <a:rPr lang="ru-RU" b="1" dirty="0" smtClean="0"/>
              <a:t>Пример: </a:t>
            </a:r>
          </a:p>
          <a:p>
            <a:r>
              <a:rPr lang="ru-RU" i="1" dirty="0" smtClean="0"/>
              <a:t>Число 1250 делится на 5 так, как в разряде единиц стоит 0, а  </a:t>
            </a:r>
            <a:r>
              <a:rPr lang="ru-RU" i="1" dirty="0"/>
              <a:t>ч</a:t>
            </a:r>
            <a:r>
              <a:rPr lang="ru-RU" i="1" dirty="0" smtClean="0"/>
              <a:t>исло 1562 не делится на 5, так как в разряде единиц стоит 2.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36821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Делимость на 2.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Число делится на 2 нацело, если оно является четным, то есть в разряде единиц стоят цифры 2, 4, 6, 8 или 0.</a:t>
            </a:r>
          </a:p>
          <a:p>
            <a:endParaRPr lang="ru-RU" dirty="0" smtClean="0"/>
          </a:p>
          <a:p>
            <a:pPr lvl="1"/>
            <a:r>
              <a:rPr lang="ru-RU" b="1" dirty="0" smtClean="0"/>
              <a:t>Пример:</a:t>
            </a:r>
          </a:p>
          <a:p>
            <a:r>
              <a:rPr lang="ru-RU" i="1" dirty="0" smtClean="0"/>
              <a:t>Число 123568 делится  на 2, так как в разряде единиц стоит 8, а </a:t>
            </a:r>
            <a:r>
              <a:rPr lang="ru-RU" i="1" dirty="0"/>
              <a:t>ч</a:t>
            </a:r>
            <a:r>
              <a:rPr lang="ru-RU" i="1" dirty="0" smtClean="0"/>
              <a:t>исло 72563 не делится на 2, так как в разряде единиц стоит 3.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427757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Делимость на 4.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Число делится на 4 нацело, если число, образуемое цифрами, стоящими в разряде десятков и единиц, делится на 4.</a:t>
            </a:r>
          </a:p>
          <a:p>
            <a:endParaRPr lang="ru-RU" dirty="0"/>
          </a:p>
          <a:p>
            <a:pPr lvl="1"/>
            <a:r>
              <a:rPr lang="ru-RU" b="1" dirty="0" smtClean="0"/>
              <a:t>Пример:</a:t>
            </a:r>
          </a:p>
          <a:p>
            <a:r>
              <a:rPr lang="ru-RU" i="1" dirty="0" smtClean="0"/>
              <a:t>Число 56984 делится на 4, так как 84 делится на 4, а число 34897 не делится на 4, так как 97 не делится на 4.</a:t>
            </a:r>
          </a:p>
        </p:txBody>
      </p:sp>
    </p:spTree>
    <p:extLst>
      <p:ext uri="{BB962C8B-B14F-4D97-AF65-F5344CB8AC3E}">
        <p14:creationId xmlns:p14="http://schemas.microsoft.com/office/powerpoint/2010/main" val="2673454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Делимость на 3.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Число делится на 3, если сумма цифр, использующихся для его записи, делится на 3.</a:t>
            </a:r>
          </a:p>
          <a:p>
            <a:endParaRPr lang="ru-RU" dirty="0"/>
          </a:p>
          <a:p>
            <a:endParaRPr lang="ru-RU" dirty="0" smtClean="0"/>
          </a:p>
          <a:p>
            <a:pPr lvl="1"/>
            <a:r>
              <a:rPr lang="ru-RU" b="1" dirty="0" smtClean="0"/>
              <a:t>Пример:</a:t>
            </a:r>
          </a:p>
          <a:p>
            <a:r>
              <a:rPr lang="ru-RU" i="1" dirty="0" smtClean="0"/>
              <a:t>Число 538215 делится на 3, так как сумма цифр – 24, а 24 делится на 3. Число 54863 не делится на 3, так как сумма цифр – 26, а 26 не делится на 3.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535703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Делимость на 9.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Число делится на 9, если сумма цифр, использующихся для записи числа, делится на 9.</a:t>
            </a:r>
          </a:p>
          <a:p>
            <a:endParaRPr lang="ru-RU" dirty="0"/>
          </a:p>
          <a:p>
            <a:pPr lvl="1"/>
            <a:r>
              <a:rPr lang="ru-RU" b="1" dirty="0" smtClean="0"/>
              <a:t>Пример:</a:t>
            </a:r>
          </a:p>
          <a:p>
            <a:r>
              <a:rPr lang="ru-RU" i="1" dirty="0" smtClean="0"/>
              <a:t>Число  3645 делится на 9 так как  сумма - 18, а 18 делится на 9. Число 23356 не делится на 9, так как сумма – 19, а 19 не делится на 9.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215614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Делимость на 11.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Число делится нацело на 11, если сумма цифр, стоящих при записи этого числа на четных местах, равна сумме цифр, стоящих на нечетных местах.</a:t>
            </a:r>
          </a:p>
          <a:p>
            <a:endParaRPr lang="ru-RU" dirty="0"/>
          </a:p>
          <a:p>
            <a:r>
              <a:rPr lang="ru-RU" b="1" dirty="0" smtClean="0"/>
              <a:t>Пример:</a:t>
            </a:r>
          </a:p>
          <a:p>
            <a:r>
              <a:rPr lang="ru-RU" i="1" dirty="0" smtClean="0"/>
              <a:t>Число 637912 делится на 11, так как на чётном месте 6, 7 и 1, а на нечётных местах 3,9 и 2, 6+7+1=14. 3+9+2=14, значит число 637912 делится на 11. Число 5689 не делится на 11, так как на нечетных местах 5 и 8, а на нечетных 6 и 9, 5+8=13, а 6+9=15, 15 неравно 13, поэтому число 5689 не делится на 11.</a:t>
            </a:r>
          </a:p>
        </p:txBody>
      </p:sp>
    </p:spTree>
    <p:extLst>
      <p:ext uri="{BB962C8B-B14F-4D97-AF65-F5344CB8AC3E}">
        <p14:creationId xmlns:p14="http://schemas.microsoft.com/office/powerpoint/2010/main" val="397537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                Задачи: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Ознакомиться  со свойствами делимости натуральных </a:t>
            </a:r>
            <a:r>
              <a:rPr lang="ru-RU" dirty="0" smtClean="0"/>
              <a:t>чисел.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3469242" cy="4051302"/>
          </a:xfrm>
        </p:spPr>
        <p:txBody>
          <a:bodyPr/>
          <a:lstStyle/>
          <a:p>
            <a:r>
              <a:rPr lang="ru-RU" dirty="0" smtClean="0"/>
              <a:t>Научиться применять свойства делимости для решения задач.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346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Отношение делимости.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654478"/>
              </p:ext>
            </p:extLst>
          </p:nvPr>
        </p:nvGraphicFramePr>
        <p:xfrm>
          <a:off x="1009650" y="2461419"/>
          <a:ext cx="7124700" cy="2743200"/>
        </p:xfrm>
        <a:graphic>
          <a:graphicData uri="http://schemas.openxmlformats.org/drawingml/2006/table">
            <a:tbl>
              <a:tblPr/>
              <a:tblGrid>
                <a:gridCol w="7124700"/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dirty="0"/>
                        <a:t>Делимость чисел – это отношение, связь между целыми числами.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Целое число  а </a:t>
                      </a:r>
                      <a:r>
                        <a:rPr lang="ru-RU" i="1" dirty="0"/>
                        <a:t> делится</a:t>
                      </a:r>
                      <a:r>
                        <a:rPr lang="ru-RU" dirty="0"/>
                        <a:t> на целое число  b,  если существует целое число  </a:t>
                      </a:r>
                      <a:r>
                        <a:rPr lang="ru-RU" dirty="0" smtClean="0"/>
                        <a:t>с, </a:t>
                      </a:r>
                      <a:r>
                        <a:rPr lang="ru-RU" dirty="0"/>
                        <a:t> такое что  а = </a:t>
                      </a:r>
                      <a:r>
                        <a:rPr lang="ru-RU" dirty="0" smtClean="0"/>
                        <a:t>b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dirty="0" smtClean="0"/>
                        <a:t>с </a:t>
                      </a:r>
                      <a:r>
                        <a:rPr lang="ru-RU" dirty="0"/>
                        <a:t>.  </a:t>
                      </a:r>
                      <a:br>
                        <a:rPr lang="ru-RU" dirty="0"/>
                      </a:br>
                      <a:r>
                        <a:rPr lang="ru-RU" dirty="0"/>
                        <a:t>При этом число  b  считается отличным от нуля. </a:t>
                      </a:r>
                      <a:br>
                        <a:rPr lang="ru-RU" dirty="0"/>
                      </a:br>
                      <a:r>
                        <a:rPr lang="ru-RU" dirty="0"/>
                        <a:t>Число  а  называется </a:t>
                      </a:r>
                      <a:r>
                        <a:rPr lang="ru-RU" i="1" dirty="0"/>
                        <a:t>делимым,</a:t>
                      </a:r>
                      <a:r>
                        <a:rPr lang="ru-RU" dirty="0"/>
                        <a:t>  b  называется </a:t>
                      </a:r>
                      <a:r>
                        <a:rPr lang="ru-RU" i="1" dirty="0"/>
                        <a:t>делителем</a:t>
                      </a:r>
                      <a:r>
                        <a:rPr lang="ru-RU" dirty="0"/>
                        <a:t>, а число </a:t>
                      </a:r>
                      <a:r>
                        <a:rPr lang="ru-RU" dirty="0" smtClean="0"/>
                        <a:t>с </a:t>
                      </a:r>
                      <a:r>
                        <a:rPr lang="ru-RU" dirty="0"/>
                        <a:t>называется </a:t>
                      </a:r>
                      <a:r>
                        <a:rPr lang="ru-RU" i="1" dirty="0"/>
                        <a:t>частным</a:t>
                      </a:r>
                      <a:r>
                        <a:rPr lang="ru-RU" dirty="0"/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 Также говорят: "a  </a:t>
                      </a:r>
                      <a:r>
                        <a:rPr lang="ru-RU" i="1" dirty="0"/>
                        <a:t>кратно </a:t>
                      </a:r>
                      <a:r>
                        <a:rPr lang="ru-RU" dirty="0"/>
                        <a:t> b".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553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7488832" cy="864095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2340639"/>
              </p:ext>
            </p:extLst>
          </p:nvPr>
        </p:nvGraphicFramePr>
        <p:xfrm>
          <a:off x="1009650" y="2644299"/>
          <a:ext cx="7124700" cy="1828800"/>
        </p:xfrm>
        <a:graphic>
          <a:graphicData uri="http://schemas.openxmlformats.org/drawingml/2006/table">
            <a:tbl>
              <a:tblPr/>
              <a:tblGrid>
                <a:gridCol w="7124700"/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Число </a:t>
                      </a:r>
                      <a:r>
                        <a:rPr lang="ru-RU" dirty="0"/>
                        <a:t> 1 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является делителем </a:t>
                      </a:r>
                      <a:r>
                        <a:rPr lang="ru-RU" dirty="0"/>
                        <a:t>любого целого числа. Число  0  делится на любое число, в том числе и на ноль, но ни одно целое число, отличное от нуля, не делится на  0.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b="1" dirty="0">
                          <a:effectLst/>
                        </a:rPr>
                        <a:t>Например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ru-RU" dirty="0" smtClean="0">
                          <a:effectLst/>
                        </a:rPr>
                        <a:t>делителями </a:t>
                      </a:r>
                      <a:r>
                        <a:rPr lang="ru-RU" dirty="0">
                          <a:effectLst/>
                        </a:rPr>
                        <a:t>числа  132  являются числа  1, 2, 3, 4, 6, 11,12, 22, 33, 44, 66, 132.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620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делимости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Свойство 1. Если один из множителей делится на некоторое число , то и произведение делится на это число. </a:t>
            </a:r>
          </a:p>
          <a:p>
            <a:r>
              <a:rPr lang="ru-RU" dirty="0" smtClean="0"/>
              <a:t> </a:t>
            </a:r>
            <a:r>
              <a:rPr lang="ru-RU" i="1" dirty="0" smtClean="0"/>
              <a:t>Например, 15 делится на 3, значит, и 15*11 делится на 3, потому что 15*11=(3*5)*11= 3*(5*11)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00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Свойство 2.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Если первое число делится на второе, а второе делится на третье, то первое число делится на третье.</a:t>
            </a:r>
          </a:p>
          <a:p>
            <a:r>
              <a:rPr lang="ru-RU" i="1" dirty="0" smtClean="0"/>
              <a:t>Например, 777 делится на 111, потому что 777=7*111, а 111делится на 3, потому что111=3*37. Из этого следует, что 777 делится на 3, так как 777=3*(37*7)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97184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Свойство 3.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Если каждое из двух чисел делится на некоторое число, то их сумма и разность делятся на это число.</a:t>
            </a:r>
          </a:p>
          <a:p>
            <a:r>
              <a:rPr lang="ru-RU" i="1" dirty="0" smtClean="0"/>
              <a:t>Например, 100 делится на 4, потому что 100=25*4;</a:t>
            </a:r>
          </a:p>
          <a:p>
            <a:pPr marL="0" indent="0">
              <a:buNone/>
            </a:pPr>
            <a:r>
              <a:rPr lang="ru-RU" i="1" dirty="0" smtClean="0"/>
              <a:t>  36 тоже делится</a:t>
            </a:r>
            <a:r>
              <a:rPr lang="ru-RU" i="1" dirty="0"/>
              <a:t> на 4, потому что </a:t>
            </a:r>
            <a:r>
              <a:rPr lang="ru-RU" i="1" dirty="0" smtClean="0"/>
              <a:t>36=9*4. Из этого следует, что что 136 делится на </a:t>
            </a:r>
            <a:r>
              <a:rPr lang="ru-RU" i="1" dirty="0"/>
              <a:t>4, потому что </a:t>
            </a:r>
            <a:r>
              <a:rPr lang="ru-RU" i="1" dirty="0" smtClean="0"/>
              <a:t>136=100+36=25*4+9*4=(25+9)*4</a:t>
            </a:r>
          </a:p>
          <a:p>
            <a:pPr marL="0" indent="0">
              <a:buNone/>
            </a:pPr>
            <a:r>
              <a:rPr lang="ru-RU" i="1" dirty="0" smtClean="0"/>
              <a:t>Можно также заключить, что число 64 делится на 4, потому что 64=100-36=25*4-9*4=(25-9)*4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63895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Свойство 4.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Если одно из двух чисел делится на некоторое  </a:t>
            </a:r>
            <a:r>
              <a:rPr lang="ru-RU" dirty="0" smtClean="0"/>
              <a:t>число, </a:t>
            </a:r>
            <a:r>
              <a:rPr lang="ru-RU" dirty="0" smtClean="0"/>
              <a:t>а другое на него не </a:t>
            </a:r>
            <a:r>
              <a:rPr lang="ru-RU" dirty="0" smtClean="0"/>
              <a:t>делится, </a:t>
            </a:r>
            <a:r>
              <a:rPr lang="ru-RU" dirty="0" smtClean="0"/>
              <a:t>то их сумма и разность не делится на это число .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79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348880"/>
            <a:ext cx="7125113" cy="924475"/>
          </a:xfrm>
        </p:spPr>
        <p:txBody>
          <a:bodyPr/>
          <a:lstStyle/>
          <a:p>
            <a:r>
              <a:rPr lang="ru-RU" dirty="0" smtClean="0"/>
              <a:t>Частные случаи делимости чисел.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7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Зима</Template>
  <TotalTime>146</TotalTime>
  <Words>729</Words>
  <Application>Microsoft Office PowerPoint</Application>
  <PresentationFormat>Экран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Winter</vt:lpstr>
      <vt:lpstr> Свойства делимости</vt:lpstr>
      <vt:lpstr>Цели:                Задачи:</vt:lpstr>
      <vt:lpstr>Отношение делимости.</vt:lpstr>
      <vt:lpstr>Презентация PowerPoint</vt:lpstr>
      <vt:lpstr>Свойства делимости </vt:lpstr>
      <vt:lpstr>Свойство 2.</vt:lpstr>
      <vt:lpstr>Свойство 3.</vt:lpstr>
      <vt:lpstr>Свойство 4. </vt:lpstr>
      <vt:lpstr>Частные случаи делимости чисел.</vt:lpstr>
      <vt:lpstr>Делимость на 10.</vt:lpstr>
      <vt:lpstr>Делимость на 5.</vt:lpstr>
      <vt:lpstr>Делимость на 2.</vt:lpstr>
      <vt:lpstr>Делимость на 4.</vt:lpstr>
      <vt:lpstr>Делимость на 3.</vt:lpstr>
      <vt:lpstr>Делимость на 9.</vt:lpstr>
      <vt:lpstr>Делимость на 11.</vt:lpstr>
    </vt:vector>
  </TitlesOfParts>
  <Company>web-design.99k.ru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Маркина</dc:creator>
  <cp:lastModifiedBy>Маркина</cp:lastModifiedBy>
  <cp:revision>14</cp:revision>
  <dcterms:created xsi:type="dcterms:W3CDTF">2012-11-26T16:03:12Z</dcterms:created>
  <dcterms:modified xsi:type="dcterms:W3CDTF">2012-12-13T17:30:11Z</dcterms:modified>
</cp:coreProperties>
</file>