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0" r:id="rId12"/>
    <p:sldId id="266" r:id="rId13"/>
    <p:sldId id="267" r:id="rId14"/>
    <p:sldId id="268" r:id="rId15"/>
    <p:sldId id="269" r:id="rId16"/>
    <p:sldId id="275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8" y="-7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5D3-A317-47A4-A8EE-F19C1C15E241}" type="datetimeFigureOut">
              <a:rPr lang="ru-RU" smtClean="0"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A4F0-2B5C-4096-8F4C-A035DDDDE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880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5D3-A317-47A4-A8EE-F19C1C15E241}" type="datetimeFigureOut">
              <a:rPr lang="ru-RU" smtClean="0"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A4F0-2B5C-4096-8F4C-A035DDDDE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271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5D3-A317-47A4-A8EE-F19C1C15E241}" type="datetimeFigureOut">
              <a:rPr lang="ru-RU" smtClean="0"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A4F0-2B5C-4096-8F4C-A035DDDDE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34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5D3-A317-47A4-A8EE-F19C1C15E241}" type="datetimeFigureOut">
              <a:rPr lang="ru-RU" smtClean="0"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A4F0-2B5C-4096-8F4C-A035DDDDE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397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5D3-A317-47A4-A8EE-F19C1C15E241}" type="datetimeFigureOut">
              <a:rPr lang="ru-RU" smtClean="0"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A4F0-2B5C-4096-8F4C-A035DDDDE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74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5D3-A317-47A4-A8EE-F19C1C15E241}" type="datetimeFigureOut">
              <a:rPr lang="ru-RU" smtClean="0"/>
              <a:t>21.04.2023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A4F0-2B5C-4096-8F4C-A035DDDDE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035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5D3-A317-47A4-A8EE-F19C1C15E241}" type="datetimeFigureOut">
              <a:rPr lang="ru-RU" smtClean="0"/>
              <a:t>21.04.2023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A4F0-2B5C-4096-8F4C-A035DDDDE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247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5D3-A317-47A4-A8EE-F19C1C15E241}" type="datetimeFigureOut">
              <a:rPr lang="ru-RU" smtClean="0"/>
              <a:t>21.04.2023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A4F0-2B5C-4096-8F4C-A035DDDDE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607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5D3-A317-47A4-A8EE-F19C1C15E241}" type="datetimeFigureOut">
              <a:rPr lang="ru-RU" smtClean="0"/>
              <a:t>21.04.2023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A4F0-2B5C-4096-8F4C-A035DDDDE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270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5D3-A317-47A4-A8EE-F19C1C15E241}" type="datetimeFigureOut">
              <a:rPr lang="ru-RU" smtClean="0"/>
              <a:t>21.04.2023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A4F0-2B5C-4096-8F4C-A035DDDDE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612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5D3-A317-47A4-A8EE-F19C1C15E241}" type="datetimeFigureOut">
              <a:rPr lang="ru-RU" smtClean="0"/>
              <a:t>21.04.2023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A4F0-2B5C-4096-8F4C-A035DDDDE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6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F55D3-A317-47A4-A8EE-F19C1C15E241}" type="datetimeFigureOut">
              <a:rPr lang="ru-RU" smtClean="0"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CA4F0-2B5C-4096-8F4C-A035DDDDE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856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kryshtaleve-dzherelo.com.ua/ua/fizioterapiya/#magnitoterapia" TargetMode="External"/><Relationship Id="rId3" Type="http://schemas.openxmlformats.org/officeDocument/2006/relationships/hyperlink" Target="https://kryshtaleve-dzherelo.com.ua/ua/fizioterapiya/#elektroforez-lk-zas" TargetMode="External"/><Relationship Id="rId7" Type="http://schemas.openxmlformats.org/officeDocument/2006/relationships/hyperlink" Target="https://kryshtaleve-dzherelo.com.ua/ua/fizioterapiya/#uvch-terapia" TargetMode="External"/><Relationship Id="rId2" Type="http://schemas.openxmlformats.org/officeDocument/2006/relationships/hyperlink" Target="https://kryshtaleve-dzherelo.com.ua/ua/fizioterapiya/#galvanizaciy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ryshtaleve-dzherelo.com.ua/ua/fizioterapiya/#darsonvalizaciya" TargetMode="External"/><Relationship Id="rId11" Type="http://schemas.openxmlformats.org/officeDocument/2006/relationships/hyperlink" Target="https://kryshtaleve-dzherelo.com.ua/ua/fizioterapiya/#signetokisen" TargetMode="External"/><Relationship Id="rId5" Type="http://schemas.openxmlformats.org/officeDocument/2006/relationships/hyperlink" Target="https://kryshtaleve-dzherelo.com.ua/ua/fizioterapiya/#diadinamoterapia" TargetMode="External"/><Relationship Id="rId10" Type="http://schemas.openxmlformats.org/officeDocument/2006/relationships/hyperlink" Target="https://kryshtaleve-dzherelo.com.ua/ua/fizioterapiya/#tubus-kvarc" TargetMode="External"/><Relationship Id="rId4" Type="http://schemas.openxmlformats.org/officeDocument/2006/relationships/hyperlink" Target="https://kryshtaleve-dzherelo.com.ua/ua/fizioterapiya/#amplipuls" TargetMode="External"/><Relationship Id="rId9" Type="http://schemas.openxmlformats.org/officeDocument/2006/relationships/hyperlink" Target="https://kryshtaleve-dzherelo.com.ua/ua/fizioterapiya/#ultrazvu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cap="all" dirty="0"/>
              <a:t>ФІЗІОТЕРАПІЯ</a:t>
            </a:r>
            <a:r>
              <a:rPr lang="ru-RU" cap="all" dirty="0"/>
              <a:t/>
            </a:r>
            <a:br>
              <a:rPr lang="ru-RU" cap="all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93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Гальванічний</a:t>
            </a:r>
            <a:r>
              <a:rPr lang="ru-RU" dirty="0"/>
              <a:t> струм, особливо </a:t>
            </a:r>
            <a:r>
              <a:rPr lang="ru-RU" dirty="0" err="1"/>
              <a:t>застосований</a:t>
            </a:r>
            <a:r>
              <a:rPr lang="ru-RU" dirty="0"/>
              <a:t> на область </a:t>
            </a:r>
            <a:r>
              <a:rPr lang="ru-RU" dirty="0" err="1"/>
              <a:t>печінки</a:t>
            </a:r>
            <a:r>
              <a:rPr lang="ru-RU" dirty="0"/>
              <a:t>, </a:t>
            </a:r>
            <a:r>
              <a:rPr lang="ru-RU" dirty="0" err="1"/>
              <a:t>посилює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 </a:t>
            </a:r>
            <a:r>
              <a:rPr lang="ru-RU" dirty="0" err="1"/>
              <a:t>коагулянтів</a:t>
            </a:r>
            <a:r>
              <a:rPr lang="ru-RU" dirty="0"/>
              <a:t> і </a:t>
            </a:r>
            <a:r>
              <a:rPr lang="ru-RU" dirty="0" err="1"/>
              <a:t>подовжує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знаходження</a:t>
            </a:r>
            <a:r>
              <a:rPr lang="ru-RU" dirty="0"/>
              <a:t> в </a:t>
            </a:r>
            <a:r>
              <a:rPr lang="ru-RU" dirty="0" err="1"/>
              <a:t>організмі</a:t>
            </a:r>
            <a:r>
              <a:rPr lang="ru-RU" dirty="0"/>
              <a:t> на 2-4 </a:t>
            </a:r>
            <a:r>
              <a:rPr lang="ru-RU" dirty="0" err="1"/>
              <a:t>години</a:t>
            </a:r>
            <a:r>
              <a:rPr lang="ru-RU" dirty="0"/>
              <a:t>.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потенціювання</a:t>
            </a:r>
            <a:r>
              <a:rPr lang="ru-RU" dirty="0"/>
              <a:t> </a:t>
            </a:r>
            <a:r>
              <a:rPr lang="ru-RU" dirty="0" err="1"/>
              <a:t>зберігається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4-6 годин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гальванізації</a:t>
            </a:r>
            <a:r>
              <a:rPr lang="ru-RU" dirty="0"/>
              <a:t>.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антикоагулянтів</a:t>
            </a:r>
            <a:r>
              <a:rPr lang="ru-RU" dirty="0"/>
              <a:t>, в першу </a:t>
            </a:r>
            <a:r>
              <a:rPr lang="ru-RU" dirty="0" err="1"/>
              <a:t>чергу</a:t>
            </a:r>
            <a:r>
              <a:rPr lang="ru-RU" dirty="0"/>
              <a:t> </a:t>
            </a:r>
            <a:r>
              <a:rPr lang="ru-RU" dirty="0" err="1"/>
              <a:t>застосованих</a:t>
            </a:r>
            <a:r>
              <a:rPr lang="ru-RU" dirty="0"/>
              <a:t> в невеликих дозах, при </a:t>
            </a:r>
            <a:r>
              <a:rPr lang="ru-RU" dirty="0" err="1"/>
              <a:t>гальванізації</a:t>
            </a:r>
            <a:r>
              <a:rPr lang="ru-RU" dirty="0"/>
              <a:t>, </a:t>
            </a:r>
            <a:r>
              <a:rPr lang="ru-RU" dirty="0" err="1"/>
              <a:t>навпаки</a:t>
            </a:r>
            <a:r>
              <a:rPr lang="ru-RU" dirty="0"/>
              <a:t>, </a:t>
            </a:r>
            <a:r>
              <a:rPr lang="ru-RU" dirty="0" err="1"/>
              <a:t>послаблюється</a:t>
            </a:r>
            <a:r>
              <a:rPr lang="ru-RU" dirty="0"/>
              <a:t> і </a:t>
            </a:r>
            <a:r>
              <a:rPr lang="ru-RU" dirty="0" err="1"/>
              <a:t>розвивається</a:t>
            </a:r>
            <a:r>
              <a:rPr lang="ru-RU" dirty="0"/>
              <a:t> в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пізні</a:t>
            </a:r>
            <a:r>
              <a:rPr lang="ru-RU" dirty="0"/>
              <a:t> (на 30 – 120 </a:t>
            </a:r>
            <a:r>
              <a:rPr lang="ru-RU" dirty="0" err="1"/>
              <a:t>хв</a:t>
            </a:r>
            <a:r>
              <a:rPr lang="ru-RU" dirty="0"/>
              <a:t>) </a:t>
            </a:r>
            <a:r>
              <a:rPr lang="ru-RU" dirty="0" err="1"/>
              <a:t>терміни</a:t>
            </a:r>
            <a:r>
              <a:rPr lang="ru-RU" dirty="0"/>
              <a:t>. </a:t>
            </a:r>
            <a:r>
              <a:rPr lang="ru-RU" dirty="0" err="1"/>
              <a:t>Гальванізація</a:t>
            </a:r>
            <a:r>
              <a:rPr lang="ru-RU" dirty="0"/>
              <a:t> </a:t>
            </a:r>
            <a:r>
              <a:rPr lang="ru-RU" dirty="0" err="1"/>
              <a:t>підсилює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гіперкоагулюючу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 </a:t>
            </a:r>
            <a:r>
              <a:rPr lang="ru-RU" dirty="0" err="1"/>
              <a:t>адреналіну</a:t>
            </a:r>
            <a:r>
              <a:rPr lang="ru-RU" dirty="0"/>
              <a:t>, </a:t>
            </a:r>
            <a:r>
              <a:rPr lang="ru-RU" dirty="0" err="1"/>
              <a:t>ацетилхоліну</a:t>
            </a:r>
            <a:r>
              <a:rPr lang="ru-RU" dirty="0"/>
              <a:t>, </a:t>
            </a:r>
            <a:r>
              <a:rPr lang="ru-RU" dirty="0" err="1"/>
              <a:t>тромбіну</a:t>
            </a:r>
            <a:r>
              <a:rPr lang="ru-RU" dirty="0"/>
              <a:t> і </a:t>
            </a:r>
            <a:r>
              <a:rPr lang="ru-RU" dirty="0" err="1"/>
              <a:t>гістаміну</a:t>
            </a:r>
            <a:r>
              <a:rPr lang="ru-RU" dirty="0"/>
              <a:t>. </a:t>
            </a:r>
            <a:r>
              <a:rPr lang="ru-RU" dirty="0" err="1"/>
              <a:t>Гальванічний</a:t>
            </a:r>
            <a:r>
              <a:rPr lang="ru-RU" dirty="0"/>
              <a:t> струм, </a:t>
            </a:r>
            <a:r>
              <a:rPr lang="ru-RU" dirty="0" err="1"/>
              <a:t>застосований</a:t>
            </a:r>
            <a:r>
              <a:rPr lang="ru-RU" dirty="0"/>
              <a:t> за </a:t>
            </a:r>
            <a:r>
              <a:rPr lang="ru-RU" dirty="0" err="1"/>
              <a:t>очноямково-потиличною</a:t>
            </a:r>
            <a:r>
              <a:rPr lang="ru-RU" dirty="0"/>
              <a:t> методикою, </a:t>
            </a:r>
            <a:r>
              <a:rPr lang="ru-RU" dirty="0" err="1"/>
              <a:t>пролонгує</a:t>
            </a:r>
            <a:r>
              <a:rPr lang="ru-RU" dirty="0"/>
              <a:t> і </a:t>
            </a:r>
            <a:r>
              <a:rPr lang="ru-RU" dirty="0" err="1"/>
              <a:t>потенціює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(</a:t>
            </a:r>
            <a:r>
              <a:rPr lang="ru-RU" dirty="0" err="1"/>
              <a:t>галоперидол</a:t>
            </a:r>
            <a:r>
              <a:rPr lang="ru-RU" dirty="0"/>
              <a:t>, седуксен, </a:t>
            </a:r>
            <a:r>
              <a:rPr lang="ru-RU" dirty="0" err="1"/>
              <a:t>амізил</a:t>
            </a:r>
            <a:r>
              <a:rPr lang="ru-RU" dirty="0"/>
              <a:t>, </a:t>
            </a:r>
            <a:r>
              <a:rPr lang="ru-RU" dirty="0" err="1"/>
              <a:t>оксибутират</a:t>
            </a:r>
            <a:r>
              <a:rPr lang="ru-RU" dirty="0"/>
              <a:t> </a:t>
            </a:r>
            <a:r>
              <a:rPr lang="ru-RU" dirty="0" err="1"/>
              <a:t>натрію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), </a:t>
            </a:r>
            <a:r>
              <a:rPr lang="ru-RU" dirty="0" err="1"/>
              <a:t>зменшує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і частоту </a:t>
            </a:r>
            <a:r>
              <a:rPr lang="ru-RU" dirty="0" err="1"/>
              <a:t>побічних</a:t>
            </a:r>
            <a:r>
              <a:rPr lang="ru-RU" dirty="0"/>
              <a:t> </a:t>
            </a:r>
            <a:r>
              <a:rPr lang="ru-RU" dirty="0" err="1"/>
              <a:t>реакцій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ними </a:t>
            </a:r>
            <a:r>
              <a:rPr lang="ru-RU" dirty="0" err="1"/>
              <a:t>викликаються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6536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ри</a:t>
            </a:r>
            <a:r>
              <a:rPr lang="ru-RU" dirty="0"/>
              <a:t> </a:t>
            </a:r>
            <a:r>
              <a:rPr lang="ru-RU" dirty="0" err="1"/>
              <a:t>застосуванні</a:t>
            </a:r>
            <a:r>
              <a:rPr lang="ru-RU" dirty="0"/>
              <a:t> </a:t>
            </a:r>
            <a:r>
              <a:rPr lang="ru-RU" dirty="0" err="1"/>
              <a:t>гальванізації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зменшити</a:t>
            </a:r>
            <a:r>
              <a:rPr lang="ru-RU" dirty="0"/>
              <a:t> </a:t>
            </a:r>
            <a:r>
              <a:rPr lang="ru-RU" dirty="0" err="1"/>
              <a:t>дозування</a:t>
            </a:r>
            <a:r>
              <a:rPr lang="ru-RU" dirty="0"/>
              <a:t> десенсибилизирующих </a:t>
            </a:r>
            <a:r>
              <a:rPr lang="ru-RU" dirty="0" err="1"/>
              <a:t>засобів</a:t>
            </a:r>
            <a:r>
              <a:rPr lang="ru-RU" dirty="0"/>
              <a:t> та </a:t>
            </a:r>
            <a:r>
              <a:rPr lang="ru-RU" dirty="0" err="1"/>
              <a:t>імунодепресантів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гальванічний</a:t>
            </a:r>
            <a:r>
              <a:rPr lang="ru-RU" dirty="0"/>
              <a:t> струм </a:t>
            </a:r>
            <a:r>
              <a:rPr lang="ru-RU" dirty="0" err="1"/>
              <a:t>підсилює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, </a:t>
            </a:r>
            <a:r>
              <a:rPr lang="ru-RU" dirty="0" err="1"/>
              <a:t>сприятливо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імунологічні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і </a:t>
            </a:r>
            <a:r>
              <a:rPr lang="ru-RU" dirty="0" err="1"/>
              <a:t>загальну</a:t>
            </a:r>
            <a:r>
              <a:rPr lang="ru-RU" dirty="0"/>
              <a:t> </a:t>
            </a:r>
            <a:r>
              <a:rPr lang="ru-RU" dirty="0" err="1"/>
              <a:t>реактивність</a:t>
            </a:r>
            <a:r>
              <a:rPr lang="ru-RU" dirty="0"/>
              <a:t>.</a:t>
            </a:r>
          </a:p>
          <a:p>
            <a:r>
              <a:rPr lang="ru-RU" i="1" dirty="0" err="1"/>
              <a:t>Показання</a:t>
            </a:r>
            <a:r>
              <a:rPr lang="ru-RU" i="1" dirty="0"/>
              <a:t> до </a:t>
            </a:r>
            <a:r>
              <a:rPr lang="ru-RU" i="1" dirty="0" err="1"/>
              <a:t>застосування</a:t>
            </a:r>
            <a:r>
              <a:rPr lang="ru-RU" i="1" dirty="0"/>
              <a:t> </a:t>
            </a:r>
            <a:r>
              <a:rPr lang="ru-RU" i="1" dirty="0" err="1"/>
              <a:t>гальванізації</a:t>
            </a:r>
            <a:r>
              <a:rPr lang="ru-RU" dirty="0"/>
              <a:t>: </a:t>
            </a:r>
            <a:r>
              <a:rPr lang="ru-RU" dirty="0" err="1"/>
              <a:t>захворювання</a:t>
            </a:r>
            <a:r>
              <a:rPr lang="ru-RU" dirty="0"/>
              <a:t> і </a:t>
            </a:r>
            <a:r>
              <a:rPr lang="ru-RU" dirty="0" err="1"/>
              <a:t>ураження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відділів</a:t>
            </a:r>
            <a:r>
              <a:rPr lang="ru-RU" dirty="0"/>
              <a:t> </a:t>
            </a:r>
            <a:r>
              <a:rPr lang="ru-RU" dirty="0" err="1"/>
              <a:t>периферичної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інфекційного</a:t>
            </a:r>
            <a:r>
              <a:rPr lang="ru-RU" dirty="0"/>
              <a:t>, токсичного і </a:t>
            </a:r>
            <a:r>
              <a:rPr lang="ru-RU" dirty="0" err="1"/>
              <a:t>травматичного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 (</a:t>
            </a:r>
            <a:r>
              <a:rPr lang="ru-RU" dirty="0" err="1"/>
              <a:t>радикуліти</a:t>
            </a:r>
            <a:r>
              <a:rPr lang="ru-RU" dirty="0"/>
              <a:t>, </a:t>
            </a:r>
            <a:r>
              <a:rPr lang="ru-RU" dirty="0" err="1"/>
              <a:t>плексити</a:t>
            </a:r>
            <a:r>
              <a:rPr lang="ru-RU" dirty="0"/>
              <a:t>, </a:t>
            </a:r>
            <a:r>
              <a:rPr lang="ru-RU" dirty="0" err="1"/>
              <a:t>неврити</a:t>
            </a:r>
            <a:r>
              <a:rPr lang="ru-RU" dirty="0"/>
              <a:t>, </a:t>
            </a:r>
            <a:r>
              <a:rPr lang="ru-RU" dirty="0" err="1"/>
              <a:t>невралгії</a:t>
            </a:r>
            <a:r>
              <a:rPr lang="ru-RU" dirty="0"/>
              <a:t> </a:t>
            </a:r>
            <a:r>
              <a:rPr lang="ru-RU" dirty="0" err="1"/>
              <a:t>різної</a:t>
            </a:r>
            <a:r>
              <a:rPr lang="ru-RU" dirty="0"/>
              <a:t> </a:t>
            </a:r>
            <a:r>
              <a:rPr lang="ru-RU" dirty="0" err="1"/>
              <a:t>локалізації</a:t>
            </a:r>
            <a:r>
              <a:rPr lang="ru-RU" dirty="0"/>
              <a:t>),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 і </a:t>
            </a:r>
            <a:r>
              <a:rPr lang="ru-RU" dirty="0" err="1"/>
              <a:t>уражень</a:t>
            </a:r>
            <a:r>
              <a:rPr lang="ru-RU" dirty="0"/>
              <a:t> головного і спинного </a:t>
            </a:r>
            <a:r>
              <a:rPr lang="ru-RU" dirty="0" err="1"/>
              <a:t>мозку</a:t>
            </a:r>
            <a:r>
              <a:rPr lang="ru-RU" dirty="0"/>
              <a:t>, </a:t>
            </a:r>
            <a:r>
              <a:rPr lang="ru-RU" dirty="0" err="1"/>
              <a:t>мозкових</a:t>
            </a:r>
            <a:r>
              <a:rPr lang="ru-RU" dirty="0"/>
              <a:t> </a:t>
            </a:r>
            <a:r>
              <a:rPr lang="ru-RU" dirty="0" err="1"/>
              <a:t>оболонок</a:t>
            </a:r>
            <a:r>
              <a:rPr lang="ru-RU" dirty="0"/>
              <a:t>, </a:t>
            </a:r>
            <a:r>
              <a:rPr lang="ru-RU" dirty="0" err="1"/>
              <a:t>невротичні</a:t>
            </a:r>
            <a:r>
              <a:rPr lang="ru-RU" dirty="0"/>
              <a:t> </a:t>
            </a:r>
            <a:r>
              <a:rPr lang="ru-RU" dirty="0" err="1"/>
              <a:t>стани</a:t>
            </a:r>
            <a:r>
              <a:rPr lang="ru-RU" dirty="0"/>
              <a:t>, вегетативно-</a:t>
            </a:r>
            <a:r>
              <a:rPr lang="ru-RU" dirty="0" err="1"/>
              <a:t>судинні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, </a:t>
            </a:r>
            <a:r>
              <a:rPr lang="ru-RU" dirty="0" err="1"/>
              <a:t>хронічні</a:t>
            </a:r>
            <a:r>
              <a:rPr lang="ru-RU" dirty="0"/>
              <a:t> </a:t>
            </a:r>
            <a:r>
              <a:rPr lang="ru-RU" dirty="0" err="1"/>
              <a:t>запалення</a:t>
            </a:r>
            <a:r>
              <a:rPr lang="ru-RU" dirty="0"/>
              <a:t> </a:t>
            </a:r>
            <a:r>
              <a:rPr lang="ru-RU" dirty="0" err="1"/>
              <a:t>суглобів</a:t>
            </a:r>
            <a:r>
              <a:rPr lang="ru-RU" dirty="0"/>
              <a:t> (</a:t>
            </a:r>
            <a:r>
              <a:rPr lang="ru-RU" dirty="0" err="1"/>
              <a:t>артрити</a:t>
            </a:r>
            <a:r>
              <a:rPr lang="ru-RU" dirty="0"/>
              <a:t>) </a:t>
            </a:r>
            <a:r>
              <a:rPr lang="ru-RU" dirty="0" err="1"/>
              <a:t>травматичного</a:t>
            </a:r>
            <a:r>
              <a:rPr lang="ru-RU" dirty="0"/>
              <a:t>, </a:t>
            </a:r>
            <a:r>
              <a:rPr lang="ru-RU" dirty="0" err="1"/>
              <a:t>ревматичного</a:t>
            </a:r>
            <a:r>
              <a:rPr lang="ru-RU" dirty="0"/>
              <a:t> та </a:t>
            </a:r>
            <a:r>
              <a:rPr lang="ru-RU" dirty="0" err="1"/>
              <a:t>обмінного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0359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Електрофорез</a:t>
            </a:r>
            <a:r>
              <a:rPr lang="ru-RU" dirty="0"/>
              <a:t> </a:t>
            </a:r>
            <a:r>
              <a:rPr lang="ru-RU" b="1" dirty="0" err="1"/>
              <a:t>лікарських</a:t>
            </a:r>
            <a:r>
              <a:rPr lang="ru-RU" b="1" dirty="0"/>
              <a:t> </a:t>
            </a:r>
            <a:r>
              <a:rPr lang="ru-RU" b="1" dirty="0" err="1"/>
              <a:t>засобів</a:t>
            </a:r>
            <a:r>
              <a:rPr lang="ru-RU" dirty="0"/>
              <a:t> </a:t>
            </a:r>
            <a:r>
              <a:rPr lang="ru-RU" dirty="0" err="1"/>
              <a:t>представляє</a:t>
            </a:r>
            <a:r>
              <a:rPr lang="ru-RU" dirty="0"/>
              <a:t> собою </a:t>
            </a:r>
            <a:r>
              <a:rPr lang="ru-RU" dirty="0" err="1"/>
              <a:t>поєднаний</a:t>
            </a:r>
            <a:r>
              <a:rPr lang="ru-RU" dirty="0"/>
              <a:t> (</a:t>
            </a:r>
            <a:r>
              <a:rPr lang="ru-RU" dirty="0" err="1"/>
              <a:t>одночасний</a:t>
            </a:r>
            <a:r>
              <a:rPr lang="ru-RU" dirty="0"/>
              <a:t>)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струму, </a:t>
            </a:r>
            <a:r>
              <a:rPr lang="ru-RU" dirty="0" err="1"/>
              <a:t>частіше</a:t>
            </a:r>
            <a:r>
              <a:rPr lang="ru-RU" dirty="0"/>
              <a:t> </a:t>
            </a:r>
            <a:r>
              <a:rPr lang="ru-RU" dirty="0" err="1"/>
              <a:t>гальванічного</a:t>
            </a:r>
            <a:r>
              <a:rPr lang="ru-RU" dirty="0"/>
              <a:t>, і </a:t>
            </a:r>
            <a:r>
              <a:rPr lang="ru-RU" dirty="0" err="1"/>
              <a:t>невеликої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лікарської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коктейлю,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поступає</a:t>
            </a:r>
            <a:r>
              <a:rPr lang="ru-RU" dirty="0"/>
              <a:t> з ним в </a:t>
            </a:r>
            <a:r>
              <a:rPr lang="ru-RU" dirty="0" err="1"/>
              <a:t>організм</a:t>
            </a:r>
            <a:r>
              <a:rPr lang="ru-RU" dirty="0"/>
              <a:t> та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лікарських</a:t>
            </a:r>
            <a:r>
              <a:rPr lang="ru-RU" dirty="0"/>
              <a:t> </a:t>
            </a:r>
            <a:r>
              <a:rPr lang="ru-RU" dirty="0" err="1"/>
              <a:t>препаратів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91588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x\Desktop\elektro-768x5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64704"/>
            <a:ext cx="7315200" cy="543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5117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малої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іонів</a:t>
            </a:r>
            <a:r>
              <a:rPr lang="ru-RU" dirty="0"/>
              <a:t>, великого опору </a:t>
            </a:r>
            <a:r>
              <a:rPr lang="ru-RU" dirty="0" err="1"/>
              <a:t>епідермісу</a:t>
            </a:r>
            <a:r>
              <a:rPr lang="ru-RU" dirty="0"/>
              <a:t>, </a:t>
            </a:r>
            <a:r>
              <a:rPr lang="ru-RU" dirty="0" err="1"/>
              <a:t>обмеженості</a:t>
            </a:r>
            <a:r>
              <a:rPr lang="ru-RU" dirty="0"/>
              <a:t> часу </a:t>
            </a:r>
            <a:r>
              <a:rPr lang="ru-RU" dirty="0" err="1"/>
              <a:t>процедури</a:t>
            </a:r>
            <a:r>
              <a:rPr lang="ru-RU" dirty="0"/>
              <a:t> і </a:t>
            </a:r>
            <a:r>
              <a:rPr lang="ru-RU" dirty="0" err="1"/>
              <a:t>сили</a:t>
            </a:r>
            <a:r>
              <a:rPr lang="ru-RU" dirty="0"/>
              <a:t> струму,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процедури</a:t>
            </a:r>
            <a:r>
              <a:rPr lang="ru-RU" dirty="0"/>
              <a:t> </a:t>
            </a:r>
            <a:r>
              <a:rPr lang="ru-RU" dirty="0" err="1"/>
              <a:t>іони</a:t>
            </a:r>
            <a:r>
              <a:rPr lang="ru-RU" dirty="0"/>
              <a:t> </a:t>
            </a:r>
            <a:r>
              <a:rPr lang="ru-RU" dirty="0" err="1"/>
              <a:t>лікарської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</a:t>
            </a:r>
            <a:r>
              <a:rPr lang="ru-RU" dirty="0" err="1"/>
              <a:t>проникають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в </a:t>
            </a:r>
            <a:r>
              <a:rPr lang="ru-RU" dirty="0" err="1"/>
              <a:t>епідерміс</a:t>
            </a:r>
            <a:r>
              <a:rPr lang="ru-RU" dirty="0"/>
              <a:t>, </a:t>
            </a:r>
            <a:r>
              <a:rPr lang="ru-RU" dirty="0" err="1"/>
              <a:t>утворюючи</a:t>
            </a:r>
            <a:r>
              <a:rPr lang="ru-RU" dirty="0"/>
              <a:t> в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своєрідне</a:t>
            </a:r>
            <a:r>
              <a:rPr lang="ru-RU" dirty="0"/>
              <a:t> депо. З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лікарська</a:t>
            </a:r>
            <a:r>
              <a:rPr lang="ru-RU" dirty="0"/>
              <a:t> </a:t>
            </a:r>
            <a:r>
              <a:rPr lang="ru-RU" dirty="0" err="1"/>
              <a:t>речовина</a:t>
            </a:r>
            <a:r>
              <a:rPr lang="ru-RU" dirty="0"/>
              <a:t>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вимивається</a:t>
            </a:r>
            <a:r>
              <a:rPr lang="ru-RU" dirty="0"/>
              <a:t> </a:t>
            </a:r>
            <a:r>
              <a:rPr lang="ru-RU" dirty="0" err="1"/>
              <a:t>кровоносною</a:t>
            </a:r>
            <a:r>
              <a:rPr lang="ru-RU" dirty="0"/>
              <a:t> і </a:t>
            </a:r>
            <a:r>
              <a:rPr lang="ru-RU" dirty="0" err="1"/>
              <a:t>лімфатичною</a:t>
            </a:r>
            <a:r>
              <a:rPr lang="ru-RU" dirty="0"/>
              <a:t> системами і </a:t>
            </a:r>
            <a:r>
              <a:rPr lang="ru-RU" dirty="0" err="1"/>
              <a:t>розноситься</a:t>
            </a:r>
            <a:r>
              <a:rPr lang="ru-RU" dirty="0"/>
              <a:t> по </a:t>
            </a:r>
            <a:r>
              <a:rPr lang="ru-RU" dirty="0" err="1"/>
              <a:t>організму</a:t>
            </a:r>
            <a:r>
              <a:rPr lang="ru-RU" dirty="0"/>
              <a:t>,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розраховувати</a:t>
            </a:r>
            <a:r>
              <a:rPr lang="ru-RU" dirty="0"/>
              <a:t> на </a:t>
            </a:r>
            <a:r>
              <a:rPr lang="ru-RU" dirty="0" err="1"/>
              <a:t>швидкий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лікарської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при </a:t>
            </a:r>
            <a:r>
              <a:rPr lang="ru-RU" dirty="0" err="1"/>
              <a:t>електрофорезі</a:t>
            </a:r>
            <a:r>
              <a:rPr lang="ru-RU" dirty="0"/>
              <a:t> не </a:t>
            </a:r>
            <a:r>
              <a:rPr lang="ru-RU" dirty="0" err="1"/>
              <a:t>слід</a:t>
            </a:r>
            <a:r>
              <a:rPr lang="ru-RU" dirty="0"/>
              <a:t>. Та й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поступає</a:t>
            </a:r>
            <a:r>
              <a:rPr lang="ru-RU" dirty="0"/>
              <a:t> в </a:t>
            </a:r>
            <a:r>
              <a:rPr lang="ru-RU" dirty="0" err="1"/>
              <a:t>шкірне</a:t>
            </a:r>
            <a:r>
              <a:rPr lang="ru-RU" dirty="0"/>
              <a:t> депо становить </a:t>
            </a:r>
            <a:r>
              <a:rPr lang="ru-RU" dirty="0" err="1"/>
              <a:t>лише</a:t>
            </a:r>
            <a:r>
              <a:rPr lang="ru-RU" dirty="0"/>
              <a:t> 2-3%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об’єму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використаний</a:t>
            </a:r>
            <a:r>
              <a:rPr lang="ru-RU" dirty="0"/>
              <a:t> при </a:t>
            </a:r>
            <a:r>
              <a:rPr lang="ru-RU" dirty="0" err="1"/>
              <a:t>процедурі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61062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/>
              <a:t>Л</a:t>
            </a:r>
            <a:r>
              <a:rPr lang="ru-RU" dirty="0" err="1" smtClean="0"/>
              <a:t>іки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вводяться</a:t>
            </a:r>
            <a:r>
              <a:rPr lang="ru-RU" dirty="0"/>
              <a:t> методом </a:t>
            </a:r>
            <a:r>
              <a:rPr lang="ru-RU" dirty="0" err="1"/>
              <a:t>електрофорезу</a:t>
            </a:r>
            <a:r>
              <a:rPr lang="ru-RU" dirty="0"/>
              <a:t>, </a:t>
            </a:r>
            <a:r>
              <a:rPr lang="ru-RU" dirty="0" err="1"/>
              <a:t>по-перше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властивість</a:t>
            </a:r>
            <a:r>
              <a:rPr lang="ru-RU" dirty="0"/>
              <a:t> </a:t>
            </a:r>
            <a:r>
              <a:rPr lang="ru-RU" dirty="0" err="1"/>
              <a:t>вступати</a:t>
            </a:r>
            <a:r>
              <a:rPr lang="ru-RU" dirty="0"/>
              <a:t> в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обмінні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,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впливаючи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на </a:t>
            </a:r>
            <a:r>
              <a:rPr lang="ru-RU" dirty="0" err="1"/>
              <a:t>перебіг</a:t>
            </a:r>
            <a:r>
              <a:rPr lang="ru-RU" dirty="0"/>
              <a:t> </a:t>
            </a:r>
            <a:r>
              <a:rPr lang="ru-RU" dirty="0" err="1"/>
              <a:t>патологічних</a:t>
            </a:r>
            <a:r>
              <a:rPr lang="ru-RU" dirty="0"/>
              <a:t> і </a:t>
            </a:r>
            <a:r>
              <a:rPr lang="ru-RU" dirty="0" err="1"/>
              <a:t>фізіологічних</a:t>
            </a:r>
            <a:r>
              <a:rPr lang="ru-RU" dirty="0"/>
              <a:t> </a:t>
            </a:r>
            <a:r>
              <a:rPr lang="ru-RU" dirty="0" err="1"/>
              <a:t>реакцій</a:t>
            </a:r>
            <a:r>
              <a:rPr lang="ru-RU" dirty="0"/>
              <a:t> в тканинах, де проводиться </a:t>
            </a:r>
            <a:r>
              <a:rPr lang="ru-RU" dirty="0" err="1"/>
              <a:t>вплив</a:t>
            </a:r>
            <a:r>
              <a:rPr lang="ru-RU" dirty="0"/>
              <a:t>. </a:t>
            </a:r>
            <a:r>
              <a:rPr lang="ru-RU" dirty="0" err="1"/>
              <a:t>По-друге</a:t>
            </a:r>
            <a:r>
              <a:rPr lang="ru-RU" dirty="0"/>
              <a:t>, вони </a:t>
            </a:r>
            <a:r>
              <a:rPr lang="ru-RU" dirty="0" err="1"/>
              <a:t>викликають</a:t>
            </a:r>
            <a:r>
              <a:rPr lang="ru-RU" dirty="0"/>
              <a:t> </a:t>
            </a:r>
            <a:r>
              <a:rPr lang="ru-RU" dirty="0" err="1"/>
              <a:t>тривале</a:t>
            </a:r>
            <a:r>
              <a:rPr lang="ru-RU" dirty="0"/>
              <a:t> і </a:t>
            </a:r>
            <a:r>
              <a:rPr lang="ru-RU" dirty="0" err="1"/>
              <a:t>безперервне</a:t>
            </a:r>
            <a:r>
              <a:rPr lang="ru-RU" dirty="0"/>
              <a:t> </a:t>
            </a:r>
            <a:r>
              <a:rPr lang="ru-RU" dirty="0" err="1"/>
              <a:t>подразнення</a:t>
            </a:r>
            <a:r>
              <a:rPr lang="ru-RU" dirty="0"/>
              <a:t> </a:t>
            </a:r>
            <a:r>
              <a:rPr lang="ru-RU" dirty="0" err="1"/>
              <a:t>нервових</a:t>
            </a:r>
            <a:r>
              <a:rPr lang="ru-RU" dirty="0"/>
              <a:t> </a:t>
            </a:r>
            <a:r>
              <a:rPr lang="ru-RU" dirty="0" err="1"/>
              <a:t>рецепторів</a:t>
            </a:r>
            <a:r>
              <a:rPr lang="ru-RU" dirty="0"/>
              <a:t> </a:t>
            </a:r>
            <a:r>
              <a:rPr lang="ru-RU" dirty="0" err="1"/>
              <a:t>шкіри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рефлекторних</a:t>
            </a:r>
            <a:r>
              <a:rPr lang="ru-RU" dirty="0"/>
              <a:t> </a:t>
            </a:r>
            <a:r>
              <a:rPr lang="ru-RU" dirty="0" err="1"/>
              <a:t>реакцій</a:t>
            </a:r>
            <a:r>
              <a:rPr lang="ru-RU" dirty="0"/>
              <a:t> </a:t>
            </a:r>
            <a:r>
              <a:rPr lang="ru-RU" dirty="0" err="1"/>
              <a:t>генералізованого</a:t>
            </a:r>
            <a:r>
              <a:rPr lang="ru-RU" dirty="0"/>
              <a:t> і метамерного характеру. </a:t>
            </a:r>
            <a:r>
              <a:rPr lang="ru-RU" dirty="0" err="1"/>
              <a:t>По-третє</a:t>
            </a:r>
            <a:r>
              <a:rPr lang="ru-RU" dirty="0"/>
              <a:t>,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лікарські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надходять</a:t>
            </a:r>
            <a:r>
              <a:rPr lang="ru-RU" dirty="0"/>
              <a:t> у кров і </a:t>
            </a:r>
            <a:r>
              <a:rPr lang="ru-RU" dirty="0" err="1"/>
              <a:t>лімфу</a:t>
            </a:r>
            <a:r>
              <a:rPr lang="ru-RU" dirty="0"/>
              <a:t> з депо </a:t>
            </a:r>
            <a:r>
              <a:rPr lang="ru-RU" dirty="0" err="1"/>
              <a:t>чинять</a:t>
            </a:r>
            <a:r>
              <a:rPr lang="ru-RU" dirty="0"/>
              <a:t> </a:t>
            </a:r>
            <a:r>
              <a:rPr lang="ru-RU" dirty="0" err="1"/>
              <a:t>гуморальну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 на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чутливі</a:t>
            </a:r>
            <a:r>
              <a:rPr lang="ru-RU" dirty="0"/>
              <a:t> до них </a:t>
            </a:r>
            <a:r>
              <a:rPr lang="ru-RU" dirty="0" err="1"/>
              <a:t>тканини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9258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У </a:t>
            </a:r>
            <a:r>
              <a:rPr lang="ru-RU" dirty="0" err="1"/>
              <a:t>механізмі</a:t>
            </a:r>
            <a:r>
              <a:rPr lang="ru-RU" dirty="0"/>
              <a:t> </a:t>
            </a:r>
            <a:r>
              <a:rPr lang="ru-RU" dirty="0" err="1"/>
              <a:t>лікувальної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методу </a:t>
            </a:r>
            <a:r>
              <a:rPr lang="ru-RU" dirty="0" err="1"/>
              <a:t>провідне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струму,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підвищує</a:t>
            </a:r>
            <a:r>
              <a:rPr lang="ru-RU" dirty="0"/>
              <a:t> </a:t>
            </a:r>
            <a:r>
              <a:rPr lang="ru-RU" dirty="0" err="1"/>
              <a:t>чутливість</a:t>
            </a:r>
            <a:r>
              <a:rPr lang="ru-RU" dirty="0"/>
              <a:t> тканин до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ліків</a:t>
            </a:r>
            <a:r>
              <a:rPr lang="ru-RU" dirty="0"/>
              <a:t>.</a:t>
            </a:r>
          </a:p>
          <a:p>
            <a:r>
              <a:rPr lang="ru-RU" dirty="0"/>
              <a:t>До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лікувальної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електрофорезу</a:t>
            </a:r>
            <a:r>
              <a:rPr lang="ru-RU" dirty="0"/>
              <a:t> </a:t>
            </a:r>
            <a:r>
              <a:rPr lang="ru-RU" dirty="0" err="1"/>
              <a:t>лікарських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/>
              <a:t>1)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зосередження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будь-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поверхнево</a:t>
            </a:r>
            <a:r>
              <a:rPr lang="ru-RU" dirty="0"/>
              <a:t> – </a:t>
            </a:r>
            <a:r>
              <a:rPr lang="ru-RU" dirty="0" err="1"/>
              <a:t>розташованій</a:t>
            </a:r>
            <a:r>
              <a:rPr lang="ru-RU" dirty="0"/>
              <a:t> </a:t>
            </a:r>
            <a:r>
              <a:rPr lang="ru-RU" dirty="0" err="1"/>
              <a:t>ділянці</a:t>
            </a:r>
            <a:r>
              <a:rPr lang="ru-RU" dirty="0"/>
              <a:t> </a:t>
            </a:r>
            <a:r>
              <a:rPr lang="ru-RU" dirty="0" err="1"/>
              <a:t>тіла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 </a:t>
            </a:r>
            <a:r>
              <a:rPr lang="ru-RU" dirty="0" err="1"/>
              <a:t>суглобі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2) велика </a:t>
            </a:r>
            <a:r>
              <a:rPr lang="ru-RU" dirty="0" err="1"/>
              <a:t>тривалість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процедур – депо </a:t>
            </a:r>
            <a:r>
              <a:rPr lang="ru-RU" dirty="0" err="1"/>
              <a:t>лікарської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</a:t>
            </a:r>
            <a:r>
              <a:rPr lang="ru-RU" dirty="0" err="1"/>
              <a:t>зберігається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3) </a:t>
            </a:r>
            <a:r>
              <a:rPr lang="ru-RU" dirty="0" err="1"/>
              <a:t>виключення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лікарських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на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травлення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4)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лікарської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в </a:t>
            </a:r>
            <a:r>
              <a:rPr lang="ru-RU" dirty="0" err="1"/>
              <a:t>організм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іонів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в активно </a:t>
            </a:r>
            <a:r>
              <a:rPr lang="ru-RU" dirty="0" err="1"/>
              <a:t>діючій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0767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/>
              <a:t>лікарських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в </a:t>
            </a:r>
            <a:r>
              <a:rPr lang="ru-RU" dirty="0" err="1"/>
              <a:t>організм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електрофорезу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ряд </a:t>
            </a:r>
            <a:r>
              <a:rPr lang="ru-RU" dirty="0" err="1"/>
              <a:t>переваг</a:t>
            </a:r>
            <a:r>
              <a:rPr lang="ru-RU" dirty="0"/>
              <a:t> у </a:t>
            </a:r>
            <a:r>
              <a:rPr lang="ru-RU" dirty="0" err="1"/>
              <a:t>порівнянні</a:t>
            </a:r>
            <a:r>
              <a:rPr lang="ru-RU" dirty="0"/>
              <a:t> з </a:t>
            </a:r>
            <a:r>
              <a:rPr lang="ru-RU" dirty="0" err="1"/>
              <a:t>введенням</a:t>
            </a:r>
            <a:r>
              <a:rPr lang="ru-RU" dirty="0"/>
              <a:t> тих же </a:t>
            </a:r>
            <a:r>
              <a:rPr lang="ru-RU" dirty="0" err="1"/>
              <a:t>препаратів</a:t>
            </a:r>
            <a:r>
              <a:rPr lang="ru-RU" dirty="0"/>
              <a:t>, але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лікарських</a:t>
            </a:r>
            <a:r>
              <a:rPr lang="ru-RU" dirty="0"/>
              <a:t> формах (у </a:t>
            </a:r>
            <a:r>
              <a:rPr lang="ru-RU" dirty="0" err="1"/>
              <a:t>вигляді</a:t>
            </a:r>
            <a:r>
              <a:rPr lang="ru-RU" dirty="0"/>
              <a:t> капсул, таблеток, </a:t>
            </a:r>
            <a:r>
              <a:rPr lang="ru-RU" dirty="0" err="1"/>
              <a:t>ін’єкцій</a:t>
            </a:r>
            <a:r>
              <a:rPr lang="ru-RU" dirty="0"/>
              <a:t>, драже та </a:t>
            </a:r>
            <a:r>
              <a:rPr lang="ru-RU" dirty="0" err="1"/>
              <a:t>ін</a:t>
            </a:r>
            <a:r>
              <a:rPr lang="ru-RU" dirty="0"/>
              <a:t>):</a:t>
            </a:r>
          </a:p>
          <a:p>
            <a:r>
              <a:rPr lang="ru-RU" dirty="0" err="1"/>
              <a:t>присутня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введення</a:t>
            </a:r>
            <a:r>
              <a:rPr lang="ru-RU" dirty="0"/>
              <a:t> не одного, а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лікарських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з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полюсів</a:t>
            </a:r>
            <a:r>
              <a:rPr lang="ru-RU" dirty="0"/>
              <a:t>;</a:t>
            </a:r>
          </a:p>
          <a:p>
            <a:r>
              <a:rPr lang="ru-RU" dirty="0" err="1"/>
              <a:t>найбільша</a:t>
            </a:r>
            <a:r>
              <a:rPr lang="ru-RU" dirty="0"/>
              <a:t> </a:t>
            </a:r>
            <a:r>
              <a:rPr lang="ru-RU" dirty="0" err="1"/>
              <a:t>концентрація</a:t>
            </a:r>
            <a:r>
              <a:rPr lang="ru-RU" dirty="0"/>
              <a:t> </a:t>
            </a:r>
            <a:r>
              <a:rPr lang="ru-RU" dirty="0" err="1"/>
              <a:t>лікарського</a:t>
            </a:r>
            <a:r>
              <a:rPr lang="ru-RU" dirty="0"/>
              <a:t> препарату </a:t>
            </a:r>
            <a:r>
              <a:rPr lang="ru-RU" dirty="0" err="1"/>
              <a:t>утворюється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в </a:t>
            </a:r>
            <a:r>
              <a:rPr lang="ru-RU" dirty="0" err="1"/>
              <a:t>патологічному</a:t>
            </a:r>
            <a:r>
              <a:rPr lang="ru-RU" dirty="0"/>
              <a:t> </a:t>
            </a:r>
            <a:r>
              <a:rPr lang="ru-RU" dirty="0" err="1"/>
              <a:t>вогнищі</a:t>
            </a:r>
            <a:r>
              <a:rPr lang="ru-RU" dirty="0"/>
              <a:t>;</a:t>
            </a:r>
          </a:p>
          <a:p>
            <a:r>
              <a:rPr lang="ru-RU" dirty="0"/>
              <a:t>препарат вводиться в </a:t>
            </a:r>
            <a:r>
              <a:rPr lang="ru-RU" dirty="0" err="1"/>
              <a:t>організм</a:t>
            </a:r>
            <a:r>
              <a:rPr lang="ru-RU" dirty="0"/>
              <a:t> без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шкірних</a:t>
            </a:r>
            <a:r>
              <a:rPr lang="ru-RU" dirty="0"/>
              <a:t> </a:t>
            </a:r>
            <a:r>
              <a:rPr lang="ru-RU" dirty="0" err="1"/>
              <a:t>покривів</a:t>
            </a:r>
            <a:r>
              <a:rPr lang="ru-RU" dirty="0"/>
              <a:t>, тому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в </a:t>
            </a:r>
            <a:r>
              <a:rPr lang="ru-RU" dirty="0" err="1"/>
              <a:t>стерилізації</a:t>
            </a:r>
            <a:r>
              <a:rPr lang="ru-RU" dirty="0"/>
              <a:t> препарату.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7771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/>
              <a:t>Останнім</a:t>
            </a:r>
            <a:r>
              <a:rPr lang="ru-RU" dirty="0"/>
              <a:t> часом все </a:t>
            </a:r>
            <a:r>
              <a:rPr lang="ru-RU" dirty="0" err="1"/>
              <a:t>частіше</a:t>
            </a:r>
            <a:r>
              <a:rPr lang="ru-RU" dirty="0"/>
              <a:t> </a:t>
            </a:r>
            <a:r>
              <a:rPr lang="ru-RU" dirty="0" err="1"/>
              <a:t>замість</a:t>
            </a:r>
            <a:r>
              <a:rPr lang="ru-RU" dirty="0"/>
              <a:t> </a:t>
            </a:r>
            <a:r>
              <a:rPr lang="ru-RU" dirty="0" err="1"/>
              <a:t>гальванічного</a:t>
            </a:r>
            <a:r>
              <a:rPr lang="ru-RU" dirty="0"/>
              <a:t> струму при </a:t>
            </a:r>
            <a:r>
              <a:rPr lang="ru-RU" dirty="0" err="1"/>
              <a:t>електрофорезі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постійні</a:t>
            </a:r>
            <a:r>
              <a:rPr lang="ru-RU" dirty="0"/>
              <a:t> </a:t>
            </a:r>
            <a:r>
              <a:rPr lang="ru-RU" dirty="0" err="1"/>
              <a:t>імпульсні</a:t>
            </a:r>
            <a:r>
              <a:rPr lang="ru-RU" dirty="0"/>
              <a:t> </a:t>
            </a:r>
            <a:r>
              <a:rPr lang="ru-RU" dirty="0" err="1"/>
              <a:t>струми</a:t>
            </a:r>
            <a:r>
              <a:rPr lang="ru-RU" dirty="0"/>
              <a:t> – </a:t>
            </a:r>
            <a:r>
              <a:rPr lang="ru-RU" dirty="0" err="1"/>
              <a:t>випрямлений</a:t>
            </a:r>
            <a:r>
              <a:rPr lang="ru-RU" dirty="0"/>
              <a:t> </a:t>
            </a:r>
            <a:r>
              <a:rPr lang="ru-RU" dirty="0" err="1"/>
              <a:t>синусоїдальний</a:t>
            </a:r>
            <a:r>
              <a:rPr lang="ru-RU" dirty="0"/>
              <a:t> </a:t>
            </a:r>
            <a:r>
              <a:rPr lang="ru-RU" dirty="0" err="1"/>
              <a:t>модульований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діадинамічний</a:t>
            </a:r>
            <a:r>
              <a:rPr lang="ru-RU" dirty="0"/>
              <a:t>.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загальна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надходить</a:t>
            </a:r>
            <a:r>
              <a:rPr lang="ru-RU" dirty="0"/>
              <a:t> в </a:t>
            </a:r>
            <a:r>
              <a:rPr lang="ru-RU" dirty="0" err="1"/>
              <a:t>організм</a:t>
            </a:r>
            <a:r>
              <a:rPr lang="ru-RU" dirty="0"/>
              <a:t>,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менша</a:t>
            </a:r>
            <a:r>
              <a:rPr lang="ru-RU" dirty="0"/>
              <a:t>,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підбору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імпульсних</a:t>
            </a:r>
            <a:r>
              <a:rPr lang="ru-RU" dirty="0"/>
              <a:t> форм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специфічність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методу. Так, для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глибокого</a:t>
            </a:r>
            <a:r>
              <a:rPr lang="ru-RU" dirty="0"/>
              <a:t> </a:t>
            </a:r>
            <a:r>
              <a:rPr lang="ru-RU" dirty="0" err="1"/>
              <a:t>проникнення</a:t>
            </a:r>
            <a:r>
              <a:rPr lang="ru-RU" dirty="0"/>
              <a:t> в </a:t>
            </a:r>
            <a:r>
              <a:rPr lang="ru-RU" dirty="0" err="1"/>
              <a:t>тканини</a:t>
            </a:r>
            <a:r>
              <a:rPr lang="ru-RU" dirty="0"/>
              <a:t> і </a:t>
            </a:r>
            <a:r>
              <a:rPr lang="ru-RU" dirty="0" err="1"/>
              <a:t>швидкого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в кров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електрофорез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синусоїдальними</a:t>
            </a:r>
            <a:r>
              <a:rPr lang="ru-RU" dirty="0"/>
              <a:t> </a:t>
            </a:r>
            <a:r>
              <a:rPr lang="ru-RU" dirty="0" err="1"/>
              <a:t>модульованими</a:t>
            </a:r>
            <a:r>
              <a:rPr lang="ru-RU" dirty="0"/>
              <a:t> струмами (СМТ) у </a:t>
            </a:r>
            <a:r>
              <a:rPr lang="ru-RU" dirty="0" err="1"/>
              <a:t>випрямленому</a:t>
            </a:r>
            <a:r>
              <a:rPr lang="ru-RU" dirty="0"/>
              <a:t> </a:t>
            </a:r>
            <a:r>
              <a:rPr lang="ru-RU" dirty="0" err="1"/>
              <a:t>режимі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63337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i="1" dirty="0" err="1"/>
              <a:t>Показання</a:t>
            </a:r>
            <a:r>
              <a:rPr lang="ru-RU" i="1" dirty="0"/>
              <a:t> до </a:t>
            </a:r>
            <a:r>
              <a:rPr lang="ru-RU" i="1" dirty="0" err="1"/>
              <a:t>електрофорезу</a:t>
            </a:r>
            <a:r>
              <a:rPr lang="ru-RU" i="1" dirty="0"/>
              <a:t> </a:t>
            </a:r>
            <a:r>
              <a:rPr lang="ru-RU" i="1" dirty="0" err="1"/>
              <a:t>лікарських</a:t>
            </a:r>
            <a:r>
              <a:rPr lang="ru-RU" i="1" dirty="0"/>
              <a:t> </a:t>
            </a:r>
            <a:r>
              <a:rPr lang="ru-RU" i="1" dirty="0" err="1"/>
              <a:t>засобів</a:t>
            </a:r>
            <a:r>
              <a:rPr lang="ru-RU" dirty="0"/>
              <a:t> вельми </a:t>
            </a:r>
            <a:r>
              <a:rPr lang="ru-RU" dirty="0" err="1"/>
              <a:t>широкі</a:t>
            </a:r>
            <a:r>
              <a:rPr lang="ru-RU" dirty="0"/>
              <a:t>. Вони </a:t>
            </a:r>
            <a:r>
              <a:rPr lang="ru-RU" dirty="0" err="1"/>
              <a:t>визначаються</a:t>
            </a:r>
            <a:r>
              <a:rPr lang="ru-RU" dirty="0"/>
              <a:t> </a:t>
            </a:r>
            <a:r>
              <a:rPr lang="ru-RU" dirty="0" err="1"/>
              <a:t>фармакотерапевтичними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 препарату, </a:t>
            </a:r>
            <a:r>
              <a:rPr lang="ru-RU" dirty="0" err="1"/>
              <a:t>що</a:t>
            </a:r>
            <a:r>
              <a:rPr lang="ru-RU" dirty="0"/>
              <a:t> вводиться з </a:t>
            </a:r>
            <a:r>
              <a:rPr lang="ru-RU" dirty="0" err="1"/>
              <a:t>обов’язковим</a:t>
            </a:r>
            <a:r>
              <a:rPr lang="ru-RU" dirty="0"/>
              <a:t>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показань</a:t>
            </a:r>
            <a:r>
              <a:rPr lang="ru-RU" dirty="0"/>
              <a:t> до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струму. </a:t>
            </a:r>
            <a:r>
              <a:rPr lang="ru-RU" dirty="0" err="1"/>
              <a:t>Лікарський</a:t>
            </a:r>
            <a:r>
              <a:rPr lang="ru-RU" dirty="0"/>
              <a:t> </a:t>
            </a:r>
            <a:r>
              <a:rPr lang="ru-RU" dirty="0" err="1"/>
              <a:t>електрофорез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при </a:t>
            </a:r>
            <a:r>
              <a:rPr lang="ru-RU" dirty="0" err="1"/>
              <a:t>захворюваннях</a:t>
            </a:r>
            <a:r>
              <a:rPr lang="ru-RU" dirty="0"/>
              <a:t> </a:t>
            </a:r>
            <a:r>
              <a:rPr lang="ru-RU" dirty="0" err="1"/>
              <a:t>центральної</a:t>
            </a:r>
            <a:r>
              <a:rPr lang="ru-RU" dirty="0"/>
              <a:t> і </a:t>
            </a:r>
            <a:r>
              <a:rPr lang="ru-RU" dirty="0" err="1"/>
              <a:t>периферичної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опорно-</a:t>
            </a:r>
            <a:r>
              <a:rPr lang="ru-RU" dirty="0" err="1"/>
              <a:t>рухового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, </a:t>
            </a:r>
            <a:r>
              <a:rPr lang="ru-RU" dirty="0" err="1"/>
              <a:t>гінекологічних</a:t>
            </a:r>
            <a:r>
              <a:rPr lang="ru-RU" dirty="0"/>
              <a:t> </a:t>
            </a:r>
            <a:r>
              <a:rPr lang="ru-RU" dirty="0" err="1"/>
              <a:t>захворюваннях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r>
              <a:rPr lang="ru-RU" i="1" dirty="0" err="1"/>
              <a:t>Протипоказання</a:t>
            </a:r>
            <a:r>
              <a:rPr lang="ru-RU" i="1" dirty="0"/>
              <a:t> до </a:t>
            </a:r>
            <a:r>
              <a:rPr lang="ru-RU" i="1" dirty="0" err="1"/>
              <a:t>гальванізації</a:t>
            </a:r>
            <a:r>
              <a:rPr lang="ru-RU" i="1" dirty="0"/>
              <a:t> та </a:t>
            </a:r>
            <a:r>
              <a:rPr lang="ru-RU" i="1" dirty="0" err="1"/>
              <a:t>електрофорезу</a:t>
            </a:r>
            <a:r>
              <a:rPr lang="ru-RU" dirty="0"/>
              <a:t>:</a:t>
            </a:r>
          </a:p>
          <a:p>
            <a:r>
              <a:rPr lang="ru-RU" dirty="0" err="1"/>
              <a:t>виражений</a:t>
            </a:r>
            <a:r>
              <a:rPr lang="ru-RU" dirty="0"/>
              <a:t> атеросклероз,</a:t>
            </a:r>
          </a:p>
          <a:p>
            <a:r>
              <a:rPr lang="ru-RU" dirty="0" err="1"/>
              <a:t>індивідуальна</a:t>
            </a:r>
            <a:r>
              <a:rPr lang="ru-RU" dirty="0"/>
              <a:t> </a:t>
            </a:r>
            <a:r>
              <a:rPr lang="ru-RU" dirty="0" err="1"/>
              <a:t>непереносимість</a:t>
            </a:r>
            <a:r>
              <a:rPr lang="ru-RU" dirty="0"/>
              <a:t> </a:t>
            </a:r>
            <a:r>
              <a:rPr lang="ru-RU" dirty="0" err="1"/>
              <a:t>гальванічного</a:t>
            </a:r>
            <a:r>
              <a:rPr lang="ru-RU" dirty="0"/>
              <a:t> струму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застосовуваних</a:t>
            </a:r>
            <a:r>
              <a:rPr lang="ru-RU" dirty="0"/>
              <a:t> </a:t>
            </a:r>
            <a:r>
              <a:rPr lang="ru-RU" dirty="0" err="1"/>
              <a:t>лікарських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</a:t>
            </a:r>
          </a:p>
          <a:p>
            <a:r>
              <a:rPr lang="ru-RU" dirty="0" err="1"/>
              <a:t>гострі</a:t>
            </a:r>
            <a:r>
              <a:rPr lang="ru-RU" dirty="0"/>
              <a:t> </a:t>
            </a:r>
            <a:r>
              <a:rPr lang="ru-RU" dirty="0" err="1"/>
              <a:t>серцево-судинні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,</a:t>
            </a:r>
          </a:p>
          <a:p>
            <a:r>
              <a:rPr lang="ru-RU" dirty="0" err="1"/>
              <a:t>поширені</a:t>
            </a:r>
            <a:r>
              <a:rPr lang="ru-RU" dirty="0"/>
              <a:t> </a:t>
            </a:r>
            <a:r>
              <a:rPr lang="ru-RU" dirty="0" err="1"/>
              <a:t>дерматози</a:t>
            </a:r>
            <a:r>
              <a:rPr lang="ru-RU" dirty="0"/>
              <a:t>,</a:t>
            </a:r>
          </a:p>
          <a:p>
            <a:r>
              <a:rPr lang="ru-RU" dirty="0" err="1"/>
              <a:t>злоякісні</a:t>
            </a:r>
            <a:r>
              <a:rPr lang="ru-RU" dirty="0"/>
              <a:t> </a:t>
            </a:r>
            <a:r>
              <a:rPr lang="ru-RU" dirty="0" err="1"/>
              <a:t>новоутворення</a:t>
            </a:r>
            <a:r>
              <a:rPr lang="ru-RU" dirty="0"/>
              <a:t>,</a:t>
            </a:r>
          </a:p>
          <a:p>
            <a:r>
              <a:rPr lang="ru-RU" dirty="0" err="1"/>
              <a:t>схильність</a:t>
            </a:r>
            <a:r>
              <a:rPr lang="ru-RU" dirty="0"/>
              <a:t> до </a:t>
            </a:r>
            <a:r>
              <a:rPr lang="ru-RU" dirty="0" err="1"/>
              <a:t>кровотеч</a:t>
            </a:r>
            <a:r>
              <a:rPr lang="ru-RU" dirty="0"/>
              <a:t>,</a:t>
            </a:r>
          </a:p>
          <a:p>
            <a:r>
              <a:rPr lang="ru-RU" dirty="0" err="1"/>
              <a:t>гострі</a:t>
            </a:r>
            <a:r>
              <a:rPr lang="ru-RU" dirty="0"/>
              <a:t> </a:t>
            </a:r>
            <a:r>
              <a:rPr lang="ru-RU" dirty="0" err="1"/>
              <a:t>гнійно-запальні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7437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терміном</a:t>
            </a:r>
            <a:r>
              <a:rPr lang="ru-RU" dirty="0"/>
              <a:t> </a:t>
            </a:r>
            <a:r>
              <a:rPr lang="ru-RU" dirty="0" err="1"/>
              <a:t>мається</a:t>
            </a:r>
            <a:r>
              <a:rPr lang="ru-RU" dirty="0"/>
              <a:t> на </a:t>
            </a:r>
            <a:r>
              <a:rPr lang="ru-RU" dirty="0" err="1"/>
              <a:t>увазі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немедикаментозних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спеціальної</a:t>
            </a:r>
            <a:r>
              <a:rPr lang="ru-RU" dirty="0"/>
              <a:t> </a:t>
            </a:r>
            <a:r>
              <a:rPr lang="ru-RU" dirty="0" err="1"/>
              <a:t>апаратури</a:t>
            </a:r>
            <a:r>
              <a:rPr lang="ru-RU" dirty="0"/>
              <a:t>. У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своїй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засновані</a:t>
            </a:r>
            <a:r>
              <a:rPr lang="ru-RU" dirty="0"/>
              <a:t> на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лікувальних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</a:t>
            </a:r>
            <a:r>
              <a:rPr lang="ru-RU" dirty="0" err="1"/>
              <a:t>електричного</a:t>
            </a:r>
            <a:r>
              <a:rPr lang="ru-RU" dirty="0"/>
              <a:t> струму, </a:t>
            </a:r>
            <a:r>
              <a:rPr lang="ru-RU" dirty="0" err="1"/>
              <a:t>пов’язаного</a:t>
            </a:r>
            <a:r>
              <a:rPr lang="ru-RU" dirty="0"/>
              <a:t> з ним </a:t>
            </a:r>
            <a:r>
              <a:rPr lang="ru-RU" dirty="0" err="1"/>
              <a:t>магнітного</a:t>
            </a:r>
            <a:r>
              <a:rPr lang="ru-RU" dirty="0"/>
              <a:t> поля і </a:t>
            </a:r>
            <a:r>
              <a:rPr lang="ru-RU" dirty="0" err="1"/>
              <a:t>різного</a:t>
            </a:r>
            <a:r>
              <a:rPr lang="ru-RU" dirty="0"/>
              <a:t> спектра </a:t>
            </a:r>
            <a:r>
              <a:rPr lang="ru-RU" dirty="0" err="1"/>
              <a:t>світлового</a:t>
            </a:r>
            <a:r>
              <a:rPr lang="ru-RU" dirty="0"/>
              <a:t> </a:t>
            </a:r>
            <a:r>
              <a:rPr lang="ru-RU" dirty="0" err="1"/>
              <a:t>випромінювання</a:t>
            </a:r>
            <a:r>
              <a:rPr lang="ru-RU" dirty="0"/>
              <a:t>. До </a:t>
            </a:r>
            <a:r>
              <a:rPr lang="ru-RU" dirty="0" err="1"/>
              <a:t>цієї</a:t>
            </a:r>
            <a:r>
              <a:rPr lang="ru-RU" dirty="0"/>
              <a:t> ж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, </a:t>
            </a:r>
            <a:r>
              <a:rPr lang="ru-RU" dirty="0" err="1"/>
              <a:t>засновані</a:t>
            </a:r>
            <a:r>
              <a:rPr lang="ru-RU" dirty="0"/>
              <a:t> на </a:t>
            </a:r>
            <a:r>
              <a:rPr lang="ru-RU" dirty="0" err="1"/>
              <a:t>механічному</a:t>
            </a:r>
            <a:r>
              <a:rPr lang="ru-RU" dirty="0"/>
              <a:t> </a:t>
            </a:r>
            <a:r>
              <a:rPr lang="ru-RU" dirty="0" err="1"/>
              <a:t>фізичному</a:t>
            </a:r>
            <a:r>
              <a:rPr lang="ru-RU" dirty="0"/>
              <a:t> </a:t>
            </a:r>
            <a:r>
              <a:rPr lang="ru-RU" dirty="0" err="1"/>
              <a:t>впливі</a:t>
            </a:r>
            <a:r>
              <a:rPr lang="ru-RU" dirty="0"/>
              <a:t>. Для </a:t>
            </a:r>
            <a:r>
              <a:rPr lang="ru-RU" dirty="0" err="1"/>
              <a:t>лікування</a:t>
            </a:r>
            <a:r>
              <a:rPr lang="ru-RU" dirty="0"/>
              <a:t> і </a:t>
            </a:r>
            <a:r>
              <a:rPr lang="ru-RU" dirty="0" err="1"/>
              <a:t>профілактики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енергія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електричного</a:t>
            </a:r>
            <a:r>
              <a:rPr lang="ru-RU" dirty="0"/>
              <a:t> струму, </a:t>
            </a:r>
            <a:r>
              <a:rPr lang="ru-RU" dirty="0" err="1"/>
              <a:t>електричних</a:t>
            </a:r>
            <a:r>
              <a:rPr lang="ru-RU" dirty="0"/>
              <a:t>, </a:t>
            </a:r>
            <a:r>
              <a:rPr lang="ru-RU" dirty="0" err="1"/>
              <a:t>магнітних</a:t>
            </a:r>
            <a:r>
              <a:rPr lang="ru-RU" dirty="0"/>
              <a:t> </a:t>
            </a:r>
            <a:r>
              <a:rPr lang="ru-RU" dirty="0" err="1"/>
              <a:t>полів</a:t>
            </a:r>
            <a:r>
              <a:rPr lang="ru-RU" dirty="0"/>
              <a:t>, ультразвуку, </a:t>
            </a:r>
            <a:r>
              <a:rPr lang="ru-RU" dirty="0" err="1"/>
              <a:t>світла</a:t>
            </a:r>
            <a:r>
              <a:rPr lang="ru-RU" dirty="0"/>
              <a:t> </a:t>
            </a:r>
            <a:r>
              <a:rPr lang="ru-RU" dirty="0" err="1"/>
              <a:t>різного</a:t>
            </a:r>
            <a:r>
              <a:rPr lang="ru-RU" dirty="0"/>
              <a:t> спектру.</a:t>
            </a:r>
          </a:p>
        </p:txBody>
      </p:sp>
    </p:spTree>
    <p:extLst>
      <p:ext uri="{BB962C8B-B14F-4D97-AF65-F5344CB8AC3E}">
        <p14:creationId xmlns:p14="http://schemas.microsoft.com/office/powerpoint/2010/main" val="2419489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лікувальних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штучно </a:t>
            </a:r>
            <a:r>
              <a:rPr lang="ru-RU" dirty="0" err="1"/>
              <a:t>створені</a:t>
            </a:r>
            <a:r>
              <a:rPr lang="ru-RU" dirty="0"/>
              <a:t> </a:t>
            </a:r>
            <a:r>
              <a:rPr lang="ru-RU" dirty="0" err="1"/>
              <a:t>лікувальні</a:t>
            </a:r>
            <a:r>
              <a:rPr lang="ru-RU" dirty="0"/>
              <a:t> </a:t>
            </a:r>
            <a:r>
              <a:rPr lang="ru-RU" dirty="0" err="1"/>
              <a:t>чинники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преформованими</a:t>
            </a:r>
            <a:r>
              <a:rPr lang="ru-RU" dirty="0"/>
              <a:t> факторами. В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штучних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, як і </a:t>
            </a:r>
            <a:r>
              <a:rPr lang="ru-RU" dirty="0" err="1"/>
              <a:t>природних</a:t>
            </a:r>
            <a:r>
              <a:rPr lang="ru-RU" dirty="0"/>
              <a:t>, </a:t>
            </a:r>
            <a:r>
              <a:rPr lang="ru-RU" dirty="0" err="1"/>
              <a:t>лежить</a:t>
            </a:r>
            <a:r>
              <a:rPr lang="ru-RU" dirty="0"/>
              <a:t> рефлекторна </a:t>
            </a:r>
            <a:r>
              <a:rPr lang="ru-RU" dirty="0" err="1"/>
              <a:t>відповідь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 на </a:t>
            </a:r>
            <a:r>
              <a:rPr lang="ru-RU" dirty="0" err="1"/>
              <a:t>подразник</a:t>
            </a:r>
            <a:r>
              <a:rPr lang="ru-RU" dirty="0"/>
              <a:t>.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перетворення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(</a:t>
            </a:r>
            <a:r>
              <a:rPr lang="ru-RU" dirty="0" err="1"/>
              <a:t>електричної</a:t>
            </a:r>
            <a:r>
              <a:rPr lang="ru-RU" dirty="0"/>
              <a:t>, </a:t>
            </a:r>
            <a:r>
              <a:rPr lang="ru-RU" dirty="0" err="1"/>
              <a:t>механічної</a:t>
            </a:r>
            <a:r>
              <a:rPr lang="ru-RU" dirty="0"/>
              <a:t>, </a:t>
            </a:r>
            <a:r>
              <a:rPr lang="ru-RU" dirty="0" err="1"/>
              <a:t>теплової</a:t>
            </a:r>
            <a:r>
              <a:rPr lang="ru-RU" dirty="0"/>
              <a:t>) в </a:t>
            </a:r>
            <a:r>
              <a:rPr lang="ru-RU" dirty="0" err="1"/>
              <a:t>біологічні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. </a:t>
            </a:r>
            <a:r>
              <a:rPr lang="ru-RU" dirty="0" err="1"/>
              <a:t>Перетворення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не </a:t>
            </a:r>
            <a:r>
              <a:rPr lang="ru-RU" dirty="0" err="1"/>
              <a:t>безпосередньо</a:t>
            </a:r>
            <a:r>
              <a:rPr lang="ru-RU" dirty="0"/>
              <a:t>, а через </a:t>
            </a:r>
            <a:r>
              <a:rPr lang="ru-RU" dirty="0" err="1"/>
              <a:t>перетворення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в </a:t>
            </a:r>
            <a:r>
              <a:rPr lang="ru-RU" dirty="0" err="1"/>
              <a:t>біологічні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молекул.</a:t>
            </a:r>
          </a:p>
        </p:txBody>
      </p:sp>
    </p:spTree>
    <p:extLst>
      <p:ext uri="{BB962C8B-B14F-4D97-AF65-F5344CB8AC3E}">
        <p14:creationId xmlns:p14="http://schemas.microsoft.com/office/powerpoint/2010/main" val="462870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астосування</a:t>
            </a:r>
            <a:r>
              <a:rPr lang="ru-RU" dirty="0"/>
              <a:t> </a:t>
            </a:r>
            <a:r>
              <a:rPr lang="ru-RU" dirty="0" err="1"/>
              <a:t>преформованих</a:t>
            </a:r>
            <a:r>
              <a:rPr lang="ru-RU" dirty="0"/>
              <a:t> </a:t>
            </a:r>
            <a:r>
              <a:rPr lang="ru-RU" dirty="0" err="1"/>
              <a:t>лікувальних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в </a:t>
            </a:r>
            <a:r>
              <a:rPr lang="ru-RU" dirty="0" err="1"/>
              <a:t>лікувальних</a:t>
            </a:r>
            <a:r>
              <a:rPr lang="ru-RU" dirty="0"/>
              <a:t> </a:t>
            </a:r>
            <a:r>
              <a:rPr lang="ru-RU" dirty="0" err="1"/>
              <a:t>цілях</a:t>
            </a:r>
            <a:r>
              <a:rPr lang="ru-RU" dirty="0"/>
              <a:t> практично не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побічних</a:t>
            </a:r>
            <a:r>
              <a:rPr lang="ru-RU" dirty="0"/>
              <a:t> </a:t>
            </a:r>
            <a:r>
              <a:rPr lang="ru-RU" dirty="0" err="1"/>
              <a:t>ефектів</a:t>
            </a:r>
            <a:r>
              <a:rPr lang="ru-RU" dirty="0"/>
              <a:t>. </a:t>
            </a:r>
            <a:r>
              <a:rPr lang="ru-RU" dirty="0" err="1"/>
              <a:t>Фізіотерапія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скоротити</a:t>
            </a:r>
            <a:r>
              <a:rPr lang="ru-RU" dirty="0"/>
              <a:t> </a:t>
            </a:r>
            <a:r>
              <a:rPr lang="ru-RU" dirty="0" err="1"/>
              <a:t>прийом</a:t>
            </a:r>
            <a:r>
              <a:rPr lang="ru-RU" dirty="0"/>
              <a:t> </a:t>
            </a:r>
            <a:r>
              <a:rPr lang="ru-RU" dirty="0" err="1"/>
              <a:t>ліків</a:t>
            </a:r>
            <a:r>
              <a:rPr lang="ru-RU" dirty="0"/>
              <a:t>,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чутливості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, </a:t>
            </a:r>
            <a:r>
              <a:rPr lang="ru-RU" dirty="0" err="1"/>
              <a:t>зводить</a:t>
            </a:r>
            <a:r>
              <a:rPr lang="ru-RU" dirty="0"/>
              <a:t> до </a:t>
            </a:r>
            <a:r>
              <a:rPr lang="ru-RU" dirty="0" err="1"/>
              <a:t>мінімуму</a:t>
            </a:r>
            <a:r>
              <a:rPr lang="ru-RU" dirty="0"/>
              <a:t> </a:t>
            </a:r>
            <a:r>
              <a:rPr lang="ru-RU" dirty="0" err="1"/>
              <a:t>побічні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 і </a:t>
            </a:r>
            <a:r>
              <a:rPr lang="ru-RU" dirty="0" err="1"/>
              <a:t>неприємні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як </a:t>
            </a:r>
            <a:r>
              <a:rPr lang="ru-RU" dirty="0" err="1"/>
              <a:t>самої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, так і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,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скороченню</a:t>
            </a:r>
            <a:r>
              <a:rPr lang="ru-RU" dirty="0"/>
              <a:t> </a:t>
            </a:r>
            <a:r>
              <a:rPr lang="ru-RU" dirty="0" err="1"/>
              <a:t>термінів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, </a:t>
            </a:r>
            <a:r>
              <a:rPr lang="ru-RU" dirty="0" err="1"/>
              <a:t>прискоренню</a:t>
            </a:r>
            <a:r>
              <a:rPr lang="ru-RU" dirty="0"/>
              <a:t> </a:t>
            </a:r>
            <a:r>
              <a:rPr lang="ru-RU" dirty="0" err="1"/>
              <a:t>відновлення</a:t>
            </a:r>
            <a:r>
              <a:rPr lang="ru-RU" dirty="0"/>
              <a:t>, </a:t>
            </a:r>
            <a:r>
              <a:rPr lang="ru-RU" dirty="0" err="1"/>
              <a:t>активізації</a:t>
            </a:r>
            <a:r>
              <a:rPr lang="ru-RU" dirty="0"/>
              <a:t> </a:t>
            </a:r>
            <a:r>
              <a:rPr lang="ru-RU" dirty="0" err="1"/>
              <a:t>найважливіших</a:t>
            </a:r>
            <a:r>
              <a:rPr lang="ru-RU" dirty="0"/>
              <a:t> </a:t>
            </a:r>
            <a:r>
              <a:rPr lang="ru-RU" dirty="0" err="1"/>
              <a:t>біохімічних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в </a:t>
            </a:r>
            <a:r>
              <a:rPr lang="ru-RU" dirty="0" err="1"/>
              <a:t>організмі</a:t>
            </a:r>
            <a:r>
              <a:rPr lang="ru-RU" dirty="0"/>
              <a:t>, </a:t>
            </a:r>
            <a:r>
              <a:rPr lang="ru-RU" dirty="0" err="1"/>
              <a:t>налаштовуючи</a:t>
            </a:r>
            <a:r>
              <a:rPr lang="ru-RU" dirty="0"/>
              <a:t>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 на </a:t>
            </a:r>
            <a:r>
              <a:rPr lang="ru-RU" dirty="0" err="1"/>
              <a:t>одужання</a:t>
            </a:r>
            <a:r>
              <a:rPr lang="ru-RU" dirty="0"/>
              <a:t>. </a:t>
            </a:r>
            <a:r>
              <a:rPr lang="ru-RU" dirty="0" err="1"/>
              <a:t>Фізичні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мали</a:t>
            </a:r>
            <a:r>
              <a:rPr lang="ru-RU" dirty="0"/>
              <a:t> великий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людину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на </a:t>
            </a:r>
            <a:r>
              <a:rPr lang="ru-RU" dirty="0" err="1"/>
              <a:t>землі</a:t>
            </a:r>
            <a:r>
              <a:rPr lang="ru-RU" dirty="0"/>
              <a:t>,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фізіотерапевтичні</a:t>
            </a:r>
            <a:r>
              <a:rPr lang="ru-RU" dirty="0"/>
              <a:t> </a:t>
            </a:r>
            <a:r>
              <a:rPr lang="ru-RU" dirty="0" err="1"/>
              <a:t>процедури</a:t>
            </a:r>
            <a:r>
              <a:rPr lang="ru-RU" dirty="0"/>
              <a:t> </a:t>
            </a:r>
            <a:r>
              <a:rPr lang="ru-RU" dirty="0" err="1"/>
              <a:t>досі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організм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лікарських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 З метою </a:t>
            </a:r>
            <a:r>
              <a:rPr lang="ru-RU" dirty="0" err="1"/>
              <a:t>терапії</a:t>
            </a:r>
            <a:r>
              <a:rPr lang="ru-RU" dirty="0"/>
              <a:t> вони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допоміжним</a:t>
            </a:r>
            <a:r>
              <a:rPr lang="ru-RU" dirty="0"/>
              <a:t> методом в </a:t>
            </a:r>
            <a:r>
              <a:rPr lang="ru-RU" dirty="0" err="1"/>
              <a:t>комплексі</a:t>
            </a:r>
            <a:r>
              <a:rPr lang="ru-RU" dirty="0"/>
              <a:t> </a:t>
            </a:r>
            <a:r>
              <a:rPr lang="ru-RU" dirty="0" err="1"/>
              <a:t>лікувальних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включають</a:t>
            </a:r>
            <a:r>
              <a:rPr lang="ru-RU" dirty="0"/>
              <a:t> санаторно-</a:t>
            </a:r>
            <a:r>
              <a:rPr lang="ru-RU" dirty="0" err="1"/>
              <a:t>курортне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5660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Головна мета </a:t>
            </a:r>
            <a:r>
              <a:rPr lang="ru-RU" dirty="0" err="1"/>
              <a:t>фізіотерапії</a:t>
            </a:r>
            <a:r>
              <a:rPr lang="ru-RU" dirty="0"/>
              <a:t> –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найкращого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в </a:t>
            </a:r>
            <a:r>
              <a:rPr lang="ru-RU" dirty="0" err="1"/>
              <a:t>лікуванні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 при </a:t>
            </a:r>
            <a:r>
              <a:rPr lang="ru-RU" dirty="0" err="1"/>
              <a:t>найменшому</a:t>
            </a:r>
            <a:r>
              <a:rPr lang="ru-RU" dirty="0"/>
              <a:t> </a:t>
            </a:r>
            <a:r>
              <a:rPr lang="ru-RU" dirty="0" err="1"/>
              <a:t>навантаженні</a:t>
            </a:r>
            <a:r>
              <a:rPr lang="ru-RU" dirty="0"/>
              <a:t> на </a:t>
            </a:r>
            <a:r>
              <a:rPr lang="ru-RU" dirty="0" err="1"/>
              <a:t>організм</a:t>
            </a:r>
            <a:r>
              <a:rPr lang="ru-RU" dirty="0"/>
              <a:t> </a:t>
            </a:r>
            <a:r>
              <a:rPr lang="ru-RU" dirty="0" err="1"/>
              <a:t>пацієнта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санаторії</a:t>
            </a:r>
            <a:r>
              <a:rPr lang="ru-RU" dirty="0"/>
              <a:t> «</a:t>
            </a:r>
            <a:r>
              <a:rPr lang="ru-RU" dirty="0" err="1"/>
              <a:t>Кришталеве</a:t>
            </a:r>
            <a:r>
              <a:rPr lang="ru-RU" dirty="0"/>
              <a:t> </a:t>
            </a:r>
            <a:r>
              <a:rPr lang="ru-RU" dirty="0" err="1"/>
              <a:t>джерело</a:t>
            </a:r>
            <a:r>
              <a:rPr lang="ru-RU" dirty="0"/>
              <a:t>»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апаратної</a:t>
            </a:r>
            <a:r>
              <a:rPr lang="ru-RU" dirty="0"/>
              <a:t> </a:t>
            </a:r>
            <a:r>
              <a:rPr lang="ru-RU" dirty="0" err="1"/>
              <a:t>фізіотерапії</a:t>
            </a:r>
            <a:r>
              <a:rPr lang="ru-RU" dirty="0"/>
              <a:t>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453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i="1" dirty="0" err="1">
                <a:hlinkClick r:id="rId2"/>
              </a:rPr>
              <a:t>гальванізація</a:t>
            </a:r>
            <a:endParaRPr lang="ru-RU" dirty="0"/>
          </a:p>
          <a:p>
            <a:r>
              <a:rPr lang="ru-RU" b="1" i="1" dirty="0" err="1">
                <a:hlinkClick r:id="rId3"/>
              </a:rPr>
              <a:t>електрофорез</a:t>
            </a:r>
            <a:r>
              <a:rPr lang="ru-RU" b="1" i="1" dirty="0">
                <a:hlinkClick r:id="rId3"/>
              </a:rPr>
              <a:t> </a:t>
            </a:r>
            <a:r>
              <a:rPr lang="ru-RU" b="1" i="1" dirty="0" err="1">
                <a:hlinkClick r:id="rId3"/>
              </a:rPr>
              <a:t>лікарських</a:t>
            </a:r>
            <a:r>
              <a:rPr lang="ru-RU" b="1" i="1" dirty="0">
                <a:hlinkClick r:id="rId3"/>
              </a:rPr>
              <a:t> </a:t>
            </a:r>
            <a:r>
              <a:rPr lang="ru-RU" b="1" i="1" dirty="0" err="1">
                <a:hlinkClick r:id="rId3"/>
              </a:rPr>
              <a:t>засобів</a:t>
            </a:r>
            <a:r>
              <a:rPr lang="ru-RU" b="1" i="1" dirty="0">
                <a:hlinkClick r:id="rId3"/>
              </a:rPr>
              <a:t>;</a:t>
            </a:r>
            <a:endParaRPr lang="ru-RU" dirty="0"/>
          </a:p>
          <a:p>
            <a:r>
              <a:rPr lang="ru-RU" b="1" i="1" dirty="0" err="1">
                <a:hlinkClick r:id="rId4"/>
              </a:rPr>
              <a:t>ампліпульстерапія</a:t>
            </a:r>
            <a:r>
              <a:rPr lang="ru-RU" b="1" i="1" dirty="0">
                <a:hlinkClick r:id="rId4"/>
              </a:rPr>
              <a:t>;</a:t>
            </a:r>
            <a:endParaRPr lang="ru-RU" dirty="0"/>
          </a:p>
          <a:p>
            <a:r>
              <a:rPr lang="ru-RU" b="1" i="1" dirty="0" err="1">
                <a:hlinkClick r:id="rId5"/>
              </a:rPr>
              <a:t>діадинамотерапія</a:t>
            </a:r>
            <a:r>
              <a:rPr lang="ru-RU" b="1" i="1" dirty="0">
                <a:hlinkClick r:id="rId5"/>
              </a:rPr>
              <a:t>;</a:t>
            </a:r>
            <a:endParaRPr lang="ru-RU" dirty="0"/>
          </a:p>
          <a:p>
            <a:r>
              <a:rPr lang="ru-RU" b="1" i="1" dirty="0" err="1">
                <a:hlinkClick r:id="rId6"/>
              </a:rPr>
              <a:t>дарсонвалізація</a:t>
            </a:r>
            <a:r>
              <a:rPr lang="ru-RU" b="1" i="1" dirty="0">
                <a:hlinkClick r:id="rId6"/>
              </a:rPr>
              <a:t>;</a:t>
            </a:r>
            <a:endParaRPr lang="ru-RU" dirty="0"/>
          </a:p>
          <a:p>
            <a:r>
              <a:rPr lang="ru-RU" b="1" i="1" dirty="0">
                <a:hlinkClick r:id="rId7"/>
              </a:rPr>
              <a:t>УВЧ- </a:t>
            </a:r>
            <a:r>
              <a:rPr lang="ru-RU" b="1" i="1" dirty="0" err="1">
                <a:hlinkClick r:id="rId7"/>
              </a:rPr>
              <a:t>терапія</a:t>
            </a:r>
            <a:r>
              <a:rPr lang="ru-RU" b="1" i="1" dirty="0">
                <a:hlinkClick r:id="rId7"/>
              </a:rPr>
              <a:t>;</a:t>
            </a:r>
            <a:endParaRPr lang="ru-RU" dirty="0"/>
          </a:p>
          <a:p>
            <a:r>
              <a:rPr lang="ru-RU" b="1" i="1" dirty="0" err="1">
                <a:hlinkClick r:id="rId8"/>
              </a:rPr>
              <a:t>магнітотерапія</a:t>
            </a:r>
            <a:r>
              <a:rPr lang="ru-RU" b="1" i="1" dirty="0">
                <a:hlinkClick r:id="rId8"/>
              </a:rPr>
              <a:t>;</a:t>
            </a:r>
            <a:endParaRPr lang="ru-RU" dirty="0"/>
          </a:p>
          <a:p>
            <a:r>
              <a:rPr lang="ru-RU" b="1" i="1" dirty="0" err="1">
                <a:hlinkClick r:id="rId9"/>
              </a:rPr>
              <a:t>ультразвукова</a:t>
            </a:r>
            <a:r>
              <a:rPr lang="ru-RU" b="1" i="1" dirty="0">
                <a:hlinkClick r:id="rId9"/>
              </a:rPr>
              <a:t> </a:t>
            </a:r>
            <a:r>
              <a:rPr lang="ru-RU" b="1" i="1" dirty="0" err="1">
                <a:hlinkClick r:id="rId9"/>
              </a:rPr>
              <a:t>терапія</a:t>
            </a:r>
            <a:r>
              <a:rPr lang="ru-RU" b="1" i="1" dirty="0">
                <a:hlinkClick r:id="rId9"/>
              </a:rPr>
              <a:t>;</a:t>
            </a:r>
            <a:endParaRPr lang="ru-RU" dirty="0"/>
          </a:p>
          <a:p>
            <a:r>
              <a:rPr lang="ru-RU" b="1" i="1" dirty="0">
                <a:hlinkClick r:id="rId10"/>
              </a:rPr>
              <a:t>тубус-кварц;</a:t>
            </a:r>
            <a:endParaRPr lang="ru-RU" dirty="0"/>
          </a:p>
          <a:p>
            <a:r>
              <a:rPr lang="ru-RU" b="1" i="1" dirty="0">
                <a:hlinkClick r:id="rId11"/>
              </a:rPr>
              <a:t>синглетно-</a:t>
            </a:r>
            <a:r>
              <a:rPr lang="ru-RU" b="1" i="1" dirty="0" err="1">
                <a:hlinkClick r:id="rId11"/>
              </a:rPr>
              <a:t>киснева</a:t>
            </a:r>
            <a:r>
              <a:rPr lang="ru-RU" b="1" i="1" dirty="0">
                <a:hlinkClick r:id="rId11"/>
              </a:rPr>
              <a:t> </a:t>
            </a:r>
            <a:r>
              <a:rPr lang="ru-RU" b="1" i="1" dirty="0" err="1">
                <a:hlinkClick r:id="rId11"/>
              </a:rPr>
              <a:t>терапія</a:t>
            </a:r>
            <a:r>
              <a:rPr lang="ru-RU" b="1" i="1" dirty="0">
                <a:hlinkClick r:id="rId11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911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Гальванізація</a:t>
            </a:r>
            <a:r>
              <a:rPr lang="ru-RU" dirty="0"/>
              <a:t> – </a:t>
            </a:r>
            <a:r>
              <a:rPr lang="ru-RU" dirty="0" err="1"/>
              <a:t>застосування</a:t>
            </a:r>
            <a:r>
              <a:rPr lang="ru-RU" dirty="0"/>
              <a:t> з </a:t>
            </a:r>
            <a:r>
              <a:rPr lang="ru-RU" dirty="0" err="1"/>
              <a:t>лікувальною</a:t>
            </a:r>
            <a:r>
              <a:rPr lang="ru-RU" dirty="0"/>
              <a:t> метою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електричного</a:t>
            </a:r>
            <a:r>
              <a:rPr lang="ru-RU" dirty="0"/>
              <a:t> струму </a:t>
            </a:r>
            <a:r>
              <a:rPr lang="ru-RU" dirty="0" err="1"/>
              <a:t>низької</a:t>
            </a:r>
            <a:r>
              <a:rPr lang="ru-RU" dirty="0"/>
              <a:t> </a:t>
            </a:r>
            <a:r>
              <a:rPr lang="ru-RU" dirty="0" err="1"/>
              <a:t>напруги</a:t>
            </a:r>
            <a:r>
              <a:rPr lang="ru-RU" dirty="0"/>
              <a:t> (до 80 В) при </a:t>
            </a:r>
            <a:r>
              <a:rPr lang="ru-RU" dirty="0" err="1"/>
              <a:t>невеликій</a:t>
            </a:r>
            <a:r>
              <a:rPr lang="ru-RU" dirty="0"/>
              <a:t> </a:t>
            </a:r>
            <a:r>
              <a:rPr lang="ru-RU" dirty="0" err="1"/>
              <a:t>силі</a:t>
            </a:r>
            <a:r>
              <a:rPr lang="ru-RU" dirty="0"/>
              <a:t> струму (до 50 мА). В </a:t>
            </a:r>
            <a:r>
              <a:rPr lang="ru-RU" dirty="0" err="1"/>
              <a:t>даний</a:t>
            </a:r>
            <a:r>
              <a:rPr lang="ru-RU" dirty="0"/>
              <a:t> час для </a:t>
            </a:r>
            <a:r>
              <a:rPr lang="ru-RU" dirty="0" err="1"/>
              <a:t>гальванізації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струм,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отримувався</a:t>
            </a:r>
            <a:r>
              <a:rPr lang="ru-RU" dirty="0"/>
              <a:t> шляхом </a:t>
            </a:r>
            <a:r>
              <a:rPr lang="ru-RU" dirty="0" err="1"/>
              <a:t>випрямлення</a:t>
            </a:r>
            <a:r>
              <a:rPr lang="ru-RU" dirty="0"/>
              <a:t> і </a:t>
            </a:r>
            <a:r>
              <a:rPr lang="ru-RU" dirty="0" err="1"/>
              <a:t>згладжування</a:t>
            </a:r>
            <a:r>
              <a:rPr lang="ru-RU" dirty="0"/>
              <a:t> </a:t>
            </a:r>
            <a:r>
              <a:rPr lang="ru-RU" dirty="0" err="1"/>
              <a:t>змінного</a:t>
            </a:r>
            <a:r>
              <a:rPr lang="ru-RU" dirty="0"/>
              <a:t> струму </a:t>
            </a:r>
            <a:r>
              <a:rPr lang="ru-RU" dirty="0" err="1"/>
              <a:t>мережі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7713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Проходячи</a:t>
            </a:r>
            <a:r>
              <a:rPr lang="ru-RU" dirty="0"/>
              <a:t> через </a:t>
            </a:r>
            <a:r>
              <a:rPr lang="ru-RU" dirty="0" err="1"/>
              <a:t>шкіру</a:t>
            </a:r>
            <a:r>
              <a:rPr lang="ru-RU" dirty="0"/>
              <a:t>, </a:t>
            </a:r>
            <a:r>
              <a:rPr lang="ru-RU" dirty="0" err="1"/>
              <a:t>гальванічний</a:t>
            </a:r>
            <a:r>
              <a:rPr lang="ru-RU" dirty="0"/>
              <a:t> струм </a:t>
            </a:r>
            <a:r>
              <a:rPr lang="ru-RU" dirty="0" err="1"/>
              <a:t>зустрічає</a:t>
            </a:r>
            <a:r>
              <a:rPr lang="ru-RU" dirty="0"/>
              <a:t> великий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епідермісу</a:t>
            </a:r>
            <a:r>
              <a:rPr lang="ru-RU" dirty="0"/>
              <a:t>. На </a:t>
            </a:r>
            <a:r>
              <a:rPr lang="ru-RU" dirty="0" err="1"/>
              <a:t>подолання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опору </a:t>
            </a:r>
            <a:r>
              <a:rPr lang="ru-RU" dirty="0" err="1"/>
              <a:t>витрачається</a:t>
            </a:r>
            <a:r>
              <a:rPr lang="ru-RU" dirty="0"/>
              <a:t> </a:t>
            </a:r>
            <a:r>
              <a:rPr lang="ru-RU" dirty="0" err="1"/>
              <a:t>значна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струму і </a:t>
            </a:r>
            <a:r>
              <a:rPr lang="ru-RU" dirty="0" err="1"/>
              <a:t>саме</a:t>
            </a:r>
            <a:r>
              <a:rPr lang="ru-RU" dirty="0"/>
              <a:t> тут – у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поглинання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– </a:t>
            </a:r>
            <a:r>
              <a:rPr lang="ru-RU" dirty="0" err="1"/>
              <a:t>розвиваються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значні</a:t>
            </a:r>
            <a:r>
              <a:rPr lang="ru-RU" dirty="0"/>
              <a:t> при </a:t>
            </a:r>
            <a:r>
              <a:rPr lang="ru-RU" dirty="0" err="1"/>
              <a:t>гальванізації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. Перш за все,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гіперемія</a:t>
            </a:r>
            <a:r>
              <a:rPr lang="ru-RU" dirty="0"/>
              <a:t> та </a:t>
            </a:r>
            <a:r>
              <a:rPr lang="ru-RU" dirty="0" err="1"/>
              <a:t>відчуття</a:t>
            </a:r>
            <a:r>
              <a:rPr lang="ru-RU" dirty="0"/>
              <a:t> </a:t>
            </a:r>
            <a:r>
              <a:rPr lang="ru-RU" dirty="0" err="1"/>
              <a:t>печіння</a:t>
            </a:r>
            <a:r>
              <a:rPr lang="ru-RU" dirty="0"/>
              <a:t> з </a:t>
            </a:r>
            <a:r>
              <a:rPr lang="ru-RU" dirty="0" err="1"/>
              <a:t>поколюванням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електродами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викликається</a:t>
            </a:r>
            <a:r>
              <a:rPr lang="ru-RU" dirty="0"/>
              <a:t> </a:t>
            </a:r>
            <a:r>
              <a:rPr lang="ru-RU" dirty="0" err="1"/>
              <a:t>струмом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звичайного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тканинних</a:t>
            </a:r>
            <a:r>
              <a:rPr lang="ru-RU" dirty="0"/>
              <a:t> </a:t>
            </a:r>
            <a:r>
              <a:rPr lang="ru-RU" dirty="0" err="1"/>
              <a:t>іонів</a:t>
            </a:r>
            <a:r>
              <a:rPr lang="ru-RU" dirty="0"/>
              <a:t>, рН </a:t>
            </a:r>
            <a:r>
              <a:rPr lang="ru-RU" dirty="0" err="1"/>
              <a:t>середовища</a:t>
            </a:r>
            <a:r>
              <a:rPr lang="ru-RU" dirty="0"/>
              <a:t>, </a:t>
            </a:r>
            <a:r>
              <a:rPr lang="ru-RU" dirty="0" err="1"/>
              <a:t>утворення</a:t>
            </a:r>
            <a:r>
              <a:rPr lang="ru-RU" dirty="0"/>
              <a:t> тепла. </a:t>
            </a:r>
            <a:r>
              <a:rPr lang="ru-RU" dirty="0" err="1"/>
              <a:t>Поряд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виділення</a:t>
            </a:r>
            <a:r>
              <a:rPr lang="ru-RU" dirty="0"/>
              <a:t> </a:t>
            </a:r>
            <a:r>
              <a:rPr lang="ru-RU" dirty="0" err="1"/>
              <a:t>біохімічно</a:t>
            </a:r>
            <a:r>
              <a:rPr lang="ru-RU" dirty="0"/>
              <a:t> </a:t>
            </a:r>
            <a:r>
              <a:rPr lang="ru-RU" dirty="0" err="1"/>
              <a:t>активних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активація</a:t>
            </a:r>
            <a:r>
              <a:rPr lang="ru-RU" dirty="0"/>
              <a:t> </a:t>
            </a:r>
            <a:r>
              <a:rPr lang="ru-RU" dirty="0" err="1"/>
              <a:t>ферментів</a:t>
            </a:r>
            <a:r>
              <a:rPr lang="ru-RU" dirty="0"/>
              <a:t> і </a:t>
            </a:r>
            <a:r>
              <a:rPr lang="ru-RU" dirty="0" err="1"/>
              <a:t>обмінних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рефлекторно </a:t>
            </a:r>
            <a:r>
              <a:rPr lang="ru-RU" dirty="0" err="1"/>
              <a:t>викликають</a:t>
            </a:r>
            <a:r>
              <a:rPr lang="ru-RU" dirty="0"/>
              <a:t> </a:t>
            </a:r>
            <a:r>
              <a:rPr lang="ru-RU" dirty="0" err="1"/>
              <a:t>посилений</a:t>
            </a:r>
            <a:r>
              <a:rPr lang="ru-RU" dirty="0"/>
              <a:t> </a:t>
            </a:r>
            <a:r>
              <a:rPr lang="ru-RU" dirty="0" err="1"/>
              <a:t>приплив</a:t>
            </a:r>
            <a:r>
              <a:rPr lang="ru-RU" dirty="0"/>
              <a:t> </a:t>
            </a:r>
            <a:r>
              <a:rPr lang="ru-RU" dirty="0" err="1"/>
              <a:t>крові</a:t>
            </a:r>
            <a:r>
              <a:rPr lang="ru-RU" dirty="0"/>
              <a:t> до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. </a:t>
            </a:r>
            <a:r>
              <a:rPr lang="ru-RU" dirty="0" err="1"/>
              <a:t>Відчуття</a:t>
            </a:r>
            <a:r>
              <a:rPr lang="ru-RU" dirty="0"/>
              <a:t> </a:t>
            </a:r>
            <a:r>
              <a:rPr lang="ru-RU" dirty="0" err="1"/>
              <a:t>печіння</a:t>
            </a:r>
            <a:r>
              <a:rPr lang="ru-RU" dirty="0"/>
              <a:t> і </a:t>
            </a:r>
            <a:r>
              <a:rPr lang="ru-RU" dirty="0" err="1"/>
              <a:t>поколювання</a:t>
            </a:r>
            <a:r>
              <a:rPr lang="ru-RU" dirty="0"/>
              <a:t> </a:t>
            </a:r>
            <a:r>
              <a:rPr lang="ru-RU" dirty="0" err="1"/>
              <a:t>посилюється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збільшенням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струму та </a:t>
            </a:r>
            <a:r>
              <a:rPr lang="ru-RU" dirty="0" err="1"/>
              <a:t>тривалості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до </a:t>
            </a:r>
            <a:r>
              <a:rPr lang="ru-RU" dirty="0" err="1"/>
              <a:t>нестерпних</a:t>
            </a:r>
            <a:r>
              <a:rPr lang="ru-RU" dirty="0"/>
              <a:t> і </a:t>
            </a:r>
            <a:r>
              <a:rPr lang="ru-RU" dirty="0" err="1"/>
              <a:t>появи</a:t>
            </a:r>
            <a:r>
              <a:rPr lang="ru-RU" dirty="0"/>
              <a:t> </a:t>
            </a:r>
            <a:r>
              <a:rPr lang="ru-RU" dirty="0" err="1"/>
              <a:t>хімічних</a:t>
            </a:r>
            <a:r>
              <a:rPr lang="ru-RU" dirty="0"/>
              <a:t> </a:t>
            </a:r>
            <a:r>
              <a:rPr lang="ru-RU" dirty="0" err="1"/>
              <a:t>опіків</a:t>
            </a:r>
            <a:r>
              <a:rPr lang="ru-RU" dirty="0"/>
              <a:t> при </a:t>
            </a:r>
            <a:r>
              <a:rPr lang="ru-RU" dirty="0" err="1"/>
              <a:t>тривалому</a:t>
            </a:r>
            <a:r>
              <a:rPr lang="ru-RU" dirty="0"/>
              <a:t> </a:t>
            </a:r>
            <a:r>
              <a:rPr lang="ru-RU" dirty="0" err="1"/>
              <a:t>пропусканні</a:t>
            </a:r>
            <a:r>
              <a:rPr lang="ru-RU" dirty="0"/>
              <a:t> струму.</a:t>
            </a:r>
          </a:p>
        </p:txBody>
      </p:sp>
    </p:spTree>
    <p:extLst>
      <p:ext uri="{BB962C8B-B14F-4D97-AF65-F5344CB8AC3E}">
        <p14:creationId xmlns:p14="http://schemas.microsoft.com/office/powerpoint/2010/main" val="1957366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поширенням</a:t>
            </a:r>
            <a:r>
              <a:rPr lang="ru-RU" dirty="0"/>
              <a:t> струму по тканинах з доброю </a:t>
            </a:r>
            <a:r>
              <a:rPr lang="ru-RU" dirty="0" err="1"/>
              <a:t>електропровідністю</a:t>
            </a:r>
            <a:r>
              <a:rPr lang="ru-RU" dirty="0"/>
              <a:t> і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швидким</a:t>
            </a:r>
            <a:r>
              <a:rPr lang="ru-RU" dirty="0"/>
              <a:t> </a:t>
            </a:r>
            <a:r>
              <a:rPr lang="ru-RU" dirty="0" err="1"/>
              <a:t>зменшенням</a:t>
            </a:r>
            <a:r>
              <a:rPr lang="ru-RU" dirty="0"/>
              <a:t> </a:t>
            </a:r>
            <a:r>
              <a:rPr lang="ru-RU" dirty="0" err="1"/>
              <a:t>щільності</a:t>
            </a:r>
            <a:r>
              <a:rPr lang="ru-RU" dirty="0"/>
              <a:t> в </a:t>
            </a:r>
            <a:r>
              <a:rPr lang="ru-RU" dirty="0" err="1"/>
              <a:t>глибині</a:t>
            </a:r>
            <a:r>
              <a:rPr lang="ru-RU" dirty="0"/>
              <a:t> тканин, </a:t>
            </a:r>
            <a:r>
              <a:rPr lang="ru-RU" dirty="0" err="1"/>
              <a:t>безпосередня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 струму </a:t>
            </a:r>
            <a:r>
              <a:rPr lang="ru-RU" dirty="0" err="1"/>
              <a:t>зменшується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до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глибоко</a:t>
            </a:r>
            <a:r>
              <a:rPr lang="ru-RU" dirty="0"/>
              <a:t> </a:t>
            </a:r>
            <a:r>
              <a:rPr lang="ru-RU" dirty="0" err="1"/>
              <a:t>розташованих</a:t>
            </a:r>
            <a:r>
              <a:rPr lang="ru-RU" dirty="0"/>
              <a:t> </a:t>
            </a:r>
            <a:r>
              <a:rPr lang="ru-RU" dirty="0" err="1"/>
              <a:t>тканини</a:t>
            </a:r>
            <a:r>
              <a:rPr lang="ru-RU" dirty="0"/>
              <a:t>.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гальванізації</a:t>
            </a:r>
            <a:r>
              <a:rPr lang="ru-RU" dirty="0"/>
              <a:t> </a:t>
            </a:r>
            <a:r>
              <a:rPr lang="ru-RU" dirty="0" err="1"/>
              <a:t>посилюються</a:t>
            </a:r>
            <a:r>
              <a:rPr lang="ru-RU" dirty="0"/>
              <a:t> </a:t>
            </a:r>
            <a:r>
              <a:rPr lang="ru-RU" dirty="0" err="1"/>
              <a:t>крово</a:t>
            </a:r>
            <a:r>
              <a:rPr lang="ru-RU" dirty="0"/>
              <a:t>- і </a:t>
            </a:r>
            <a:r>
              <a:rPr lang="ru-RU" dirty="0" err="1"/>
              <a:t>лімфообіг</a:t>
            </a:r>
            <a:r>
              <a:rPr lang="ru-RU" dirty="0"/>
              <a:t>, </a:t>
            </a:r>
            <a:r>
              <a:rPr lang="ru-RU" dirty="0" err="1"/>
              <a:t>підвищується</a:t>
            </a:r>
            <a:r>
              <a:rPr lang="ru-RU" dirty="0"/>
              <a:t> </a:t>
            </a:r>
            <a:r>
              <a:rPr lang="ru-RU" dirty="0" err="1"/>
              <a:t>резорбційна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тканин, </a:t>
            </a:r>
            <a:r>
              <a:rPr lang="ru-RU" dirty="0" err="1"/>
              <a:t>стимулюються</a:t>
            </a:r>
            <a:r>
              <a:rPr lang="ru-RU" dirty="0"/>
              <a:t> </a:t>
            </a:r>
            <a:r>
              <a:rPr lang="ru-RU" dirty="0" err="1"/>
              <a:t>обмінно-трофічні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, </a:t>
            </a:r>
            <a:r>
              <a:rPr lang="ru-RU" dirty="0" err="1"/>
              <a:t>підвищується</a:t>
            </a:r>
            <a:r>
              <a:rPr lang="ru-RU" dirty="0"/>
              <a:t> </a:t>
            </a:r>
            <a:r>
              <a:rPr lang="ru-RU" dirty="0" err="1"/>
              <a:t>секреторна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залоз</a:t>
            </a:r>
            <a:r>
              <a:rPr lang="ru-RU" dirty="0"/>
              <a:t>, </a:t>
            </a:r>
            <a:r>
              <a:rPr lang="ru-RU" dirty="0" err="1"/>
              <a:t>виявляється</a:t>
            </a:r>
            <a:r>
              <a:rPr lang="ru-RU" dirty="0"/>
              <a:t> </a:t>
            </a:r>
            <a:r>
              <a:rPr lang="ru-RU" dirty="0" err="1"/>
              <a:t>болезаспокійлива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14974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987</Words>
  <Application>Microsoft Office PowerPoint</Application>
  <PresentationFormat>Экран (4:3)</PresentationFormat>
  <Paragraphs>41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ФІЗІОТЕРАПІЯ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ФІЗІОТЕРАПІЯ </dc:title>
  <dc:creator>max</dc:creator>
  <cp:lastModifiedBy>max</cp:lastModifiedBy>
  <cp:revision>1</cp:revision>
  <dcterms:created xsi:type="dcterms:W3CDTF">2023-04-21T14:10:52Z</dcterms:created>
  <dcterms:modified xsi:type="dcterms:W3CDTF">2023-04-21T14:14:33Z</dcterms:modified>
</cp:coreProperties>
</file>