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C14DF7-AFED-4DE8-96CF-F6260DFA02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Харчовий баланс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B2FF0A6-5A07-42F5-9F00-363A1CF47A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907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50740A-F0D8-4A3E-819F-A73AA216B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Що таке харчовий баланс</a:t>
            </a:r>
            <a:r>
              <a:rPr lang="en-US" dirty="0"/>
              <a:t>?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AF01C2-7028-472A-A747-B45BBE5CE1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6342" y="2052116"/>
            <a:ext cx="5360992" cy="3997828"/>
          </a:xfrm>
        </p:spPr>
        <p:txBody>
          <a:bodyPr>
            <a:normAutofit fontScale="85000" lnSpcReduction="20000"/>
          </a:bodyPr>
          <a:lstStyle/>
          <a:p>
            <a:r>
              <a:rPr lang="ru-RU" b="0" i="0" dirty="0" err="1">
                <a:effectLst/>
                <a:latin typeface="Montserrat" panose="020B0604020202020204" pitchFamily="2" charset="-52"/>
              </a:rPr>
              <a:t>Перебування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в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харчовому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балансі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означає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,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що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ви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споживаєте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саме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потрібну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кількість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калорій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,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макроелементів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та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мікроелементів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з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вашого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раціону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. В оптимальному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харчовому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стані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всі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ваші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харчові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потреби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задовольняються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, не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перевищуючи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ваших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калорій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.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Підтримання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стабільної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здорової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ваги,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низький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рівень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холестерину в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крові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та здоровий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рівень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артеріального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тиску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-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це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лише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кілька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ознак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збалансованості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у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харчуванні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.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Якщо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ви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помітите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різкий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набір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ваги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або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нестачу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енергії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,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можливо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, вам пора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скорегувати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свій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 </a:t>
            </a:r>
            <a:r>
              <a:rPr lang="ru-RU" b="0" i="0" dirty="0" err="1">
                <a:effectLst/>
                <a:latin typeface="Montserrat" panose="020B0604020202020204" pitchFamily="2" charset="-52"/>
              </a:rPr>
              <a:t>раціон</a:t>
            </a:r>
            <a:r>
              <a:rPr lang="ru-RU" b="0" i="0" dirty="0">
                <a:effectLst/>
                <a:latin typeface="Montserrat" panose="020B0604020202020204" pitchFamily="2" charset="-52"/>
              </a:rPr>
              <a:t>.</a:t>
            </a:r>
            <a:endParaRPr lang="ru-RU" dirty="0"/>
          </a:p>
        </p:txBody>
      </p:sp>
      <p:pic>
        <p:nvPicPr>
          <p:cNvPr id="1026" name="Picture 2" descr="харчування">
            <a:extLst>
              <a:ext uri="{FF2B5EF4-FFF2-40B4-BE49-F238E27FC236}">
                <a16:creationId xmlns:a16="http://schemas.microsoft.com/office/drawing/2014/main" id="{CFF4F3C7-1164-4448-A657-26301345456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116" y="2278139"/>
            <a:ext cx="3923930" cy="290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90697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13BAC7-F7A0-43C1-B637-62129BB68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Метаболізм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D3138D-50CC-42BE-8663-B68707F672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58283" y="2052116"/>
            <a:ext cx="5139051" cy="3997828"/>
          </a:xfrm>
        </p:spPr>
        <p:txBody>
          <a:bodyPr>
            <a:normAutofit/>
          </a:bodyPr>
          <a:lstStyle/>
          <a:p>
            <a:r>
              <a:rPr lang="uk-UA" dirty="0"/>
              <a:t>Це обмін речовинами, або засвоєння їх в організмі.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Частина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споживаних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калорій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підтримує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рівень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основного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метаболізму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або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en-US" b="0" i="0" dirty="0">
                <a:effectLst/>
                <a:latin typeface="Montserrat" panose="00000500000000000000" pitchFamily="2" charset="-52"/>
              </a:rPr>
              <a:t>BMR.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Ці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калорії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необхідні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для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основних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функцій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організму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, таких як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дихання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,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травлення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та робота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центральної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нервової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системи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.</a:t>
            </a:r>
            <a:endParaRPr lang="ru-RU" dirty="0"/>
          </a:p>
        </p:txBody>
      </p:sp>
      <p:pic>
        <p:nvPicPr>
          <p:cNvPr id="2050" name="Picture 2" descr="ХАРЧУВАННЯ Й ІМУННА СИСТЕМА: ЩО ПОТРІБНО ЗНАТИ – Комунальний заклад  &quot;Першотравенська центральна міська лікарня&quot;">
            <a:extLst>
              <a:ext uri="{FF2B5EF4-FFF2-40B4-BE49-F238E27FC236}">
                <a16:creationId xmlns:a16="http://schemas.microsoft.com/office/drawing/2014/main" id="{EDD56456-604F-4668-95BF-0C740C83BD1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527" y="1653867"/>
            <a:ext cx="2895600" cy="15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Всесвітній день здорового харчування | Національний екологічний центр  України">
            <a:extLst>
              <a:ext uri="{FF2B5EF4-FFF2-40B4-BE49-F238E27FC236}">
                <a16:creationId xmlns:a16="http://schemas.microsoft.com/office/drawing/2014/main" id="{87AB3779-C07C-4C0D-BA41-FE2EBD641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913" y="3800336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519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F8FD08-2527-4588-B819-C6DFFE98E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Збалансоване харчування і вага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2966D6-1A6B-4AF3-823C-9C6FD5DF6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05373" y="2052116"/>
            <a:ext cx="7950983" cy="3997828"/>
          </a:xfrm>
        </p:spPr>
        <p:txBody>
          <a:bodyPr/>
          <a:lstStyle/>
          <a:p>
            <a:r>
              <a:rPr lang="uk-UA" dirty="0"/>
              <a:t>Засвоєння калорій допомагає набирати нам вагу. У кожної людини швидкість метаболізму різна, тож вага відповідно буде різна. Чим більше наш організм засвоїв калорій, тим більша у нас вага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2CC21A5-75D1-48D3-BDCA-BA9E5B98158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71974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98048-9028-4545-A8AB-C370162BA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Мікроелементи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E29609-CD22-4267-8485-6F825CA1C8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8207628" cy="3997828"/>
          </a:xfrm>
        </p:spPr>
        <p:txBody>
          <a:bodyPr>
            <a:normAutofit fontScale="85000" lnSpcReduction="20000"/>
          </a:bodyPr>
          <a:lstStyle/>
          <a:p>
            <a:r>
              <a:rPr lang="ru-RU" b="0" i="0" dirty="0" err="1">
                <a:effectLst/>
                <a:latin typeface="Montserrat" panose="00000500000000000000" pitchFamily="2" charset="-52"/>
              </a:rPr>
              <a:t>Ще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однією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складовою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оптимального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харчового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балансу є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отримання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достатньої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кількості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мікроелементів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.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Ці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типи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поживних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речовин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,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які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є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вітамінами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та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мінералами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,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необхідні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для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функцій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організму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, але не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забезпечують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калорій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. Для того,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щоб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ви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отримували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всі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необхідні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мікроелементи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,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ви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повинні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споживати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різноманітні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продукти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з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усіх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груп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продуктів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щодня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.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Випивши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склянку нежирного молока, перше,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що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вранці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забезпечує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велику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частину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ваших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щоденних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потреб у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кальції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. На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обід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куряча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грудка на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грилі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над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грядкою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із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зеленою салатом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пропонує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кілька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основних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мікроелементів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,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включаючи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залізо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,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вітамін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С та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вітаміни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групи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В.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Намагайтеся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включати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в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кожну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їжу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трохи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молочних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продуктів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,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м’яса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,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овочів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,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фруктів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та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цільнозернових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продуктів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.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Розділіть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групи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продуктів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і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прийміть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порцію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фруктів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як закуску в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середині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ранку,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замість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того,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щоб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їсти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їх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разом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зі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effectLst/>
                <a:latin typeface="Montserrat" panose="00000500000000000000" pitchFamily="2" charset="-52"/>
              </a:rPr>
              <a:t>сніданком</a:t>
            </a:r>
            <a:r>
              <a:rPr lang="ru-RU" b="0" i="0" dirty="0">
                <a:effectLst/>
                <a:latin typeface="Montserrat" panose="00000500000000000000" pitchFamily="2" charset="-52"/>
              </a:rPr>
              <a:t>.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248AA74-167B-49F7-B7B0-A8A30337590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302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F18B4D-51B0-47D3-8327-B347AA2DF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5546" y="2890385"/>
            <a:ext cx="5566299" cy="1077229"/>
          </a:xfrm>
        </p:spPr>
        <p:txBody>
          <a:bodyPr/>
          <a:lstStyle/>
          <a:p>
            <a:r>
              <a:rPr lang="uk-UA" dirty="0"/>
              <a:t>Дякую за увагу!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5665323"/>
      </p:ext>
    </p:extLst>
  </p:cSld>
  <p:clrMapOvr>
    <a:masterClrMapping/>
  </p:clrMapOvr>
  <p:transition spd="slow">
    <p:cover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эдисон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{798BEDAA-6A2C-4945-A386-9628A6B4F503}tf16401375</Template>
  <TotalTime>12</TotalTime>
  <Words>305</Words>
  <Application>Microsoft Office PowerPoint</Application>
  <PresentationFormat>Широкоэкранный</PresentationFormat>
  <Paragraphs>10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Montserrat</vt:lpstr>
      <vt:lpstr>MS Shell Dlg 2</vt:lpstr>
      <vt:lpstr>Wingdings</vt:lpstr>
      <vt:lpstr>Wingdings 3</vt:lpstr>
      <vt:lpstr>Мэдисон</vt:lpstr>
      <vt:lpstr>Харчовий баланс</vt:lpstr>
      <vt:lpstr>Що таке харчовий баланс?</vt:lpstr>
      <vt:lpstr>Метаболізм</vt:lpstr>
      <vt:lpstr>Збалансоване харчування і вага</vt:lpstr>
      <vt:lpstr>Мікроелементи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Харчовий баланс</dc:title>
  <dc:creator>HP</dc:creator>
  <cp:lastModifiedBy>HP</cp:lastModifiedBy>
  <cp:revision>1</cp:revision>
  <dcterms:created xsi:type="dcterms:W3CDTF">2021-12-06T20:39:08Z</dcterms:created>
  <dcterms:modified xsi:type="dcterms:W3CDTF">2021-12-06T20:51:22Z</dcterms:modified>
</cp:coreProperties>
</file>