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9"/>
  </p:notes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1" r:id="rId28"/>
  </p:sldIdLst>
  <p:sldSz cx="9144000" cy="6858000" type="screen4x3"/>
  <p:notesSz cx="6858000" cy="9144000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9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crgbClr r="0" g="0" b="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704" autoAdjust="0"/>
  </p:normalViewPr>
  <p:slideViewPr>
    <p:cSldViewPr>
      <p:cViewPr varScale="1">
        <p:scale>
          <a:sx n="101" d="100"/>
          <a:sy n="101" d="100"/>
        </p:scale>
        <p:origin x="180" y="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F97678DB-3F8D-4CD0-BA77-3656CB4B8304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55A5A28D-BDB6-46FF-A1EF-D3D59E3A7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630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0287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Вставьте картинку, относящуюся к одному из пунктов описания страны.</a:t>
            </a:r>
            <a:endParaRPr lang="ru-RU" noProof="0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78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Вставьте карту своей страны.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518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Вставьте картинку, на которой отображается одна из географических особенностей вашей страны.</a:t>
            </a:r>
            <a:endParaRPr lang="ru-RU" noProof="0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233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Вставьте картинку, иллюстрирующую время года в вашей стране.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59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Вставьте картинку животного или растения, характерного для вашей страны.</a:t>
            </a:r>
            <a:endParaRPr lang="ru-RU" noProof="0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16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Добавьте на временную шкалу ключевые даты из истории своей страны.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14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Вставьте картинку, иллюстрирующую обычай или традицию.</a:t>
            </a:r>
            <a:endParaRPr lang="ru-RU" noProof="0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18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Вставьте портрет руководителя своей страны.</a:t>
            </a:r>
            <a:endParaRPr lang="ru-RU" noProof="0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768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Вставьте рисунок, иллюстрирующий какую-нибудь отрасль экономики вашей страны.</a:t>
            </a:r>
            <a:endParaRPr lang="ru-RU" noProof="0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427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0166" y="3357562"/>
            <a:ext cx="5572164" cy="1143008"/>
          </a:xfrm>
          <a:custGeom>
            <a:avLst/>
            <a:gdLst>
              <a:gd name="connsiteX0" fmla="*/ 0 w 5572164"/>
              <a:gd name="connsiteY0" fmla="*/ 0 h 1143008"/>
              <a:gd name="connsiteX1" fmla="*/ 5572164 w 5572164"/>
              <a:gd name="connsiteY1" fmla="*/ 0 h 1143008"/>
              <a:gd name="connsiteX2" fmla="*/ 5572164 w 5572164"/>
              <a:gd name="connsiteY2" fmla="*/ 1143008 h 1143008"/>
              <a:gd name="connsiteX3" fmla="*/ 0 w 5572164"/>
              <a:gd name="connsiteY3" fmla="*/ 1143008 h 1143008"/>
              <a:gd name="connsiteX4" fmla="*/ 0 w 5572164"/>
              <a:gd name="connsiteY4" fmla="*/ 0 h 1143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72164" h="1143008">
                <a:moveTo>
                  <a:pt x="0" y="0"/>
                </a:moveTo>
                <a:lnTo>
                  <a:pt x="5572164" y="0"/>
                </a:lnTo>
                <a:lnTo>
                  <a:pt x="5572164" y="1143008"/>
                </a:lnTo>
                <a:lnTo>
                  <a:pt x="0" y="114300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txBody>
          <a:bodyPr/>
          <a:lstStyle>
            <a:lvl1pPr algn="ctr">
              <a:defRPr sz="3600" cap="all" baseline="0">
                <a:effectLst>
                  <a:outerShdw blurRad="254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6000768"/>
            <a:ext cx="7772400" cy="642942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000066"/>
                </a:solidFill>
                <a:effectLst/>
                <a:latin typeface="Segoe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505200"/>
            <a:ext cx="7772400" cy="1362075"/>
          </a:xfrm>
        </p:spPr>
        <p:txBody>
          <a:bodyPr anchor="b" anchorCtr="0"/>
          <a:lstStyle>
            <a:lvl1pPr algn="l">
              <a:defRPr sz="3600" b="0" cap="all" baseline="0">
                <a:effectLst>
                  <a:outerShdw blurRad="254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876801"/>
            <a:ext cx="7772400" cy="1042987"/>
          </a:xfrm>
        </p:spPr>
        <p:txBody>
          <a:bodyPr anchor="t" anchorCtr="0"/>
          <a:lstStyle>
            <a:lvl1pPr marL="0" indent="0">
              <a:buNone/>
              <a:defRPr sz="1600">
                <a:solidFill>
                  <a:schemeClr val="accent6">
                    <a:shade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7543824" cy="844533"/>
          </a:xfrm>
          <a:prstGeom prst="rect">
            <a:avLst/>
          </a:prstGeom>
        </p:spPr>
        <p:txBody>
          <a:bodyPr vert="horz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14476"/>
            <a:ext cx="8229600" cy="4611688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636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2B01318-6ABD-4BDD-BBB0-D5B124F36B42}" type="datetimeFigureOut">
              <a:rPr lang="en-US" smtClean="0">
                <a:solidFill>
                  <a:schemeClr val="bg1"/>
                </a:solidFill>
              </a:rPr>
              <a:pPr/>
              <a:t>1/21/2015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92636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636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2D56ECA-4C16-4208-B374-27591EF545A3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rtl="0" eaLnBrk="1" latinLnBrk="0" hangingPunct="1">
        <a:spcBef>
          <a:spcPct val="0"/>
        </a:spcBef>
        <a:buNone/>
        <a:defRPr sz="3600" kern="1200" cap="none" baseline="0">
          <a:solidFill>
            <a:srgbClr val="FF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Segoe Semibold" pitchFamily="34" charset="0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000066"/>
          </a:solidFill>
          <a:latin typeface="Segoe" pitchFamily="34" charset="0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sz="2400" kern="1200">
          <a:solidFill>
            <a:srgbClr val="000066"/>
          </a:solidFill>
          <a:latin typeface="Segoe" pitchFamily="34" charset="0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000066"/>
          </a:solidFill>
          <a:latin typeface="Segoe" pitchFamily="34" charset="0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000066"/>
          </a:solidFill>
          <a:latin typeface="Segoe" pitchFamily="34" charset="0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sz="1800" kern="1200">
          <a:solidFill>
            <a:srgbClr val="000066"/>
          </a:solidFill>
          <a:latin typeface="Segoe" pitchFamily="34" charset="0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1475656" y="836712"/>
            <a:ext cx="5572164" cy="3456384"/>
          </a:xfrm>
        </p:spPr>
        <p:txBody>
          <a:bodyPr>
            <a:normAutofit/>
          </a:bodyPr>
          <a:lstStyle/>
          <a:p>
            <a:r>
              <a:rPr lang="ru-RU" sz="9600" dirty="0" err="1"/>
              <a:t>т</a:t>
            </a:r>
            <a:r>
              <a:rPr lang="ru-RU" sz="8800" dirty="0" err="1" smtClean="0"/>
              <a:t>УНДРА</a:t>
            </a:r>
            <a:endParaRPr lang="en-US" sz="8800" dirty="0"/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857224" y="7893496"/>
            <a:ext cx="7772400" cy="72008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Основные сведения о стране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Гага-</a:t>
            </a:r>
            <a:r>
              <a:rPr lang="ru-RU" dirty="0" err="1" smtClean="0"/>
              <a:t>Гребенушка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169369"/>
            <a:ext cx="5178871" cy="56886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Сокол Сапсан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61457"/>
            <a:ext cx="7029424" cy="48965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16071"/>
            <a:ext cx="1485503" cy="148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165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Сиг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564904"/>
            <a:ext cx="4314775" cy="20621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05885"/>
            <a:ext cx="1684561" cy="225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356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Белая </a:t>
            </a:r>
            <a:r>
              <a:rPr lang="ru-RU" dirty="0" err="1" smtClean="0"/>
              <a:t>Курапатка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484784"/>
            <a:ext cx="3949030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33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Сёмга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76872"/>
            <a:ext cx="4386783" cy="295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776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Суслик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988840"/>
            <a:ext cx="2827560" cy="333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Овцебык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204864"/>
            <a:ext cx="4555752" cy="261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555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Полярный волк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060848"/>
            <a:ext cx="4195712" cy="402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46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Ездовые собаки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916832"/>
            <a:ext cx="6120679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6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Сайгак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204864"/>
            <a:ext cx="5167312" cy="361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52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142976" y="214291"/>
            <a:ext cx="7543824" cy="3343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Зона Тундры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-324544" y="1058823"/>
            <a:ext cx="5328592" cy="579917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1200" dirty="0" err="1"/>
              <a:t>ту́ндраприродная</a:t>
            </a:r>
            <a:r>
              <a:rPr lang="ru-RU" sz="1200" dirty="0"/>
              <a:t> зона субарктического пояса, на севере граничит с арктическими (полярными) пустынями, на юге – с лесотундрой. Для тундр характерны короткий и прохладный вегетационный период, суровые зимы, многолетняя мерзлота. Среди растений преобладают многолетники, большое количество вечнозелёных видов, приспособленных к выживанию при коротком периоде вегетации. Высота растений определяется высотой снежного покрова, защищающего их от морозов и ветров. Многие, напр. ивы, прижимаются к поверхности почвы, которая нагревается сильнее воздуха. Типичная форма растений – подушки. Характерны </a:t>
            </a:r>
            <a:r>
              <a:rPr lang="ru-RU" sz="1200" dirty="0" err="1"/>
              <a:t>полидоминантность</a:t>
            </a:r>
            <a:r>
              <a:rPr lang="ru-RU" sz="1200" dirty="0"/>
              <a:t>, когда в растительном сообществе имеется несколько доминирующих (преобладающих) видов; мозаичность, связанная с неоднородностью субстрата; отсутствие ярусов. Тундры безлесны, т. к. экологические условия не пригодны для произрастания деревьев; </a:t>
            </a:r>
            <a:r>
              <a:rPr lang="ru-RU" sz="1200" dirty="0" err="1"/>
              <a:t>осн</a:t>
            </a:r>
            <a:r>
              <a:rPr lang="ru-RU" sz="1200" dirty="0"/>
              <a:t>. растения – мхи, лишайники, травы, кустарники. На Ю. преобладают кустарничковые тундры с карликовыми берёзами, ивами, </a:t>
            </a:r>
            <a:r>
              <a:rPr lang="ru-RU" sz="1200" dirty="0" err="1"/>
              <a:t>кассиопеей</a:t>
            </a:r>
            <a:r>
              <a:rPr lang="ru-RU" sz="1200" dirty="0"/>
              <a:t> </a:t>
            </a:r>
            <a:r>
              <a:rPr lang="ru-RU" sz="1200" dirty="0" smtClean="0"/>
              <a:t>. </a:t>
            </a:r>
            <a:r>
              <a:rPr lang="ru-RU" sz="1200" dirty="0"/>
              <a:t>Большие площади занимают бугристые тундры. Бугры, образование которых связано с процессами, происходящими в вечной мерзлоте, усложняют микрорельеф и делают растительный покров более пёстрым и разнообразным. Зональным типом растительности являются моховые тундры. Для песчаных грунтов характерны лишайниковые тундры.</a:t>
            </a:r>
            <a:br>
              <a:rPr lang="ru-RU" sz="1200" dirty="0"/>
            </a:br>
            <a:endParaRPr lang="ru-RU" sz="12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196752"/>
            <a:ext cx="3645048" cy="3476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dissolve/>
      </p:transition>
    </mc:Choice>
    <mc:Fallback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Горнастай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268760"/>
            <a:ext cx="3691656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78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76872"/>
            <a:ext cx="3187600" cy="402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22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Арктический беляк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966912"/>
            <a:ext cx="381000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693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Ласка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132856"/>
            <a:ext cx="5250160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18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Полярный медведь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276872"/>
            <a:ext cx="3810000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1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08" y="1124744"/>
            <a:ext cx="7171184" cy="2304256"/>
          </a:xfrm>
        </p:spPr>
        <p:txBody>
          <a:bodyPr>
            <a:noAutofit/>
          </a:bodyPr>
          <a:lstStyle/>
          <a:p>
            <a:r>
              <a:rPr lang="ru-RU" sz="4000" dirty="0" smtClean="0"/>
              <a:t>Что означает этот </a:t>
            </a:r>
            <a:r>
              <a:rPr lang="ru-RU" sz="4000" dirty="0" smtClean="0"/>
              <a:t>значок?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0" y="4725144"/>
            <a:ext cx="7027168" cy="1009600"/>
          </a:xfrm>
        </p:spPr>
        <p:txBody>
          <a:bodyPr>
            <a:normAutofit/>
          </a:bodyPr>
          <a:lstStyle/>
          <a:p>
            <a:r>
              <a:rPr lang="ru-RU" sz="5400" dirty="0" smtClean="0"/>
              <a:t>Это </a:t>
            </a:r>
            <a:r>
              <a:rPr lang="ru-RU" sz="5400" dirty="0" smtClean="0"/>
              <a:t>лемминг</a:t>
            </a:r>
            <a:r>
              <a:rPr lang="ru-RU" sz="5400" dirty="0"/>
              <a:t>?</a:t>
            </a:r>
            <a:endParaRPr lang="ru-RU" sz="5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592" y="1117409"/>
            <a:ext cx="1728192" cy="1152128"/>
          </a:xfrm>
          <a:prstGeom prst="rect">
            <a:avLst/>
          </a:prstGeom>
        </p:spPr>
      </p:pic>
      <p:pic>
        <p:nvPicPr>
          <p:cNvPr id="14" name="Рисунок 13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18750"/>
          <a:stretch>
            <a:fillRect/>
          </a:stretch>
        </p:blipFill>
        <p:spPr>
          <a:xfrm>
            <a:off x="1792288" y="7965502"/>
            <a:ext cx="5486400" cy="288033"/>
          </a:xfr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168" y="4365104"/>
            <a:ext cx="1622673" cy="228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1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6480" y="1268760"/>
            <a:ext cx="5486400" cy="2664296"/>
          </a:xfrm>
        </p:spPr>
        <p:txBody>
          <a:bodyPr>
            <a:noAutofit/>
          </a:bodyPr>
          <a:lstStyle/>
          <a:p>
            <a:r>
              <a:rPr lang="ru-RU" sz="6000" dirty="0" smtClean="0"/>
              <a:t>Спасибо</a:t>
            </a:r>
            <a:br>
              <a:rPr lang="ru-RU" sz="6000" dirty="0" smtClean="0"/>
            </a:br>
            <a:r>
              <a:rPr lang="ru-RU" sz="6000" dirty="0" smtClean="0"/>
              <a:t>за</a:t>
            </a:r>
            <a:br>
              <a:rPr lang="ru-RU" sz="6000" dirty="0" smtClean="0"/>
            </a:br>
            <a:r>
              <a:rPr lang="ru-RU" sz="6000" dirty="0" smtClean="0"/>
              <a:t>просмотр</a:t>
            </a:r>
            <a:endParaRPr lang="ru-RU" sz="6000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half" idx="2"/>
          </p:nvPr>
        </p:nvSpPr>
        <p:spPr>
          <a:xfrm>
            <a:off x="1745110" y="454050"/>
            <a:ext cx="5486400" cy="4759424"/>
          </a:xfrm>
        </p:spPr>
        <p:txBody>
          <a:bodyPr>
            <a:noAutofit/>
          </a:bodyPr>
          <a:lstStyle/>
          <a:p>
            <a:r>
              <a:rPr lang="ru-RU" sz="6000" dirty="0" smtClean="0"/>
              <a:t>работу выполнила</a:t>
            </a:r>
            <a:endParaRPr lang="ru-RU" sz="6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507" y="188491"/>
            <a:ext cx="3333750" cy="5715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-30832"/>
            <a:ext cx="1944216" cy="2132856"/>
          </a:xfrm>
          <a:prstGeom prst="rect">
            <a:avLst/>
          </a:prstGeom>
        </p:spPr>
      </p:pic>
      <p:pic>
        <p:nvPicPr>
          <p:cNvPr id="21" name="Рисунок 20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1" b="5331"/>
          <a:stretch>
            <a:fillRect/>
          </a:stretch>
        </p:blipFill>
        <p:spPr>
          <a:xfrm>
            <a:off x="-167605" y="2996952"/>
            <a:ext cx="5486400" cy="4114800"/>
          </a:xfrm>
        </p:spPr>
      </p:pic>
    </p:spTree>
    <p:extLst>
      <p:ext uri="{BB962C8B-B14F-4D97-AF65-F5344CB8AC3E}">
        <p14:creationId xmlns:p14="http://schemas.microsoft.com/office/powerpoint/2010/main" val="71817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/>
              <a:t>В течение холодного периода животные тундр находятся в состоянии анабиоза (беспозвоночные), спячки (сурки, суслики) или мигрируют на юг. Активный образ жизни ведут зимой сев. олени, зайцы-беляки, волки, песцы, лемминги, белые куропатки, полярные совы. Тундры используются как пастбища для оленей, охотничьи угодья, в них собирают ягоды: морошку, голубику, </a:t>
            </a:r>
            <a:r>
              <a:rPr lang="ru-RU" dirty="0" err="1"/>
              <a:t>шикшу</a:t>
            </a:r>
            <a:r>
              <a:rPr lang="ru-RU" dirty="0"/>
              <a:t>.</a:t>
            </a:r>
            <a:endParaRPr lang="en-US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3" t="34725" r="39602" b="6982"/>
          <a:stretch/>
        </p:blipFill>
        <p:spPr>
          <a:xfrm>
            <a:off x="6260110" y="4199502"/>
            <a:ext cx="2680454" cy="192777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9" t="13793" r="20372" b="17242"/>
          <a:stretch/>
        </p:blipFill>
        <p:spPr>
          <a:xfrm>
            <a:off x="6478984" y="1958923"/>
            <a:ext cx="2448271" cy="21345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9" t="11749" r="22174" b="24710"/>
          <a:stretch/>
        </p:blipFill>
        <p:spPr>
          <a:xfrm>
            <a:off x="6300192" y="158723"/>
            <a:ext cx="2600290" cy="1800200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2204865"/>
            <a:ext cx="7772400" cy="1656184"/>
          </a:xfrm>
        </p:spPr>
        <p:txBody>
          <a:bodyPr/>
          <a:lstStyle/>
          <a:p>
            <a:r>
              <a:rPr lang="ru-RU" dirty="0" smtClean="0"/>
              <a:t>Животные </a:t>
            </a:r>
            <a:r>
              <a:rPr lang="ru-RU" sz="4400" dirty="0" smtClean="0"/>
              <a:t>т</a:t>
            </a:r>
            <a:r>
              <a:rPr lang="ru-RU" dirty="0" smtClean="0"/>
              <a:t>ундры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7749480"/>
            <a:ext cx="7994848" cy="216024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Северный Олень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851847"/>
              </p:ext>
            </p:extLst>
          </p:nvPr>
        </p:nvGraphicFramePr>
        <p:xfrm>
          <a:off x="2190750" y="332656"/>
          <a:ext cx="88900" cy="3634348"/>
        </p:xfrm>
        <a:graphic>
          <a:graphicData uri="http://schemas.openxmlformats.org/drawingml/2006/table">
            <a:tbl>
              <a:tblPr/>
              <a:tblGrid>
                <a:gridCol w="44450"/>
                <a:gridCol w="44450"/>
              </a:tblGrid>
              <a:tr h="36343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0533653"/>
              </p:ext>
            </p:extLst>
          </p:nvPr>
        </p:nvGraphicFramePr>
        <p:xfrm>
          <a:off x="5394598" y="7534682"/>
          <a:ext cx="4762500" cy="293370"/>
        </p:xfrm>
        <a:graphic>
          <a:graphicData uri="http://schemas.openxmlformats.org/drawingml/2006/table">
            <a:tbl>
              <a:tblPr/>
              <a:tblGrid>
                <a:gridCol w="2381250"/>
                <a:gridCol w="2381250"/>
              </a:tblGrid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Северный олень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0" t="3151" r="31488" b="17020"/>
          <a:stretch/>
        </p:blipFill>
        <p:spPr>
          <a:xfrm>
            <a:off x="2411760" y="1369393"/>
            <a:ext cx="3960440" cy="54726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25874"/>
            <a:ext cx="1152128" cy="13468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есец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412776"/>
            <a:ext cx="4354016" cy="53225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Пуночка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196752"/>
            <a:ext cx="4608511" cy="45365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Полярная Сова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84784"/>
            <a:ext cx="5976664" cy="44127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Лемминг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12776"/>
            <a:ext cx="4320480" cy="468052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_RU_RU_Ed_14_Russia_2007v_Russia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E47E7E"/>
      </a:hlink>
      <a:folHlink>
        <a:srgbClr val="C84447"/>
      </a:folHlink>
    </a:clrScheme>
    <a:fontScheme name="Office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>
        <a:solidFill>
          <a:schemeClr val="accent3"/>
        </a:solidFill>
        <a:ln w="25400" cap="rnd" cmpd="sng" algn="ctr">
          <a:noFill/>
          <a:prstDash val="soli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BEA93F6-6209-450E-A12E-1F99049ABC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о России</Template>
  <TotalTime>0</TotalTime>
  <Words>230</Words>
  <Application>Microsoft Office PowerPoint</Application>
  <PresentationFormat>Экран (4:3)</PresentationFormat>
  <Paragraphs>51</Paragraphs>
  <Slides>26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Segoe</vt:lpstr>
      <vt:lpstr>Segoe Semibold</vt:lpstr>
      <vt:lpstr>MS_RU_RU_Ed_14_Russia_2007v_Russia</vt:lpstr>
      <vt:lpstr>тУНДРА</vt:lpstr>
      <vt:lpstr>Зона Тундры</vt:lpstr>
      <vt:lpstr>  </vt:lpstr>
      <vt:lpstr>Животные тундры</vt:lpstr>
      <vt:lpstr>Северный Олень</vt:lpstr>
      <vt:lpstr>Песец</vt:lpstr>
      <vt:lpstr>Пуночка</vt:lpstr>
      <vt:lpstr>Полярная Сова</vt:lpstr>
      <vt:lpstr>Лемминг</vt:lpstr>
      <vt:lpstr>Гага-Гребенушка</vt:lpstr>
      <vt:lpstr>Сокол Сапсан</vt:lpstr>
      <vt:lpstr>Сиг</vt:lpstr>
      <vt:lpstr>Белая Курапатка</vt:lpstr>
      <vt:lpstr>Сёмга</vt:lpstr>
      <vt:lpstr>Суслик</vt:lpstr>
      <vt:lpstr>Овцебык</vt:lpstr>
      <vt:lpstr>Полярный волк</vt:lpstr>
      <vt:lpstr>Ездовые собаки</vt:lpstr>
      <vt:lpstr>Сайгак</vt:lpstr>
      <vt:lpstr>Горнастай</vt:lpstr>
      <vt:lpstr>Норка</vt:lpstr>
      <vt:lpstr>Арктический беляк</vt:lpstr>
      <vt:lpstr>Ласка</vt:lpstr>
      <vt:lpstr>Полярный медведь</vt:lpstr>
      <vt:lpstr>Что означает этот значок?</vt:lpstr>
      <vt:lpstr>Спасибо за просмотр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Презентация о России</dc:subject>
  <dc:creator/>
  <cp:keywords/>
  <dc:description>Презентация о России</dc:description>
  <cp:lastModifiedBy/>
  <cp:revision>1</cp:revision>
  <dcterms:created xsi:type="dcterms:W3CDTF">2015-01-21T14:52:37Z</dcterms:created>
  <dcterms:modified xsi:type="dcterms:W3CDTF">2015-01-21T16:46:00Z</dcterms:modified>
  <cp:category>Презентация о России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TC101659601049</vt:lpwstr>
  </property>
</Properties>
</file>