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mp4" ContentType="video/unknown"/>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5" r:id="rId1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512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27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883BE51-A094-4404-8E7B-466BEEC101D2}" type="datetimeFigureOut">
              <a:rPr lang="ru-RU" smtClean="0"/>
              <a:pPr/>
              <a:t>13.03.2012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AAF3AE-A90E-4AF1-ACA6-992EB698902E}" type="slidenum">
              <a:rPr lang="ru-RU" smtClean="0"/>
              <a:pPr/>
              <a:t>‹#›</a:t>
            </a:fld>
            <a:endParaRPr lang="ru-RU"/>
          </a:p>
        </p:txBody>
      </p:sp>
    </p:spTree>
    <p:extLst>
      <p:ext uri="{BB962C8B-B14F-4D97-AF65-F5344CB8AC3E}">
        <p14:creationId xmlns:p14="http://schemas.microsoft.com/office/powerpoint/2010/main" xmlns="" val="3369316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0AAF3AE-A90E-4AF1-ACA6-992EB698902E}" type="slidenum">
              <a:rPr lang="ru-RU" smtClean="0"/>
              <a:pPr/>
              <a:t>1</a:t>
            </a:fld>
            <a:endParaRPr lang="ru-RU"/>
          </a:p>
        </p:txBody>
      </p:sp>
    </p:spTree>
    <p:extLst>
      <p:ext uri="{BB962C8B-B14F-4D97-AF65-F5344CB8AC3E}">
        <p14:creationId xmlns:p14="http://schemas.microsoft.com/office/powerpoint/2010/main" xmlns="" val="2408384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0AAF3AE-A90E-4AF1-ACA6-992EB698902E}" type="slidenum">
              <a:rPr lang="ru-RU" smtClean="0"/>
              <a:pPr/>
              <a:t>2</a:t>
            </a:fld>
            <a:endParaRPr lang="ru-RU"/>
          </a:p>
        </p:txBody>
      </p:sp>
    </p:spTree>
    <p:extLst>
      <p:ext uri="{BB962C8B-B14F-4D97-AF65-F5344CB8AC3E}">
        <p14:creationId xmlns:p14="http://schemas.microsoft.com/office/powerpoint/2010/main" xmlns="" val="833468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0AAF3AE-A90E-4AF1-ACA6-992EB698902E}" type="slidenum">
              <a:rPr lang="ru-RU" smtClean="0"/>
              <a:pPr/>
              <a:t>3</a:t>
            </a:fld>
            <a:endParaRPr lang="ru-RU"/>
          </a:p>
        </p:txBody>
      </p:sp>
    </p:spTree>
    <p:extLst>
      <p:ext uri="{BB962C8B-B14F-4D97-AF65-F5344CB8AC3E}">
        <p14:creationId xmlns:p14="http://schemas.microsoft.com/office/powerpoint/2010/main" xmlns="" val="3952467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0AAF3AE-A90E-4AF1-ACA6-992EB698902E}" type="slidenum">
              <a:rPr lang="ru-RU" smtClean="0"/>
              <a:pPr/>
              <a:t>4</a:t>
            </a:fld>
            <a:endParaRPr lang="ru-RU"/>
          </a:p>
        </p:txBody>
      </p:sp>
    </p:spTree>
    <p:extLst>
      <p:ext uri="{BB962C8B-B14F-4D97-AF65-F5344CB8AC3E}">
        <p14:creationId xmlns:p14="http://schemas.microsoft.com/office/powerpoint/2010/main" xmlns="" val="2570876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0AAF3AE-A90E-4AF1-ACA6-992EB698902E}" type="slidenum">
              <a:rPr lang="ru-RU" smtClean="0"/>
              <a:pPr/>
              <a:t>5</a:t>
            </a:fld>
            <a:endParaRPr lang="ru-RU"/>
          </a:p>
        </p:txBody>
      </p:sp>
    </p:spTree>
    <p:extLst>
      <p:ext uri="{BB962C8B-B14F-4D97-AF65-F5344CB8AC3E}">
        <p14:creationId xmlns:p14="http://schemas.microsoft.com/office/powerpoint/2010/main" xmlns="" val="1209435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0AAF3AE-A90E-4AF1-ACA6-992EB698902E}" type="slidenum">
              <a:rPr lang="ru-RU" smtClean="0"/>
              <a:pPr/>
              <a:t>6</a:t>
            </a:fld>
            <a:endParaRPr lang="ru-RU"/>
          </a:p>
        </p:txBody>
      </p:sp>
    </p:spTree>
    <p:extLst>
      <p:ext uri="{BB962C8B-B14F-4D97-AF65-F5344CB8AC3E}">
        <p14:creationId xmlns:p14="http://schemas.microsoft.com/office/powerpoint/2010/main" xmlns="" val="2039866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0AAF3AE-A90E-4AF1-ACA6-992EB698902E}" type="slidenum">
              <a:rPr lang="ru-RU" smtClean="0"/>
              <a:pPr/>
              <a:t>7</a:t>
            </a:fld>
            <a:endParaRPr lang="ru-RU"/>
          </a:p>
        </p:txBody>
      </p:sp>
    </p:spTree>
    <p:extLst>
      <p:ext uri="{BB962C8B-B14F-4D97-AF65-F5344CB8AC3E}">
        <p14:creationId xmlns:p14="http://schemas.microsoft.com/office/powerpoint/2010/main" xmlns="" val="680539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0AAF3AE-A90E-4AF1-ACA6-992EB698902E}" type="slidenum">
              <a:rPr lang="ru-RU" smtClean="0"/>
              <a:pPr/>
              <a:t>8</a:t>
            </a:fld>
            <a:endParaRPr lang="ru-RU"/>
          </a:p>
        </p:txBody>
      </p:sp>
    </p:spTree>
    <p:extLst>
      <p:ext uri="{BB962C8B-B14F-4D97-AF65-F5344CB8AC3E}">
        <p14:creationId xmlns:p14="http://schemas.microsoft.com/office/powerpoint/2010/main" xmlns="" val="2480779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10AAF3AE-A90E-4AF1-ACA6-992EB698902E}" type="slidenum">
              <a:rPr lang="ru-RU" smtClean="0"/>
              <a:pPr/>
              <a:t>9</a:t>
            </a:fld>
            <a:endParaRPr lang="ru-RU"/>
          </a:p>
        </p:txBody>
      </p:sp>
    </p:spTree>
    <p:extLst>
      <p:ext uri="{BB962C8B-B14F-4D97-AF65-F5344CB8AC3E}">
        <p14:creationId xmlns:p14="http://schemas.microsoft.com/office/powerpoint/2010/main" xmlns="" val="33542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A5E8A49-BB72-49A3-9E75-A6BF16DD41E3}" type="slidenum">
              <a:rPr lang="ru-RU"/>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B1780E7-8B57-44D7-8237-F6FC2E1C5D0E}" type="slidenum">
              <a:rPr lang="ru-RU"/>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2C2D8311-FF2E-4E56-B898-FF5D9E647816}" type="slidenum">
              <a:rPr lang="ru-RU"/>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834F923-28C9-4A32-9E6B-D840A971A015}" type="slidenum">
              <a:rPr lang="ru-RU"/>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E00AF32C-B667-42C6-A3C4-13DD3DC3A412}" type="slidenum">
              <a:rPr lang="ru-RU"/>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2E388C3D-77D3-4004-947A-24735FFD8645}" type="slidenum">
              <a:rPr lang="ru-RU"/>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23F059F2-C29B-4755-BD83-C1396A508D8F}" type="slidenum">
              <a:rPr lang="ru-RU"/>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7449ED06-25FE-4ED2-98D6-B69D36C7EE48}" type="slidenum">
              <a:rPr lang="ru-RU"/>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5C672E8A-9424-4335-97D6-BDC63835A636}" type="slidenum">
              <a:rPr lang="ru-RU"/>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04BD5389-DE9B-4EE1-A063-588446DB6EA0}" type="slidenum">
              <a:rPr lang="ru-RU"/>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CE6A0215-3BDC-478E-AFAC-983968221A4D}" type="slidenum">
              <a:rPr lang="ru-RU"/>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758AD08-0B53-455D-B1CA-486A9DA8486B}"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media/media1.mp4"/><Relationship Id="rId5" Type="http://schemas.openxmlformats.org/officeDocument/2006/relationships/image" Target="../media/image11.png"/><Relationship Id="rId4" Type="http://schemas.microsoft.com/office/2007/relationships/media" Target="../media/media1.mp4"/></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28596" y="928670"/>
            <a:ext cx="7991475" cy="2000264"/>
          </a:xfrm>
        </p:spPr>
        <p:txBody>
          <a:bodyPr/>
          <a:lstStyle/>
          <a:p>
            <a:r>
              <a:rPr lang="ru-RU"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Кеннеди Джон </a:t>
            </a:r>
            <a:r>
              <a:rPr lang="ru-RU"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Фицджеральд</a:t>
            </a:r>
            <a:br>
              <a:rPr lang="ru-RU"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br>
            <a:r>
              <a:rPr lang="ru-RU" sz="1600" b="1" dirty="0">
                <a:solidFill>
                  <a:schemeClr val="tx2"/>
                </a:solidFill>
                <a:latin typeface="+mj-lt"/>
                <a:ea typeface="+mj-ea"/>
                <a:cs typeface="+mj-cs"/>
              </a:rPr>
              <a:t>29 мая 1917 года — 22 ноября 1963 года</a:t>
            </a:r>
            <a:r>
              <a:rPr lang="ru-RU"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
            </a:r>
            <a:br>
              <a:rPr lang="ru-RU" sz="6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br>
            <a:endParaRPr lang="ru-RU" sz="6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051" name="Rectangle 3"/>
          <p:cNvSpPr>
            <a:spLocks noGrp="1" noChangeArrowheads="1"/>
          </p:cNvSpPr>
          <p:nvPr>
            <p:ph type="subTitle" idx="1"/>
          </p:nvPr>
        </p:nvSpPr>
        <p:spPr>
          <a:xfrm>
            <a:off x="-285784" y="5643554"/>
            <a:ext cx="3871926" cy="1214446"/>
          </a:xfrm>
        </p:spPr>
        <p:txBody>
          <a:bodyPr/>
          <a:lstStyle/>
          <a:p>
            <a:pPr>
              <a:lnSpc>
                <a:spcPct val="80000"/>
              </a:lnSpc>
            </a:pPr>
            <a:r>
              <a:rPr lang="ru-RU" sz="1800" dirty="0" smtClean="0">
                <a:solidFill>
                  <a:schemeClr val="bg1"/>
                </a:solidFill>
              </a:rPr>
              <a:t>Презентацию подготовила </a:t>
            </a:r>
          </a:p>
          <a:p>
            <a:pPr>
              <a:lnSpc>
                <a:spcPct val="80000"/>
              </a:lnSpc>
            </a:pPr>
            <a:r>
              <a:rPr lang="ru-RU" sz="1800" dirty="0" smtClean="0">
                <a:solidFill>
                  <a:schemeClr val="bg1"/>
                </a:solidFill>
              </a:rPr>
              <a:t>ученица 11 класса</a:t>
            </a:r>
          </a:p>
          <a:p>
            <a:pPr>
              <a:lnSpc>
                <a:spcPct val="80000"/>
              </a:lnSpc>
            </a:pPr>
            <a:r>
              <a:rPr lang="ru-RU" sz="1800" dirty="0" smtClean="0">
                <a:solidFill>
                  <a:schemeClr val="bg1"/>
                </a:solidFill>
              </a:rPr>
              <a:t>Ильинской СОШ</a:t>
            </a:r>
          </a:p>
          <a:p>
            <a:pPr>
              <a:lnSpc>
                <a:spcPct val="80000"/>
              </a:lnSpc>
            </a:pPr>
            <a:r>
              <a:rPr lang="ru-RU" sz="1800" dirty="0" err="1" smtClean="0">
                <a:solidFill>
                  <a:schemeClr val="bg1"/>
                </a:solidFill>
              </a:rPr>
              <a:t>Русанова</a:t>
            </a:r>
            <a:r>
              <a:rPr lang="ru-RU" sz="1800" dirty="0" smtClean="0">
                <a:solidFill>
                  <a:schemeClr val="bg1"/>
                </a:solidFill>
              </a:rPr>
              <a:t> Анастасия </a:t>
            </a:r>
            <a:endParaRPr lang="ru-RU" sz="1800" dirty="0">
              <a:solidFill>
                <a:schemeClr val="bg1"/>
              </a:solidFill>
            </a:endParaRPr>
          </a:p>
        </p:txBody>
      </p:sp>
      <p:pic>
        <p:nvPicPr>
          <p:cNvPr id="2052" name="Picture 4" descr="C:\Documents and Settings\Настя)\Рабочий стол\кенн\Джон-Фицджеральд-Кеннеди..jpg"/>
          <p:cNvPicPr>
            <a:picLocks noChangeAspect="1" noChangeArrowheads="1"/>
          </p:cNvPicPr>
          <p:nvPr/>
        </p:nvPicPr>
        <p:blipFill>
          <a:blip r:embed="rId4" cstate="print"/>
          <a:srcRect/>
          <a:stretch>
            <a:fillRect/>
          </a:stretch>
        </p:blipFill>
        <p:spPr bwMode="auto">
          <a:xfrm>
            <a:off x="5072066" y="2786058"/>
            <a:ext cx="2743129" cy="36433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Рамка 4"/>
          <p:cNvSpPr/>
          <p:nvPr/>
        </p:nvSpPr>
        <p:spPr>
          <a:xfrm>
            <a:off x="3929058" y="0"/>
            <a:ext cx="2143140" cy="428604"/>
          </a:xfrm>
          <a:prstGeom prst="fram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tx1"/>
                </a:solidFill>
              </a:rPr>
              <a:t>Prezentacii.com</a:t>
            </a:r>
            <a:endParaRPr lang="ru-RU" dirty="0">
              <a:solidFill>
                <a:schemeClr val="tx1"/>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ru-RU" dirty="0" smtClean="0">
                <a:solidFill>
                  <a:srgbClr val="525129"/>
                </a:solidFill>
              </a:rPr>
              <a:t>История жизни</a:t>
            </a:r>
            <a:endParaRPr lang="ru-RU" dirty="0">
              <a:solidFill>
                <a:srgbClr val="525129"/>
              </a:solidFill>
            </a:endParaRPr>
          </a:p>
        </p:txBody>
      </p:sp>
      <p:sp>
        <p:nvSpPr>
          <p:cNvPr id="3075" name="Rectangle 3"/>
          <p:cNvSpPr>
            <a:spLocks noGrp="1" noChangeArrowheads="1"/>
          </p:cNvSpPr>
          <p:nvPr>
            <p:ph type="body" idx="1"/>
          </p:nvPr>
        </p:nvSpPr>
        <p:spPr>
          <a:xfrm>
            <a:off x="285720" y="1285860"/>
            <a:ext cx="5786478" cy="4525963"/>
          </a:xfrm>
        </p:spPr>
        <p:txBody>
          <a:bodyPr/>
          <a:lstStyle/>
          <a:p>
            <a:r>
              <a:rPr lang="ru-RU" sz="1400" dirty="0">
                <a:solidFill>
                  <a:schemeClr val="tx1"/>
                </a:solidFill>
                <a:latin typeface="+mn-lt"/>
                <a:ea typeface="+mn-ea"/>
                <a:cs typeface="+mn-cs"/>
              </a:rPr>
              <a:t>Джон Кеннеди родился в богатой семье выходцев из Ирландии. Уже с раннего детства его требовательный отец приучал его быть всегда и во всем только первым, не уступая никому. У Кеннеди с детства болела спина. Он страдал также от болезни </a:t>
            </a:r>
            <a:r>
              <a:rPr lang="ru-RU" sz="1400" dirty="0" err="1">
                <a:solidFill>
                  <a:schemeClr val="tx1"/>
                </a:solidFill>
                <a:latin typeface="+mn-lt"/>
                <a:ea typeface="+mn-ea"/>
                <a:cs typeface="+mn-cs"/>
              </a:rPr>
              <a:t>Эддисона</a:t>
            </a:r>
            <a:r>
              <a:rPr lang="ru-RU" sz="1400" dirty="0">
                <a:solidFill>
                  <a:schemeClr val="tx1"/>
                </a:solidFill>
                <a:latin typeface="+mn-lt"/>
                <a:ea typeface="+mn-ea"/>
                <a:cs typeface="+mn-cs"/>
              </a:rPr>
              <a:t>. Несмотря на то, что полжизни Кеннеди провел, испытывая "ужасные физические страдания", он окончил Гарвардский университет с отличием и в дальнейшем тоже никогда не изображал из себя инвалида, активно занимался политической деятельностью, а также различными видами спорта. При росте 185 сантиметров и весе 80 килограммов Кеннеди двигался и выглядел очень элегантно несмотря на то, что никогда не придавал особого значения одежде. Когда он стал президентом США, всегда уделял достаточно времени занятиям спортом, чтобы выглядеть подтянутым и здоровым. Президентом США Джон Кеннеди стал в 1960 году, когда, будучи сенатором от штата Массачусетс, он победил на выборах своего противника Ричарда Никсона. Кеннеди был серьезным политиком и умел признавать свои ошибки. Так, например, он взял на себя всю ответственность после неудачной высадки в Заливе </a:t>
            </a:r>
            <a:r>
              <a:rPr lang="ru-RU" sz="1400" dirty="0" err="1">
                <a:solidFill>
                  <a:schemeClr val="tx1"/>
                </a:solidFill>
                <a:latin typeface="+mn-lt"/>
                <a:ea typeface="+mn-ea"/>
                <a:cs typeface="+mn-cs"/>
              </a:rPr>
              <a:t>Кочинос</a:t>
            </a:r>
            <a:r>
              <a:rPr lang="ru-RU" sz="1400" dirty="0">
                <a:solidFill>
                  <a:schemeClr val="tx1"/>
                </a:solidFill>
                <a:latin typeface="+mn-lt"/>
                <a:ea typeface="+mn-ea"/>
                <a:cs typeface="+mn-cs"/>
              </a:rPr>
              <a:t> на Кубе американо-кубинского десанта. Он, однако, иногда вел себя так легкомысленно, что один из его помощников как-то заметил:"Эта администрация, похоже, сделает для секса столько же, сколько предыдущая администрация Эйзенхауэра сделала для гольфа". </a:t>
            </a:r>
            <a:r>
              <a:rPr lang="ru-RU" dirty="0">
                <a:solidFill>
                  <a:schemeClr val="tx1"/>
                </a:solidFill>
                <a:latin typeface="+mn-lt"/>
                <a:ea typeface="+mn-ea"/>
                <a:cs typeface="+mn-cs"/>
              </a:rPr>
              <a:t/>
            </a:r>
            <a:br>
              <a:rPr lang="ru-RU" dirty="0">
                <a:solidFill>
                  <a:schemeClr val="tx1"/>
                </a:solidFill>
                <a:latin typeface="+mn-lt"/>
                <a:ea typeface="+mn-ea"/>
                <a:cs typeface="+mn-cs"/>
              </a:rPr>
            </a:br>
            <a:endParaRPr lang="ru-RU" dirty="0">
              <a:solidFill>
                <a:srgbClr val="525129"/>
              </a:solidFill>
            </a:endParaRPr>
          </a:p>
        </p:txBody>
      </p:sp>
      <p:pic>
        <p:nvPicPr>
          <p:cNvPr id="3076" name="Picture 4" descr="C:\Documents and Settings\Настя)\Рабочий стол\кенн\1276869395_john-f-kennedy.jpg"/>
          <p:cNvPicPr>
            <a:picLocks noChangeAspect="1" noChangeArrowheads="1"/>
          </p:cNvPicPr>
          <p:nvPr/>
        </p:nvPicPr>
        <p:blipFill>
          <a:blip r:embed="rId3" cstate="print"/>
          <a:srcRect/>
          <a:stretch>
            <a:fillRect/>
          </a:stretch>
        </p:blipFill>
        <p:spPr bwMode="auto">
          <a:xfrm>
            <a:off x="6143636" y="2071678"/>
            <a:ext cx="2838443" cy="35480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28596" y="428604"/>
            <a:ext cx="8229600" cy="1143000"/>
          </a:xfrm>
        </p:spPr>
        <p:txBody>
          <a:bodyPr/>
          <a:lstStyle/>
          <a:p>
            <a:r>
              <a:rPr lang="ru-RU" b="1" dirty="0" smtClean="0">
                <a:solidFill>
                  <a:srgbClr val="00B050"/>
                </a:solidFill>
              </a:rPr>
              <a:t>Начало карьеры</a:t>
            </a:r>
            <a:r>
              <a:rPr lang="ru-RU" b="1" dirty="0" smtClean="0"/>
              <a:t/>
            </a:r>
            <a:br>
              <a:rPr lang="ru-RU" b="1" dirty="0" smtClean="0"/>
            </a:br>
            <a:endParaRPr lang="ru-RU" dirty="0">
              <a:solidFill>
                <a:srgbClr val="525129"/>
              </a:solidFill>
            </a:endParaRPr>
          </a:p>
        </p:txBody>
      </p:sp>
      <p:sp>
        <p:nvSpPr>
          <p:cNvPr id="4099" name="Rectangle 3"/>
          <p:cNvSpPr>
            <a:spLocks noGrp="1" noChangeArrowheads="1"/>
          </p:cNvSpPr>
          <p:nvPr>
            <p:ph type="body" idx="1"/>
          </p:nvPr>
        </p:nvSpPr>
        <p:spPr>
          <a:xfrm>
            <a:off x="0" y="1214422"/>
            <a:ext cx="6500858" cy="4525963"/>
          </a:xfrm>
        </p:spPr>
        <p:txBody>
          <a:bodyPr/>
          <a:lstStyle/>
          <a:p>
            <a:r>
              <a:rPr lang="ru-RU" sz="1400" dirty="0" smtClean="0"/>
              <a:t>июне 1940 Джон Кеннеди с отличием закончил Гарвардский университет, а чуть больше чем через год поступил на службу в военно-морской флот США и был направлен на Тихий океан, где, участвуя в различных военных операциях, заслужил чин лейтенанта. 2 августа 1943 в районе Соломоновых островов американский торпедный катер "РТ-109", которым командовал Джон Кеннеди, был протаранен японским </a:t>
            </a:r>
            <a:r>
              <a:rPr lang="ru-RU" sz="1400" dirty="0" err="1" smtClean="0"/>
              <a:t>эсминецем</a:t>
            </a:r>
            <a:r>
              <a:rPr lang="ru-RU" sz="1400" dirty="0" smtClean="0"/>
              <a:t> "</a:t>
            </a:r>
            <a:r>
              <a:rPr lang="ru-RU" sz="1400" dirty="0" err="1" smtClean="0"/>
              <a:t>Амагири</a:t>
            </a:r>
            <a:r>
              <a:rPr lang="ru-RU" sz="1400" dirty="0" smtClean="0"/>
              <a:t>". Поврежденное судно затонуло, а оставшиеся в живых моряки вплавь добирались до близлежащего острова, причем Кеннеди, несмотря на тяжелую травму спины, вынес на себе раненого механика и помог ему добраться до суши. За героизм и спасение людей будущий президент США получил медаль военно-морского корпуса.</a:t>
            </a:r>
          </a:p>
          <a:p>
            <a:r>
              <a:rPr lang="ru-RU" sz="1400" dirty="0" smtClean="0"/>
              <a:t>После Второй мировой войны Кеннеди первоначально работал журналистом, но вскоре, согласившись на уговоры отца, решил пойти в политику. Он был выдвинут от Демократической партии в 11-м избирательном округе Массачусетса и в январе 1947 избран в Палату представителей. В 1952 ему удалось победить на выборах сильного противника от Республиканской партии — сенатора Г.К. </a:t>
            </a:r>
            <a:r>
              <a:rPr lang="ru-RU" sz="1400" dirty="0" err="1" smtClean="0"/>
              <a:t>Лоджа</a:t>
            </a:r>
            <a:r>
              <a:rPr lang="ru-RU" sz="1400" dirty="0" smtClean="0"/>
              <a:t> и занять место в Сенате. 12 сентября 1953 Кеннеди женился на Жаклин Ли </a:t>
            </a:r>
            <a:r>
              <a:rPr lang="ru-RU" sz="1400" dirty="0" err="1" smtClean="0"/>
              <a:t>Бувье</a:t>
            </a:r>
            <a:r>
              <a:rPr lang="ru-RU" sz="1400" dirty="0" smtClean="0"/>
              <a:t>. В 1958 Джон Кеннеди был вновь переизбран в Сенат и 2 января 1960 объявил о своем решении баллотироваться в президенты. Его противником от республиканской партии оказался Ричард Никсон. Благодаря поддержке сенатора Джонсона и победе на предвыборных теледебатах, Кеннеди удалось добиться победы, и 20 января 1961 он принял присягу президента США</a:t>
            </a:r>
          </a:p>
          <a:p>
            <a:endParaRPr lang="ru-RU" dirty="0">
              <a:solidFill>
                <a:srgbClr val="525129"/>
              </a:solidFill>
            </a:endParaRPr>
          </a:p>
        </p:txBody>
      </p:sp>
      <p:pic>
        <p:nvPicPr>
          <p:cNvPr id="4100" name="Picture 4" descr="C:\Documents and Settings\Настя)\Рабочий стол\кенн\John.F.Kennedy.jpg"/>
          <p:cNvPicPr>
            <a:picLocks noChangeAspect="1" noChangeArrowheads="1"/>
          </p:cNvPicPr>
          <p:nvPr/>
        </p:nvPicPr>
        <p:blipFill>
          <a:blip r:embed="rId3" cstate="print"/>
          <a:srcRect l="11578" r="11235"/>
          <a:stretch>
            <a:fillRect/>
          </a:stretch>
        </p:blipFill>
        <p:spPr bwMode="auto">
          <a:xfrm>
            <a:off x="6572264" y="2357430"/>
            <a:ext cx="2357454" cy="3405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ru-RU" b="1" dirty="0" err="1">
                <a:solidFill>
                  <a:schemeClr val="accent1">
                    <a:lumMod val="50000"/>
                  </a:schemeClr>
                </a:solidFill>
                <a:latin typeface="+mj-lt"/>
                <a:ea typeface="+mj-ea"/>
                <a:cs typeface="+mj-cs"/>
              </a:rPr>
              <a:t>Президенство</a:t>
            </a:r>
            <a:r>
              <a:rPr lang="ru-RU" dirty="0">
                <a:solidFill>
                  <a:schemeClr val="tx2"/>
                </a:solidFill>
                <a:latin typeface="+mj-lt"/>
                <a:ea typeface="+mj-ea"/>
                <a:cs typeface="+mj-cs"/>
              </a:rPr>
              <a:t/>
            </a:r>
            <a:br>
              <a:rPr lang="ru-RU" dirty="0">
                <a:solidFill>
                  <a:schemeClr val="tx2"/>
                </a:solidFill>
                <a:latin typeface="+mj-lt"/>
                <a:ea typeface="+mj-ea"/>
                <a:cs typeface="+mj-cs"/>
              </a:rPr>
            </a:br>
            <a:endParaRPr lang="ru-RU" dirty="0">
              <a:solidFill>
                <a:srgbClr val="525129"/>
              </a:solidFill>
            </a:endParaRPr>
          </a:p>
        </p:txBody>
      </p:sp>
      <p:sp>
        <p:nvSpPr>
          <p:cNvPr id="5123" name="Rectangle 3"/>
          <p:cNvSpPr>
            <a:spLocks noGrp="1" noChangeArrowheads="1"/>
          </p:cNvSpPr>
          <p:nvPr>
            <p:ph type="body" idx="1"/>
          </p:nvPr>
        </p:nvSpPr>
        <p:spPr>
          <a:xfrm>
            <a:off x="214282" y="1285860"/>
            <a:ext cx="5786478" cy="5143536"/>
          </a:xfrm>
        </p:spPr>
        <p:txBody>
          <a:bodyPr/>
          <a:lstStyle/>
          <a:p>
            <a:r>
              <a:rPr lang="ru-RU" sz="1400" dirty="0">
                <a:solidFill>
                  <a:schemeClr val="tx1"/>
                </a:solidFill>
                <a:latin typeface="+mn-lt"/>
                <a:ea typeface="+mn-ea"/>
                <a:cs typeface="+mn-cs"/>
              </a:rPr>
              <a:t>Несмотря на широкую популярность и поддержку консервативным Конгрессом ряда программ кабинета Кеннеди (создание Корпуса мира, увеличение минимальной заработной платы, либерализация социального страхования, законы о жилищном строительстве, помощь бедствующим районам страны, переподготовка рабочей силы, выплата пособий временно безработным), за время своего президентства Кеннеди не удалось провести в жизнь две наиболее важных законодательных проекта: стимулирование экономического роста путем снижения ставок личного и корпоративного подоходного налога, и защиту гражданских прав. Когда в 1963 США были охвачены демонстрациями афроамериканского населения, администрация кабинета президента разработала законопроект, предусматривавший меры против дискриминации, но осуществление их пришлось уже на период после смерти Кеннеди. Внешнеполитическая деятельность Кеннеди также не была особенно успешной (провал операции по свержению режима </a:t>
            </a:r>
            <a:r>
              <a:rPr lang="ru-RU" sz="1400" dirty="0" err="1">
                <a:solidFill>
                  <a:schemeClr val="tx1"/>
                </a:solidFill>
                <a:latin typeface="+mn-lt"/>
                <a:ea typeface="+mn-ea"/>
                <a:cs typeface="+mn-cs"/>
              </a:rPr>
              <a:t>Фиделя</a:t>
            </a:r>
            <a:r>
              <a:rPr lang="ru-RU" sz="1400" dirty="0">
                <a:solidFill>
                  <a:schemeClr val="tx1"/>
                </a:solidFill>
                <a:latin typeface="+mn-lt"/>
                <a:ea typeface="+mn-ea"/>
                <a:cs typeface="+mn-cs"/>
              </a:rPr>
              <a:t> Кастро с помощью </a:t>
            </a:r>
            <a:r>
              <a:rPr lang="ru-RU" sz="1400" dirty="0" smtClean="0">
                <a:solidFill>
                  <a:schemeClr val="tx1"/>
                </a:solidFill>
                <a:latin typeface="+mn-lt"/>
                <a:ea typeface="+mn-ea"/>
                <a:cs typeface="+mn-cs"/>
              </a:rPr>
              <a:t>кубинских</a:t>
            </a:r>
            <a:r>
              <a:rPr lang="ru-RU" sz="1400" dirty="0" smtClean="0"/>
              <a:t> </a:t>
            </a:r>
            <a:r>
              <a:rPr lang="ru-RU" sz="1400" dirty="0" smtClean="0">
                <a:solidFill>
                  <a:schemeClr val="tx1"/>
                </a:solidFill>
                <a:latin typeface="+mn-lt"/>
                <a:ea typeface="+mn-ea"/>
                <a:cs typeface="+mn-cs"/>
              </a:rPr>
              <a:t>эмигрантов </a:t>
            </a:r>
            <a:r>
              <a:rPr lang="ru-RU" sz="1400" dirty="0">
                <a:solidFill>
                  <a:schemeClr val="tx1"/>
                </a:solidFill>
                <a:latin typeface="+mn-lt"/>
                <a:ea typeface="+mn-ea"/>
                <a:cs typeface="+mn-cs"/>
              </a:rPr>
              <a:t>(1961), </a:t>
            </a:r>
            <a:r>
              <a:rPr lang="ru-RU" sz="1400" dirty="0" err="1">
                <a:solidFill>
                  <a:schemeClr val="tx1"/>
                </a:solidFill>
                <a:latin typeface="+mn-lt"/>
                <a:ea typeface="+mn-ea"/>
                <a:cs typeface="+mn-cs"/>
              </a:rPr>
              <a:t>Карибский</a:t>
            </a:r>
            <a:r>
              <a:rPr lang="ru-RU" sz="1400" dirty="0">
                <a:solidFill>
                  <a:schemeClr val="tx1"/>
                </a:solidFill>
                <a:latin typeface="+mn-lt"/>
                <a:ea typeface="+mn-ea"/>
                <a:cs typeface="+mn-cs"/>
              </a:rPr>
              <a:t> кризис (1962), строительство Берлинской стены и противостояние с СССР, война в Лаосе и Южном Вьетнаме), но в долгосрочной перспективе заложила основы для развития отношений в международной политике.</a:t>
            </a:r>
            <a:endParaRPr lang="ru-RU" sz="1400" dirty="0">
              <a:solidFill>
                <a:srgbClr val="525129"/>
              </a:solidFill>
            </a:endParaRPr>
          </a:p>
        </p:txBody>
      </p:sp>
      <p:pic>
        <p:nvPicPr>
          <p:cNvPr id="5124" name="Picture 4" descr="C:\Documents and Settings\Настя)\Рабочий стол\кенн\images_9.jpg"/>
          <p:cNvPicPr>
            <a:picLocks noChangeAspect="1" noChangeArrowheads="1"/>
          </p:cNvPicPr>
          <p:nvPr/>
        </p:nvPicPr>
        <p:blipFill>
          <a:blip r:embed="rId3" cstate="print"/>
          <a:srcRect/>
          <a:stretch>
            <a:fillRect/>
          </a:stretch>
        </p:blipFill>
        <p:spPr bwMode="auto">
          <a:xfrm>
            <a:off x="6215074" y="2214554"/>
            <a:ext cx="2707011" cy="34528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endParaRPr lang="ru-RU">
              <a:solidFill>
                <a:srgbClr val="525129"/>
              </a:solidFill>
            </a:endParaRPr>
          </a:p>
        </p:txBody>
      </p:sp>
      <p:sp>
        <p:nvSpPr>
          <p:cNvPr id="6147" name="Rectangle 3"/>
          <p:cNvSpPr>
            <a:spLocks noGrp="1" noChangeArrowheads="1"/>
          </p:cNvSpPr>
          <p:nvPr>
            <p:ph type="body" idx="1"/>
          </p:nvPr>
        </p:nvSpPr>
        <p:spPr>
          <a:xfrm>
            <a:off x="214282" y="1428736"/>
            <a:ext cx="5786478" cy="4525963"/>
          </a:xfrm>
        </p:spPr>
        <p:txBody>
          <a:bodyPr/>
          <a:lstStyle/>
          <a:p>
            <a:r>
              <a:rPr lang="ru-RU" sz="1400" dirty="0">
                <a:solidFill>
                  <a:schemeClr val="tx1"/>
                </a:solidFill>
                <a:latin typeface="+mn-lt"/>
                <a:ea typeface="+mn-ea"/>
                <a:cs typeface="+mn-cs"/>
              </a:rPr>
              <a:t>Своей главной задачей Кеннеди считал главной разрядку напряженности между Западом и Востоком: выступая на встрече в Вашингтоне в июне 1963, он призвал к разрыву "порочного и опасного круга" холодной войны, объявил о предстоящей новой встрече для заключения соглашения о запрещении испытаний ядерного оружия и о временном одностороннем отказе США от испытаний в атмосфере. В Москве состоялась встреча министров иностранных дел США, Великобритании и СССР, где был заключен договор о прекращении любых испытаний ядерного оружия, кроме подземных.</a:t>
            </a:r>
          </a:p>
          <a:p>
            <a:r>
              <a:rPr lang="ru-RU" sz="1400" dirty="0">
                <a:solidFill>
                  <a:schemeClr val="tx1"/>
                </a:solidFill>
                <a:latin typeface="+mn-lt"/>
                <a:ea typeface="+mn-ea"/>
                <a:cs typeface="+mn-cs"/>
              </a:rPr>
              <a:t>В ходе новой предвыборной кампании в конце 1963 Джон Кеннеди был смертельно ранен во время проезда по Далласу (штат Техас</a:t>
            </a:r>
            <a:r>
              <a:rPr lang="ru-RU" sz="1400" dirty="0" smtClean="0">
                <a:solidFill>
                  <a:schemeClr val="tx1"/>
                </a:solidFill>
                <a:latin typeface="+mn-lt"/>
                <a:ea typeface="+mn-ea"/>
                <a:cs typeface="+mn-cs"/>
              </a:rPr>
              <a:t>). </a:t>
            </a:r>
            <a:r>
              <a:rPr lang="ru-RU" sz="1400" dirty="0">
                <a:solidFill>
                  <a:schemeClr val="tx1"/>
                </a:solidFill>
                <a:latin typeface="+mn-lt"/>
                <a:ea typeface="+mn-ea"/>
                <a:cs typeface="+mn-cs"/>
              </a:rPr>
              <a:t>По обвинению в убийстве полиция арестовала 24-летнего Ли </a:t>
            </a:r>
            <a:r>
              <a:rPr lang="ru-RU" sz="1400" dirty="0" err="1">
                <a:solidFill>
                  <a:schemeClr val="tx1"/>
                </a:solidFill>
                <a:latin typeface="+mn-lt"/>
                <a:ea typeface="+mn-ea"/>
                <a:cs typeface="+mn-cs"/>
              </a:rPr>
              <a:t>Харви</a:t>
            </a:r>
            <a:r>
              <a:rPr lang="ru-RU" sz="1400" dirty="0">
                <a:solidFill>
                  <a:schemeClr val="tx1"/>
                </a:solidFill>
                <a:latin typeface="+mn-lt"/>
                <a:ea typeface="+mn-ea"/>
                <a:cs typeface="+mn-cs"/>
              </a:rPr>
              <a:t> Освальда, который через 2 дня был застрелен Джеком Руби, владельцем </a:t>
            </a:r>
            <a:r>
              <a:rPr lang="ru-RU" sz="1400" dirty="0" err="1">
                <a:solidFill>
                  <a:schemeClr val="tx1"/>
                </a:solidFill>
                <a:latin typeface="+mn-lt"/>
                <a:ea typeface="+mn-ea"/>
                <a:cs typeface="+mn-cs"/>
              </a:rPr>
              <a:t>далласского</a:t>
            </a:r>
            <a:r>
              <a:rPr lang="ru-RU" sz="1400" dirty="0">
                <a:solidFill>
                  <a:schemeClr val="tx1"/>
                </a:solidFill>
                <a:latin typeface="+mn-lt"/>
                <a:ea typeface="+mn-ea"/>
                <a:cs typeface="+mn-cs"/>
              </a:rPr>
              <a:t> ночного клуба, связанного с преступным миром. Комиссия под руководством председателя Верховного суда Эрла Уоррена пришла к выводу, что Кеннеди был убит Освальдом. Официальная картина убийства президента столь противоречива и содержит такое количество "белых пятен", что версии этого преступления год от года лишь множатся и все больше расходятся, а тайна убийства президента Кеннеди так и остается не раскрытой по сей день.</a:t>
            </a:r>
          </a:p>
          <a:p>
            <a:endParaRPr lang="ru-RU" dirty="0">
              <a:solidFill>
                <a:srgbClr val="525129"/>
              </a:solidFill>
            </a:endParaRPr>
          </a:p>
        </p:txBody>
      </p:sp>
      <p:pic>
        <p:nvPicPr>
          <p:cNvPr id="6148" name="Picture 4" descr="C:\Documents and Settings\Настя)\Рабочий стол\кенн\john-kennedy1.jpg"/>
          <p:cNvPicPr>
            <a:picLocks noChangeAspect="1" noChangeArrowheads="1"/>
          </p:cNvPicPr>
          <p:nvPr/>
        </p:nvPicPr>
        <p:blipFill>
          <a:blip r:embed="rId3" cstate="print"/>
          <a:srcRect/>
          <a:stretch>
            <a:fillRect/>
          </a:stretch>
        </p:blipFill>
        <p:spPr bwMode="auto">
          <a:xfrm>
            <a:off x="6000760" y="2071678"/>
            <a:ext cx="3017967" cy="35147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ru-RU" b="1" dirty="0">
                <a:solidFill>
                  <a:srgbClr val="0070C0"/>
                </a:solidFill>
                <a:latin typeface="+mj-lt"/>
                <a:ea typeface="+mj-ea"/>
                <a:cs typeface="+mj-cs"/>
              </a:rPr>
              <a:t>Цитаты </a:t>
            </a:r>
            <a:r>
              <a:rPr lang="ru-RU" dirty="0">
                <a:solidFill>
                  <a:schemeClr val="tx2"/>
                </a:solidFill>
                <a:latin typeface="+mj-lt"/>
                <a:ea typeface="+mj-ea"/>
                <a:cs typeface="+mj-cs"/>
              </a:rPr>
              <a:t/>
            </a:r>
            <a:br>
              <a:rPr lang="ru-RU" dirty="0">
                <a:solidFill>
                  <a:schemeClr val="tx2"/>
                </a:solidFill>
                <a:latin typeface="+mj-lt"/>
                <a:ea typeface="+mj-ea"/>
                <a:cs typeface="+mj-cs"/>
              </a:rPr>
            </a:br>
            <a:endParaRPr lang="ru-RU" dirty="0">
              <a:solidFill>
                <a:srgbClr val="525129"/>
              </a:solidFill>
            </a:endParaRPr>
          </a:p>
        </p:txBody>
      </p:sp>
      <p:sp>
        <p:nvSpPr>
          <p:cNvPr id="7171" name="Rectangle 3"/>
          <p:cNvSpPr>
            <a:spLocks noGrp="1" noChangeArrowheads="1"/>
          </p:cNvSpPr>
          <p:nvPr>
            <p:ph type="body" idx="1"/>
          </p:nvPr>
        </p:nvSpPr>
        <p:spPr>
          <a:xfrm>
            <a:off x="214282" y="1071546"/>
            <a:ext cx="8229600" cy="5786454"/>
          </a:xfrm>
        </p:spPr>
        <p:txBody>
          <a:bodyPr/>
          <a:lstStyle/>
          <a:p>
            <a:pPr lvl="0"/>
            <a:r>
              <a:rPr lang="ru-RU" sz="1200" dirty="0">
                <a:solidFill>
                  <a:schemeClr val="tx1"/>
                </a:solidFill>
                <a:latin typeface="+mn-lt"/>
                <a:ea typeface="+mn-ea"/>
                <a:cs typeface="+mn-cs"/>
              </a:rPr>
              <a:t>Когда я вступил в должность президента, больше всего меня поразило то, что дела действительно были так плохи, как мы утверждали. </a:t>
            </a:r>
          </a:p>
          <a:p>
            <a:pPr lvl="0"/>
            <a:r>
              <a:rPr lang="ru-RU" sz="1200" dirty="0">
                <a:solidFill>
                  <a:schemeClr val="tx1"/>
                </a:solidFill>
                <a:latin typeface="+mn-lt"/>
                <a:ea typeface="+mn-ea"/>
                <a:cs typeface="+mn-cs"/>
              </a:rPr>
              <a:t>Нация проявляет себя не только в людях, которым она дает жизнь, но и в том, каким людям она воздает почести, каких людей она помнит. </a:t>
            </a:r>
          </a:p>
          <a:p>
            <a:pPr lvl="0"/>
            <a:r>
              <a:rPr lang="ru-RU" sz="1200" dirty="0">
                <a:solidFill>
                  <a:schemeClr val="tx1"/>
                </a:solidFill>
                <a:latin typeface="+mn-lt"/>
                <a:ea typeface="+mn-ea"/>
                <a:cs typeface="+mn-cs"/>
              </a:rPr>
              <a:t>Я — идеалист без иллюзий. </a:t>
            </a:r>
          </a:p>
          <a:p>
            <a:pPr lvl="0"/>
            <a:r>
              <a:rPr lang="ru-RU" sz="1200" dirty="0">
                <a:solidFill>
                  <a:schemeClr val="tx1"/>
                </a:solidFill>
                <a:latin typeface="+mn-lt"/>
                <a:ea typeface="+mn-ea"/>
                <a:cs typeface="+mn-cs"/>
              </a:rPr>
              <a:t>Лучше встреча в верхах, чем на краю пропасти. </a:t>
            </a:r>
          </a:p>
          <a:p>
            <a:pPr lvl="0"/>
            <a:r>
              <a:rPr lang="ru-RU" sz="1200" dirty="0">
                <a:solidFill>
                  <a:schemeClr val="tx1"/>
                </a:solidFill>
                <a:latin typeface="+mn-lt"/>
                <a:ea typeface="+mn-ea"/>
                <a:cs typeface="+mn-cs"/>
              </a:rPr>
              <a:t>Комитет — это двенадцать человек, делающих работу одного. </a:t>
            </a:r>
          </a:p>
          <a:p>
            <a:pPr lvl="0"/>
            <a:r>
              <a:rPr lang="ru-RU" sz="1200" dirty="0">
                <a:solidFill>
                  <a:schemeClr val="tx1"/>
                </a:solidFill>
                <a:latin typeface="+mn-lt"/>
                <a:ea typeface="+mn-ea"/>
                <a:cs typeface="+mn-cs"/>
              </a:rPr>
              <a:t>Чем больше ошибок я делаю, тем популярнее становлюсь. </a:t>
            </a:r>
          </a:p>
          <a:p>
            <a:pPr lvl="0"/>
            <a:r>
              <a:rPr lang="ru-RU" sz="1200" dirty="0">
                <a:solidFill>
                  <a:schemeClr val="tx1"/>
                </a:solidFill>
                <a:latin typeface="+mn-lt"/>
                <a:ea typeface="+mn-ea"/>
                <a:cs typeface="+mn-cs"/>
              </a:rPr>
              <a:t>Искренность всегда нуждается в доказательстве. </a:t>
            </a:r>
          </a:p>
          <a:p>
            <a:pPr lvl="0"/>
            <a:r>
              <a:rPr lang="ru-RU" sz="1200" dirty="0">
                <a:solidFill>
                  <a:schemeClr val="tx1"/>
                </a:solidFill>
                <a:latin typeface="+mn-lt"/>
                <a:ea typeface="+mn-ea"/>
                <a:cs typeface="+mn-cs"/>
              </a:rPr>
              <a:t>В условиях демократии неосведомленность одного избирателя может повредить всем остальным. </a:t>
            </a:r>
          </a:p>
          <a:p>
            <a:pPr lvl="0"/>
            <a:r>
              <a:rPr lang="ru-RU" sz="1200" dirty="0">
                <a:solidFill>
                  <a:schemeClr val="tx1"/>
                </a:solidFill>
                <a:latin typeface="+mn-lt"/>
                <a:ea typeface="+mn-ea"/>
                <a:cs typeface="+mn-cs"/>
              </a:rPr>
              <a:t>У победы тысяча отцов, поражение — всегда сирота. </a:t>
            </a:r>
          </a:p>
          <a:p>
            <a:pPr lvl="0"/>
            <a:r>
              <a:rPr lang="ru-RU" sz="1200" dirty="0">
                <a:solidFill>
                  <a:schemeClr val="tx1"/>
                </a:solidFill>
                <a:latin typeface="+mn-lt"/>
                <a:ea typeface="+mn-ea"/>
                <a:cs typeface="+mn-cs"/>
              </a:rPr>
              <a:t>Американец — оптимист по природе. Он — экспериментатор, изобретатель, строитель, который строит лучше всего тогда, когда должен возвести великое строение. Заставьте его поверить в себя, поставьте перед ним великую цель, и он найдет способы достичь этой цели. </a:t>
            </a:r>
          </a:p>
          <a:p>
            <a:pPr lvl="0"/>
            <a:r>
              <a:rPr lang="ru-RU" sz="1200" dirty="0">
                <a:solidFill>
                  <a:schemeClr val="tx1"/>
                </a:solidFill>
                <a:latin typeface="+mn-lt"/>
                <a:ea typeface="+mn-ea"/>
                <a:cs typeface="+mn-cs"/>
              </a:rPr>
              <a:t>Не спрашивай, что твоя страна сделала для тебя, спрашивай, что сделал для нее ты. </a:t>
            </a:r>
          </a:p>
          <a:p>
            <a:pPr lvl="0"/>
            <a:r>
              <a:rPr lang="ru-RU" sz="1200" dirty="0">
                <a:solidFill>
                  <a:schemeClr val="tx1"/>
                </a:solidFill>
                <a:latin typeface="+mn-lt"/>
                <a:ea typeface="+mn-ea"/>
                <a:cs typeface="+mn-cs"/>
              </a:rPr>
              <a:t>Соединенные Штаты должны двигаться очень быстро даже для того, чтобы стоять на месте. </a:t>
            </a:r>
          </a:p>
          <a:p>
            <a:pPr lvl="0"/>
            <a:r>
              <a:rPr lang="ru-RU" sz="1200" dirty="0">
                <a:solidFill>
                  <a:schemeClr val="tx1"/>
                </a:solidFill>
                <a:latin typeface="+mn-lt"/>
                <a:ea typeface="+mn-ea"/>
                <a:cs typeface="+mn-cs"/>
              </a:rPr>
              <a:t>Либо человечество покончит с войной, либо война покончит с человечеством. </a:t>
            </a:r>
          </a:p>
          <a:p>
            <a:pPr lvl="0"/>
            <a:r>
              <a:rPr lang="ru-RU" sz="1200" dirty="0">
                <a:solidFill>
                  <a:schemeClr val="tx1"/>
                </a:solidFill>
                <a:latin typeface="+mn-lt"/>
                <a:ea typeface="+mn-ea"/>
                <a:cs typeface="+mn-cs"/>
              </a:rPr>
              <a:t>Когда власть развращает, очистить может только поэзия. </a:t>
            </a:r>
          </a:p>
          <a:p>
            <a:pPr lvl="0"/>
            <a:r>
              <a:rPr lang="ru-RU" sz="1200" dirty="0">
                <a:solidFill>
                  <a:schemeClr val="tx1"/>
                </a:solidFill>
                <a:latin typeface="+mn-lt"/>
                <a:ea typeface="+mn-ea"/>
                <a:cs typeface="+mn-cs"/>
              </a:rPr>
              <a:t>Мы заплатим любую цену, вынесем любую ношу, преодолеем любые трудности, поддержим каждого друга, остановим каждого врага, чтобы обеспечить выживание и успех свободы. Мы принимаем на себя эти обязательства. </a:t>
            </a:r>
          </a:p>
          <a:p>
            <a:pPr lvl="0"/>
            <a:r>
              <a:rPr lang="ru-RU" sz="1200" dirty="0">
                <a:solidFill>
                  <a:schemeClr val="tx1"/>
                </a:solidFill>
                <a:latin typeface="+mn-lt"/>
                <a:ea typeface="+mn-ea"/>
                <a:cs typeface="+mn-cs"/>
              </a:rPr>
              <a:t>Во внутренней политике мы рискуем только потерпеть поражение; внешняя же политика способна свести нас в гроб. </a:t>
            </a:r>
          </a:p>
          <a:p>
            <a:pPr lvl="0"/>
            <a:r>
              <a:rPr lang="ru-RU" sz="1200" dirty="0">
                <a:solidFill>
                  <a:schemeClr val="tx1"/>
                </a:solidFill>
                <a:latin typeface="+mn-lt"/>
                <a:ea typeface="+mn-ea"/>
                <a:cs typeface="+mn-cs"/>
              </a:rPr>
              <a:t>Я убедился, что дипломату нужны железные нервы профессионального карманника. </a:t>
            </a:r>
          </a:p>
          <a:p>
            <a:pPr lvl="0"/>
            <a:r>
              <a:rPr lang="ru-RU" sz="1200" dirty="0">
                <a:solidFill>
                  <a:schemeClr val="tx1"/>
                </a:solidFill>
                <a:latin typeface="+mn-lt"/>
                <a:ea typeface="+mn-ea"/>
                <a:cs typeface="+mn-cs"/>
              </a:rPr>
              <a:t>Все прощайте, но ничего не забывайте. </a:t>
            </a:r>
          </a:p>
          <a:p>
            <a:pPr lvl="0"/>
            <a:r>
              <a:rPr lang="ru-RU" sz="1200" dirty="0">
                <a:solidFill>
                  <a:schemeClr val="tx1"/>
                </a:solidFill>
                <a:latin typeface="+mn-lt"/>
                <a:ea typeface="+mn-ea"/>
                <a:cs typeface="+mn-cs"/>
              </a:rPr>
              <a:t>Свобода неделима, если хоть один порабощен, все остальные несвободны. </a:t>
            </a:r>
          </a:p>
          <a:p>
            <a:pPr lvl="0"/>
            <a:r>
              <a:rPr lang="ru-RU" sz="1200" dirty="0">
                <a:solidFill>
                  <a:schemeClr val="tx1"/>
                </a:solidFill>
                <a:latin typeface="+mn-lt"/>
                <a:ea typeface="+mn-ea"/>
                <a:cs typeface="+mn-cs"/>
              </a:rPr>
              <a:t>Кто делает мирную революцию невозможной, делает насильственную революцию неизбежной. </a:t>
            </a:r>
          </a:p>
          <a:p>
            <a:endParaRPr lang="ru-RU" dirty="0">
              <a:solidFill>
                <a:srgbClr val="525129"/>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ru-RU" b="1" dirty="0" smtClean="0">
                <a:solidFill>
                  <a:srgbClr val="002060"/>
                </a:solidFill>
              </a:rPr>
              <a:t>Гибель</a:t>
            </a:r>
            <a:r>
              <a:rPr lang="ru-RU" b="1" dirty="0" smtClean="0"/>
              <a:t/>
            </a:r>
            <a:br>
              <a:rPr lang="ru-RU" b="1" dirty="0" smtClean="0"/>
            </a:br>
            <a:endParaRPr lang="ru-RU" dirty="0">
              <a:solidFill>
                <a:srgbClr val="525129"/>
              </a:solidFill>
            </a:endParaRPr>
          </a:p>
        </p:txBody>
      </p:sp>
      <p:sp>
        <p:nvSpPr>
          <p:cNvPr id="8195" name="Rectangle 3"/>
          <p:cNvSpPr>
            <a:spLocks noGrp="1" noChangeArrowheads="1"/>
          </p:cNvSpPr>
          <p:nvPr>
            <p:ph type="body" idx="1"/>
          </p:nvPr>
        </p:nvSpPr>
        <p:spPr/>
        <p:txBody>
          <a:bodyPr/>
          <a:lstStyle/>
          <a:p>
            <a:r>
              <a:rPr lang="ru-RU" sz="1400" dirty="0" smtClean="0"/>
              <a:t>Джон Кеннеди был убит 22 ноября 1963 года в городе Даллас (штат Техас); во время следования президентского кортежа по улицам города послышались выстрелы. Первая пуля</a:t>
            </a:r>
            <a:r>
              <a:rPr lang="ru-RU" sz="1400" dirty="0"/>
              <a:t> </a:t>
            </a:r>
            <a:r>
              <a:rPr lang="ru-RU" sz="1400" dirty="0" smtClean="0"/>
              <a:t>попала президенту в шею сзади и вышла спереди из горла, вторая попала в голову и вызвала разрушение костей черепа в затылочной части, а также повреждение мозгового вещества. Президент Кеннеди был доставлен в операционную, где, спустя полчаса после покушения, была констатирована его смерть. Кроме того, был серьёзно ранен ехавший в той же машине губернатор штата Техас </a:t>
            </a:r>
            <a:r>
              <a:rPr lang="ru-RU" sz="1400" dirty="0" err="1" smtClean="0"/>
              <a:t>Конноли</a:t>
            </a:r>
            <a:r>
              <a:rPr lang="ru-RU" sz="1400" dirty="0" smtClean="0"/>
              <a:t>, лёгкое ранение получил также один из прохожих.</a:t>
            </a:r>
          </a:p>
          <a:p>
            <a:r>
              <a:rPr lang="ru-RU" sz="1400" dirty="0" smtClean="0"/>
              <a:t>Ли </a:t>
            </a:r>
            <a:r>
              <a:rPr lang="ru-RU" sz="1400" dirty="0" err="1" smtClean="0"/>
              <a:t>Харви</a:t>
            </a:r>
            <a:r>
              <a:rPr lang="ru-RU" sz="1400" dirty="0" smtClean="0"/>
              <a:t> Освальд, арестованный по подозрению в убийстве, был застрелен через несколько дней в полицейском участке жителем Далласа Джеком Руби, который также впоследствии умер в тюрьме.</a:t>
            </a:r>
          </a:p>
          <a:p>
            <a:r>
              <a:rPr lang="ru-RU" sz="1400" dirty="0" smtClean="0"/>
              <a:t>Официальный доклад «Комиссии Уоррена» о расследовании обстоятельств убийства Кеннеди был опубликован в 1964 году; согласно этому докладу убийцей президента был Освальд, и все выстрелы были произведены им с верхнего этажа здания. Какого-либо заговора, имевшего целью убийство, согласно докладу, выявить не удалось.</a:t>
            </a:r>
          </a:p>
          <a:p>
            <a:r>
              <a:rPr lang="ru-RU" sz="1400" dirty="0" smtClean="0"/>
              <a:t>Официальные данные по убийству Кеннеди противоречивы и содержат некоторое количество «белых пятен». По поводу этого дела существуют особо много различных </a:t>
            </a:r>
            <a:r>
              <a:rPr lang="ru-RU" sz="1400" dirty="0" err="1" smtClean="0"/>
              <a:t>конспирологических</a:t>
            </a:r>
            <a:r>
              <a:rPr lang="ru-RU" sz="1400" dirty="0" smtClean="0"/>
              <a:t> версий: под сомнение ставится то, что Освальд вообще стрелял по машине или что он был единственным стрелком, предполагается связь убийства с различного рода крупными фигурами политики и бизнеса, усматривается намеренное устранение свидетелей и т. п. </a:t>
            </a:r>
          </a:p>
          <a:p>
            <a:endParaRPr lang="ru-RU" dirty="0">
              <a:solidFill>
                <a:srgbClr val="525129"/>
              </a:solidFill>
            </a:endParaRPr>
          </a:p>
        </p:txBody>
      </p:sp>
      <p:pic>
        <p:nvPicPr>
          <p:cNvPr id="8196" name="Picture 4" descr="C:\Documents and Settings\Настя)\Рабочий стол\кенн\kennedy_dead.jpg"/>
          <p:cNvPicPr>
            <a:picLocks noChangeAspect="1" noChangeArrowheads="1"/>
          </p:cNvPicPr>
          <p:nvPr/>
        </p:nvPicPr>
        <p:blipFill>
          <a:blip r:embed="rId3" cstate="print"/>
          <a:srcRect/>
          <a:stretch>
            <a:fillRect/>
          </a:stretch>
        </p:blipFill>
        <p:spPr bwMode="auto">
          <a:xfrm>
            <a:off x="2000232" y="1857364"/>
            <a:ext cx="5191148" cy="3958250"/>
          </a:xfrm>
          <a:prstGeom prst="rect">
            <a:avLst/>
          </a:prstGeom>
          <a:noFill/>
        </p:spPr>
      </p:pic>
      <p:pic>
        <p:nvPicPr>
          <p:cNvPr id="8197" name="Picture 5" descr="C:\Documents and Settings\Настя)\Рабочий стол\кенн\bank_7071_73427.gif"/>
          <p:cNvPicPr>
            <a:picLocks noChangeAspect="1" noChangeArrowheads="1"/>
          </p:cNvPicPr>
          <p:nvPr/>
        </p:nvPicPr>
        <p:blipFill>
          <a:blip r:embed="rId4" cstate="print"/>
          <a:srcRect/>
          <a:stretch>
            <a:fillRect/>
          </a:stretch>
        </p:blipFill>
        <p:spPr bwMode="auto">
          <a:xfrm>
            <a:off x="1500166" y="1428736"/>
            <a:ext cx="6072230" cy="4843326"/>
          </a:xfrm>
          <a:prstGeom prst="rect">
            <a:avLst/>
          </a:prstGeom>
          <a:noFill/>
        </p:spPr>
      </p:pic>
      <p:pic>
        <p:nvPicPr>
          <p:cNvPr id="8198" name="Picture 6" descr="C:\Documents and Settings\Настя)\Рабочий стол\кенн\images.jpg"/>
          <p:cNvPicPr>
            <a:picLocks noChangeAspect="1" noChangeArrowheads="1"/>
          </p:cNvPicPr>
          <p:nvPr/>
        </p:nvPicPr>
        <p:blipFill>
          <a:blip r:embed="rId5" cstate="print"/>
          <a:srcRect/>
          <a:stretch>
            <a:fillRect/>
          </a:stretch>
        </p:blipFill>
        <p:spPr bwMode="auto">
          <a:xfrm>
            <a:off x="1643042" y="1285860"/>
            <a:ext cx="5778958" cy="4143404"/>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diamond(in)">
                                      <p:cBhvr>
                                        <p:cTn id="7" dur="20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checkerboard(across)">
                                      <p:cBhvr>
                                        <p:cTn id="12" dur="500"/>
                                        <p:tgtEl>
                                          <p:spTgt spid="819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198"/>
                                        </p:tgtEl>
                                        <p:attrNameLst>
                                          <p:attrName>style.visibility</p:attrName>
                                        </p:attrNameLst>
                                      </p:cBhvr>
                                      <p:to>
                                        <p:strVal val="visible"/>
                                      </p:to>
                                    </p:set>
                                    <p:animEffect transition="in" filter="blinds(horizontal)">
                                      <p:cBhvr>
                                        <p:cTn id="17"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ru-RU" dirty="0" smtClean="0">
                <a:solidFill>
                  <a:srgbClr val="525129"/>
                </a:solidFill>
              </a:rPr>
              <a:t>Убийство Кеннеди. Видеоролик  </a:t>
            </a:r>
            <a:endParaRPr lang="ru-RU" dirty="0">
              <a:solidFill>
                <a:srgbClr val="525129"/>
              </a:solidFill>
            </a:endParaRPr>
          </a:p>
        </p:txBody>
      </p:sp>
      <p:pic>
        <p:nvPicPr>
          <p:cNvPr id="2" name="22.11.1963 Убийство Джона Кеннеди.mp4">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251520" y="1556792"/>
            <a:ext cx="8568952" cy="489654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850106"/>
          </a:xfrm>
        </p:spPr>
        <p:txBody>
          <a:bodyPr/>
          <a:lstStyle/>
          <a:p>
            <a:r>
              <a:rPr lang="ru-RU" sz="2800" b="1" dirty="0" smtClean="0">
                <a:solidFill>
                  <a:srgbClr val="525129"/>
                </a:solidFill>
                <a:latin typeface="Times New Roman" pitchFamily="18" charset="0"/>
                <a:cs typeface="Times New Roman" pitchFamily="18" charset="0"/>
              </a:rPr>
              <a:t>ИСТОЧНИКИ</a:t>
            </a:r>
            <a:endParaRPr lang="ru-RU" sz="2800" b="1" dirty="0">
              <a:solidFill>
                <a:srgbClr val="525129"/>
              </a:solidFill>
              <a:latin typeface="Times New Roman" pitchFamily="18" charset="0"/>
              <a:cs typeface="Times New Roman" pitchFamily="18" charset="0"/>
            </a:endParaRPr>
          </a:p>
        </p:txBody>
      </p:sp>
      <p:sp>
        <p:nvSpPr>
          <p:cNvPr id="11267" name="Rectangle 3"/>
          <p:cNvSpPr>
            <a:spLocks noGrp="1" noChangeArrowheads="1"/>
          </p:cNvSpPr>
          <p:nvPr>
            <p:ph type="body" idx="1"/>
          </p:nvPr>
        </p:nvSpPr>
        <p:spPr>
          <a:xfrm>
            <a:off x="457200" y="1600200"/>
            <a:ext cx="8229600" cy="5069160"/>
          </a:xfrm>
        </p:spPr>
        <p:txBody>
          <a:bodyPr/>
          <a:lstStyle/>
          <a:p>
            <a:r>
              <a:rPr lang="ru-RU" sz="1800" b="1" dirty="0">
                <a:solidFill>
                  <a:srgbClr val="525129"/>
                </a:solidFill>
              </a:rPr>
              <a:t>1. Кеннеди, Джон Фицджеральд — Википедия</a:t>
            </a:r>
          </a:p>
          <a:p>
            <a:r>
              <a:rPr lang="en-US" sz="1800" b="1" dirty="0">
                <a:solidFill>
                  <a:srgbClr val="525129"/>
                </a:solidFill>
              </a:rPr>
              <a:t>ru.wikipedia.org/wiki/</a:t>
            </a:r>
            <a:r>
              <a:rPr lang="ru-RU" sz="1800" b="1" dirty="0">
                <a:solidFill>
                  <a:srgbClr val="525129"/>
                </a:solidFill>
              </a:rPr>
              <a:t>Кеннеди,_</a:t>
            </a:r>
            <a:r>
              <a:rPr lang="ru-RU" sz="1800" b="1" dirty="0" err="1" smtClean="0">
                <a:solidFill>
                  <a:srgbClr val="525129"/>
                </a:solidFill>
              </a:rPr>
              <a:t>Джон_Фицджеральд</a:t>
            </a:r>
            <a:r>
              <a:rPr lang="ru-RU" sz="1800" b="1" dirty="0" smtClean="0">
                <a:solidFill>
                  <a:srgbClr val="525129"/>
                </a:solidFill>
              </a:rPr>
              <a:t> </a:t>
            </a:r>
          </a:p>
          <a:p>
            <a:r>
              <a:rPr lang="ru-RU" sz="1800" b="1" dirty="0">
                <a:solidFill>
                  <a:srgbClr val="525129"/>
                </a:solidFill>
              </a:rPr>
              <a:t>2. Джон Ф. Кеннеди. Убийство в прямом эфире 19.02.2011 - </a:t>
            </a:r>
            <a:r>
              <a:rPr lang="ru-RU" sz="1800" b="1" dirty="0" err="1">
                <a:solidFill>
                  <a:srgbClr val="525129"/>
                </a:solidFill>
              </a:rPr>
              <a:t>YouTube</a:t>
            </a:r>
            <a:endParaRPr lang="ru-RU" sz="1800" b="1" dirty="0">
              <a:solidFill>
                <a:srgbClr val="525129"/>
              </a:solidFill>
            </a:endParaRPr>
          </a:p>
          <a:p>
            <a:r>
              <a:rPr lang="ru-RU" sz="1800" b="1" dirty="0">
                <a:solidFill>
                  <a:srgbClr val="525129"/>
                </a:solidFill>
              </a:rPr>
              <a:t>3. Джон Кеннеди афоризмы, Джон Кеннеди мысли, Джон Кеннеди ...</a:t>
            </a:r>
          </a:p>
          <a:p>
            <a:r>
              <a:rPr lang="ru-RU" sz="1800" b="1" dirty="0">
                <a:solidFill>
                  <a:srgbClr val="525129"/>
                </a:solidFill>
              </a:rPr>
              <a:t>www.aphorism.ru/author/a985.shtml</a:t>
            </a:r>
          </a:p>
          <a:p>
            <a:r>
              <a:rPr lang="ru-RU" sz="1800" b="1" dirty="0">
                <a:solidFill>
                  <a:srgbClr val="525129"/>
                </a:solidFill>
              </a:rPr>
              <a:t>афоризмы и цитаты Джон Кеннеди. ... [Добавить афоризм]. 35-й президент США, убит в Далласе [Биография Джон Кеннеди] </a:t>
            </a:r>
            <a:r>
              <a:rPr lang="ru-RU" sz="1800" b="1" dirty="0" err="1">
                <a:solidFill>
                  <a:srgbClr val="525129"/>
                </a:solidFill>
              </a:rPr>
              <a:t>John</a:t>
            </a:r>
            <a:r>
              <a:rPr lang="ru-RU" sz="1800" b="1" dirty="0">
                <a:solidFill>
                  <a:srgbClr val="525129"/>
                </a:solidFill>
              </a:rPr>
              <a:t> F. </a:t>
            </a:r>
            <a:r>
              <a:rPr lang="ru-RU" sz="1800" b="1" dirty="0" err="1">
                <a:solidFill>
                  <a:srgbClr val="525129"/>
                </a:solidFill>
              </a:rPr>
              <a:t>Kennedy</a:t>
            </a:r>
            <a:r>
              <a:rPr lang="ru-RU" sz="1800" b="1" dirty="0">
                <a:solidFill>
                  <a:srgbClr val="525129"/>
                </a:solidFill>
              </a:rPr>
              <a:t> </a:t>
            </a:r>
            <a:r>
              <a:rPr lang="ru-RU" sz="1800" b="1" dirty="0" err="1">
                <a:solidFill>
                  <a:srgbClr val="525129"/>
                </a:solidFill>
              </a:rPr>
              <a:t>quotes</a:t>
            </a:r>
            <a:r>
              <a:rPr lang="ru-RU" sz="1800" b="1" dirty="0">
                <a:solidFill>
                  <a:srgbClr val="525129"/>
                </a:solidFill>
              </a:rPr>
              <a:t> </a:t>
            </a:r>
            <a:r>
              <a:rPr lang="ru-RU" sz="1800" b="1" dirty="0" smtClean="0">
                <a:solidFill>
                  <a:srgbClr val="525129"/>
                </a:solidFill>
              </a:rPr>
              <a:t>... </a:t>
            </a:r>
          </a:p>
          <a:p>
            <a:r>
              <a:rPr lang="ru-RU" sz="1800" b="1" dirty="0">
                <a:solidFill>
                  <a:srgbClr val="525129"/>
                </a:solidFill>
              </a:rPr>
              <a:t>4. Джон Фицджеральд Кеннеди</a:t>
            </a:r>
          </a:p>
          <a:p>
            <a:r>
              <a:rPr lang="ru-RU" sz="1800" b="1" dirty="0">
                <a:solidFill>
                  <a:srgbClr val="525129"/>
                </a:solidFill>
              </a:rPr>
              <a:t>www.coldwar.ru/kennedy/kennedy.php</a:t>
            </a:r>
          </a:p>
          <a:p>
            <a:r>
              <a:rPr lang="ru-RU" sz="1800" b="1" dirty="0">
                <a:solidFill>
                  <a:srgbClr val="525129"/>
                </a:solidFill>
              </a:rPr>
              <a:t>Джон Кеннеди - 35-й президент США (1961-1963). Карьера Кеннеди как политика началась в 1946, когда он провел энергичную кампанию и стал членом ...</a:t>
            </a:r>
          </a:p>
        </p:txBody>
      </p:sp>
    </p:spTree>
  </p:cSld>
  <p:clrMapOvr>
    <a:masterClrMapping/>
  </p:clrMapOvr>
  <mc:AlternateContent xmlns:mc="http://schemas.openxmlformats.org/markup-compatibility/2006">
    <mc:Choice xmlns:p14="http://schemas.microsoft.com/office/powerpoint/2010/main" xmlns="" Requires="p14">
      <p:transition spd="slow" p14:dur="1600">
        <p14:conveyor dir="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кст">
  <a:themeElements>
    <a:clrScheme name="Текст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Текст">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кст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Текст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Текст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Текст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Текст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Текст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Текст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Текст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Текст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Текст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Текст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Текст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Текст</Template>
  <TotalTime>52</TotalTime>
  <Words>1523</Words>
  <Application>Microsoft Office PowerPoint</Application>
  <PresentationFormat>Экран (4:3)</PresentationFormat>
  <Paragraphs>61</Paragraphs>
  <Slides>9</Slides>
  <Notes>9</Notes>
  <HiddenSlides>0</HiddenSlides>
  <MMClips>1</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Текст</vt:lpstr>
      <vt:lpstr>Кеннеди Джон Фицджеральд 29 мая 1917 года — 22 ноября 1963 года </vt:lpstr>
      <vt:lpstr>История жизни</vt:lpstr>
      <vt:lpstr>Начало карьеры </vt:lpstr>
      <vt:lpstr>Президенство </vt:lpstr>
      <vt:lpstr>Слайд 5</vt:lpstr>
      <vt:lpstr>Цитаты  </vt:lpstr>
      <vt:lpstr>Гибель </vt:lpstr>
      <vt:lpstr>Убийство Кеннеди. Видеоролик  </vt:lpstr>
      <vt:lpstr>ИСТОЧНИКИ</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Кеннеди Джон Фицджеральд 29 мая 1917 года — 22 ноября 1963 года </dc:title>
  <dc:creator>WIN7XP</dc:creator>
  <cp:lastModifiedBy>Admin</cp:lastModifiedBy>
  <cp:revision>9</cp:revision>
  <dcterms:created xsi:type="dcterms:W3CDTF">2012-02-26T18:24:51Z</dcterms:created>
  <dcterms:modified xsi:type="dcterms:W3CDTF">2012-03-13T18:19:19Z</dcterms:modified>
</cp:coreProperties>
</file>