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46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286009E-1AC1-447D-ABA1-2DDBE973B077}" type="datetimeFigureOut">
              <a:rPr lang="ru-RU" smtClean="0"/>
              <a:t>18.10.2016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286009E-1AC1-447D-ABA1-2DDBE973B077}" type="datetimeFigureOut">
              <a:rPr lang="ru-RU" smtClean="0"/>
              <a:t>18.10.2016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286009E-1AC1-447D-ABA1-2DDBE973B077}" type="datetimeFigureOut">
              <a:rPr lang="ru-RU" smtClean="0"/>
              <a:t>18.10.2016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286009E-1AC1-447D-ABA1-2DDBE973B077}" type="datetimeFigureOut">
              <a:rPr lang="ru-RU" smtClean="0"/>
              <a:t>18.10.2016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286009E-1AC1-447D-ABA1-2DDBE973B077}" type="datetimeFigureOut">
              <a:rPr lang="ru-RU" smtClean="0"/>
              <a:t>18.10.2016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286009E-1AC1-447D-ABA1-2DDBE973B077}" type="datetimeFigureOut">
              <a:rPr lang="ru-RU" smtClean="0"/>
              <a:t>18.10.2016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286009E-1AC1-447D-ABA1-2DDBE973B077}" type="datetimeFigureOut">
              <a:rPr lang="ru-RU" smtClean="0"/>
              <a:t>18.10.2016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286009E-1AC1-447D-ABA1-2DDBE973B077}" type="datetimeFigureOut">
              <a:rPr lang="ru-RU" smtClean="0"/>
              <a:t>18.10.2016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286009E-1AC1-447D-ABA1-2DDBE973B077}" type="datetimeFigureOut">
              <a:rPr lang="ru-RU" smtClean="0"/>
              <a:t>18.10.2016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286009E-1AC1-447D-ABA1-2DDBE973B077}" type="datetimeFigureOut">
              <a:rPr lang="ru-RU" smtClean="0"/>
              <a:t>18.10.2016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286009E-1AC1-447D-ABA1-2DDBE973B077}" type="datetimeFigureOut">
              <a:rPr lang="ru-RU" smtClean="0"/>
              <a:t>18.10.2016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A2D10EF-4B22-4354-B034-167629A153D6}"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86009E-1AC1-447D-ABA1-2DDBE973B077}" type="datetimeFigureOut">
              <a:rPr lang="ru-RU" smtClean="0"/>
              <a:t>18.10.2016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D10EF-4B22-4354-B034-167629A153D6}"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hyperlink" Target="http://azbyka.ru/molitvoslov/index.shtml"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Кирилл и </a:t>
            </a:r>
            <a:r>
              <a:rPr lang="ru-RU" dirty="0" err="1" smtClean="0"/>
              <a:t>Мефодий</a:t>
            </a:r>
            <a:endParaRPr lang="ru-RU" dirty="0"/>
          </a:p>
        </p:txBody>
      </p:sp>
      <p:pic>
        <p:nvPicPr>
          <p:cNvPr id="1026" name="Picture 2" descr="C:\Users\KOR\Desktop\66b597af1c99246353ca9bd3b447cfbd.jpg"/>
          <p:cNvPicPr>
            <a:picLocks noChangeAspect="1" noChangeArrowheads="1"/>
          </p:cNvPicPr>
          <p:nvPr/>
        </p:nvPicPr>
        <p:blipFill>
          <a:blip r:embed="rId2"/>
          <a:srcRect/>
          <a:stretch>
            <a:fillRect/>
          </a:stretch>
        </p:blipFill>
        <p:spPr bwMode="auto">
          <a:xfrm>
            <a:off x="2643174" y="3429000"/>
            <a:ext cx="4143404" cy="3107553"/>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1538" y="214290"/>
            <a:ext cx="6786610" cy="646331"/>
          </a:xfrm>
          <a:prstGeom prst="rect">
            <a:avLst/>
          </a:prstGeom>
          <a:noFill/>
        </p:spPr>
        <p:txBody>
          <a:bodyPr wrap="square" rtlCol="0">
            <a:spAutoFit/>
          </a:bodyPr>
          <a:lstStyle/>
          <a:p>
            <a:pPr algn="ctr"/>
            <a:r>
              <a:rPr lang="ru-RU" sz="3600" b="1" dirty="0" smtClean="0"/>
              <a:t>Немного биографии</a:t>
            </a:r>
            <a:endParaRPr lang="ru-RU" sz="3600" b="1" dirty="0"/>
          </a:p>
        </p:txBody>
      </p:sp>
      <p:sp>
        <p:nvSpPr>
          <p:cNvPr id="4" name="TextBox 3"/>
          <p:cNvSpPr txBox="1"/>
          <p:nvPr/>
        </p:nvSpPr>
        <p:spPr>
          <a:xfrm>
            <a:off x="428596" y="1428736"/>
            <a:ext cx="8572560" cy="1477328"/>
          </a:xfrm>
          <a:prstGeom prst="rect">
            <a:avLst/>
          </a:prstGeom>
          <a:noFill/>
        </p:spPr>
        <p:txBody>
          <a:bodyPr wrap="square" rtlCol="0">
            <a:spAutoFit/>
          </a:bodyPr>
          <a:lstStyle/>
          <a:p>
            <a:r>
              <a:rPr lang="ru-RU" dirty="0" smtClean="0"/>
              <a:t>Кирилл и </a:t>
            </a:r>
            <a:r>
              <a:rPr lang="ru-RU" dirty="0" err="1" smtClean="0"/>
              <a:t>Мефодий</a:t>
            </a:r>
            <a:r>
              <a:rPr lang="ru-RU" dirty="0" smtClean="0"/>
              <a:t> были братьями. Родились они в городе </a:t>
            </a:r>
            <a:r>
              <a:rPr lang="ru-RU" dirty="0" err="1" smtClean="0"/>
              <a:t>Фессалоника</a:t>
            </a:r>
            <a:r>
              <a:rPr lang="ru-RU" dirty="0" smtClean="0"/>
              <a:t> (Византия). В русском звучании это название известно в источниках как «</a:t>
            </a:r>
            <a:r>
              <a:rPr lang="ru-RU" dirty="0" err="1" smtClean="0"/>
              <a:t>Солунь</a:t>
            </a:r>
            <a:r>
              <a:rPr lang="ru-RU" dirty="0" smtClean="0"/>
              <a:t>» («Прибыли из </a:t>
            </a:r>
            <a:r>
              <a:rPr lang="ru-RU" dirty="0" err="1" smtClean="0"/>
              <a:t>Солуни</a:t>
            </a:r>
            <a:r>
              <a:rPr lang="ru-RU" dirty="0" smtClean="0"/>
              <a:t>»).</a:t>
            </a:r>
          </a:p>
          <a:p>
            <a:endParaRPr lang="ru-RU" dirty="0" smtClean="0"/>
          </a:p>
          <a:p>
            <a:endParaRPr lang="ru-RU" dirty="0"/>
          </a:p>
        </p:txBody>
      </p:sp>
      <p:sp>
        <p:nvSpPr>
          <p:cNvPr id="6" name="TextBox 5"/>
          <p:cNvSpPr txBox="1"/>
          <p:nvPr/>
        </p:nvSpPr>
        <p:spPr>
          <a:xfrm>
            <a:off x="428596" y="1428736"/>
            <a:ext cx="8572560" cy="1477328"/>
          </a:xfrm>
          <a:prstGeom prst="rect">
            <a:avLst/>
          </a:prstGeom>
          <a:noFill/>
        </p:spPr>
        <p:txBody>
          <a:bodyPr wrap="square" rtlCol="0">
            <a:spAutoFit/>
          </a:bodyPr>
          <a:lstStyle/>
          <a:p>
            <a:r>
              <a:rPr lang="ru-RU" dirty="0" smtClean="0"/>
              <a:t>Кирилл и </a:t>
            </a:r>
            <a:r>
              <a:rPr lang="ru-RU" dirty="0" err="1" smtClean="0"/>
              <a:t>Мефодий</a:t>
            </a:r>
            <a:r>
              <a:rPr lang="ru-RU" dirty="0" smtClean="0"/>
              <a:t> были братьями. Родились они в городе </a:t>
            </a:r>
            <a:r>
              <a:rPr lang="ru-RU" dirty="0" err="1" smtClean="0"/>
              <a:t>Фессалоника</a:t>
            </a:r>
            <a:r>
              <a:rPr lang="ru-RU" dirty="0" smtClean="0"/>
              <a:t> (Византия). В русском звучании это название известно в источниках как «</a:t>
            </a:r>
            <a:r>
              <a:rPr lang="ru-RU" dirty="0" err="1" smtClean="0"/>
              <a:t>Солунь</a:t>
            </a:r>
            <a:r>
              <a:rPr lang="ru-RU" dirty="0" smtClean="0"/>
              <a:t>» («Прибыли из </a:t>
            </a:r>
            <a:r>
              <a:rPr lang="ru-RU" dirty="0" err="1" smtClean="0"/>
              <a:t>Солуни</a:t>
            </a:r>
            <a:r>
              <a:rPr lang="ru-RU" dirty="0" smtClean="0"/>
              <a:t>»).</a:t>
            </a:r>
          </a:p>
          <a:p>
            <a:endParaRPr lang="ru-RU" dirty="0" smtClean="0"/>
          </a:p>
          <a:p>
            <a:endParaRPr lang="ru-RU" dirty="0"/>
          </a:p>
        </p:txBody>
      </p:sp>
      <p:sp>
        <p:nvSpPr>
          <p:cNvPr id="7" name="TextBox 6"/>
          <p:cNvSpPr txBox="1"/>
          <p:nvPr/>
        </p:nvSpPr>
        <p:spPr>
          <a:xfrm>
            <a:off x="428596" y="1428736"/>
            <a:ext cx="8572560" cy="1477328"/>
          </a:xfrm>
          <a:prstGeom prst="rect">
            <a:avLst/>
          </a:prstGeom>
          <a:noFill/>
        </p:spPr>
        <p:txBody>
          <a:bodyPr wrap="square" rtlCol="0">
            <a:spAutoFit/>
          </a:bodyPr>
          <a:lstStyle/>
          <a:p>
            <a:r>
              <a:rPr lang="ru-RU" dirty="0" smtClean="0"/>
              <a:t>Кирилл и </a:t>
            </a:r>
            <a:r>
              <a:rPr lang="ru-RU" dirty="0" err="1" smtClean="0"/>
              <a:t>Мефодий</a:t>
            </a:r>
            <a:r>
              <a:rPr lang="ru-RU" dirty="0" smtClean="0"/>
              <a:t> были братьями. Родились они в городе </a:t>
            </a:r>
            <a:r>
              <a:rPr lang="ru-RU" dirty="0" err="1" smtClean="0"/>
              <a:t>Фессалоника</a:t>
            </a:r>
            <a:r>
              <a:rPr lang="ru-RU" dirty="0" smtClean="0"/>
              <a:t> (Византия). В русском звучании это название известно в источниках как «</a:t>
            </a:r>
            <a:r>
              <a:rPr lang="ru-RU" dirty="0" err="1" smtClean="0"/>
              <a:t>Солунь</a:t>
            </a:r>
            <a:r>
              <a:rPr lang="ru-RU" dirty="0" smtClean="0"/>
              <a:t>» («Прибыли из </a:t>
            </a:r>
            <a:r>
              <a:rPr lang="ru-RU" dirty="0" err="1" smtClean="0"/>
              <a:t>Солуни</a:t>
            </a:r>
            <a:r>
              <a:rPr lang="ru-RU" dirty="0" smtClean="0"/>
              <a:t>»).</a:t>
            </a:r>
          </a:p>
          <a:p>
            <a:endParaRPr lang="ru-RU" dirty="0" smtClean="0"/>
          </a:p>
          <a:p>
            <a:endParaRPr lang="ru-RU" dirty="0"/>
          </a:p>
        </p:txBody>
      </p:sp>
      <p:sp>
        <p:nvSpPr>
          <p:cNvPr id="8" name="TextBox 7"/>
          <p:cNvSpPr txBox="1"/>
          <p:nvPr/>
        </p:nvSpPr>
        <p:spPr>
          <a:xfrm>
            <a:off x="214282" y="1357298"/>
            <a:ext cx="8572560" cy="5909310"/>
          </a:xfrm>
          <a:prstGeom prst="rect">
            <a:avLst/>
          </a:prstGeom>
          <a:noFill/>
        </p:spPr>
        <p:txBody>
          <a:bodyPr wrap="square" rtlCol="0">
            <a:spAutoFit/>
          </a:bodyPr>
          <a:lstStyle/>
          <a:p>
            <a:endParaRPr lang="ru-RU" i="1" dirty="0" smtClean="0"/>
          </a:p>
          <a:p>
            <a:endParaRPr lang="ru-RU" i="1" dirty="0"/>
          </a:p>
          <a:p>
            <a:endParaRPr lang="ru-RU" i="1" dirty="0" smtClean="0"/>
          </a:p>
          <a:p>
            <a:r>
              <a:rPr lang="ru-RU" i="1" dirty="0" smtClean="0"/>
              <a:t>Их семья  слыла довольно состоятельной и знатной. Отец имел звание офицера и нёс воинскую службу при дворе губернаторе (</a:t>
            </a:r>
            <a:r>
              <a:rPr lang="ru-RU" i="1" dirty="0" err="1" smtClean="0"/>
              <a:t>стратиге</a:t>
            </a:r>
            <a:r>
              <a:rPr lang="ru-RU" i="1" dirty="0" smtClean="0"/>
              <a:t>) Фессалоники. Кроме Кирилла и </a:t>
            </a:r>
            <a:r>
              <a:rPr lang="ru-RU" i="1" dirty="0" err="1" smtClean="0"/>
              <a:t>Мефодия</a:t>
            </a:r>
            <a:r>
              <a:rPr lang="ru-RU" i="1" dirty="0" smtClean="0"/>
              <a:t> в семье было ещё семеро сыновей. Всем им, начиная от старшего Михаила (</a:t>
            </a:r>
            <a:r>
              <a:rPr lang="ru-RU" i="1" dirty="0" err="1" smtClean="0"/>
              <a:t>Мефодия</a:t>
            </a:r>
            <a:r>
              <a:rPr lang="ru-RU" i="1" dirty="0" smtClean="0"/>
              <a:t>) и заканчивая Константином (Кириллом), также предстояло по сложившейся традиции, пойти по стопам отца, то есть встать на стезю воинской службы. Под покровительством отца Михаил сделал очень даже неплохую карьеру на этом поприще. Константин, будучи в совсем еще молодом возрасте, четко определили для себя, что посвятит свою жизнь служению Господу. Главная же заслуга Константина – составление основ славянского алфавита. В этом деле ему во всём помогал его брат – Михаил (</a:t>
            </a:r>
            <a:r>
              <a:rPr lang="ru-RU" i="1" dirty="0" err="1" smtClean="0"/>
              <a:t>Мефодий</a:t>
            </a:r>
            <a:r>
              <a:rPr lang="ru-RU" i="1" dirty="0" smtClean="0"/>
              <a:t>). Они не только заложили начало славянской письменности, но и перевели на славянский язык Евангелие. Последние годы жизни Константин провел в Риме, тяжело болея, но неустанно трудясь над составлением богословских трудов. В 869 г н.э., предчувствуя приближение смерти, он принимает схиму (</a:t>
            </a:r>
            <a:r>
              <a:rPr lang="ru-RU" i="1" dirty="0" err="1" smtClean="0"/>
              <a:t>подстрижение</a:t>
            </a:r>
            <a:r>
              <a:rPr lang="ru-RU" i="1" dirty="0" smtClean="0"/>
              <a:t> в монахи) и новое имя – Кирилл, а также был возведен в сан архиепископа Моравии и </a:t>
            </a:r>
            <a:r>
              <a:rPr lang="ru-RU" i="1" dirty="0" err="1" smtClean="0"/>
              <a:t>Паннонии</a:t>
            </a:r>
            <a:r>
              <a:rPr lang="ru-RU" i="1" dirty="0" smtClean="0"/>
              <a:t>.</a:t>
            </a:r>
          </a:p>
          <a:p>
            <a:endParaRPr lang="ru-RU" i="1" dirty="0" smtClean="0"/>
          </a:p>
          <a:p>
            <a:endParaRPr lang="ru-RU" i="1" dirty="0"/>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Рисунок 2"/>
          <p:cNvSpPr>
            <a:spLocks noGrp="1"/>
          </p:cNvSpPr>
          <p:nvPr>
            <p:ph type="pic" idx="1"/>
          </p:nvPr>
        </p:nvSpPr>
        <p:spPr/>
      </p:sp>
      <p:sp>
        <p:nvSpPr>
          <p:cNvPr id="4" name="Текст 3"/>
          <p:cNvSpPr>
            <a:spLocks noGrp="1"/>
          </p:cNvSpPr>
          <p:nvPr>
            <p:ph type="body" sz="half" idx="2"/>
          </p:nvPr>
        </p:nvSpPr>
        <p:spPr/>
        <p:txBody>
          <a:bodyPr>
            <a:normAutofit/>
          </a:bodyPr>
          <a:lstStyle/>
          <a:p>
            <a:r>
              <a:rPr lang="ru-RU" sz="3200" b="1" dirty="0" smtClean="0"/>
              <a:t>Алфавит Кирилла и </a:t>
            </a:r>
            <a:r>
              <a:rPr lang="ru-RU" sz="3200" b="1" dirty="0" err="1" smtClean="0"/>
              <a:t>Мефодия</a:t>
            </a:r>
            <a:endParaRPr lang="ru-RU" sz="3200" b="1" dirty="0"/>
          </a:p>
        </p:txBody>
      </p:sp>
      <p:pic>
        <p:nvPicPr>
          <p:cNvPr id="2050" name="Picture 2" descr="C:\Users\KOR\Desktop\slide_4.jpg"/>
          <p:cNvPicPr>
            <a:picLocks noChangeAspect="1" noChangeArrowheads="1"/>
          </p:cNvPicPr>
          <p:nvPr/>
        </p:nvPicPr>
        <p:blipFill>
          <a:blip r:embed="rId2"/>
          <a:srcRect/>
          <a:stretch>
            <a:fillRect/>
          </a:stretch>
        </p:blipFill>
        <p:spPr bwMode="auto">
          <a:xfrm>
            <a:off x="1785918" y="571480"/>
            <a:ext cx="5572164" cy="4357718"/>
          </a:xfrm>
          <a:prstGeom prst="rect">
            <a:avLst/>
          </a:prstGeom>
          <a:noFill/>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0" cy="1384995"/>
          </a:xfrm>
          <a:prstGeom prst="rect">
            <a:avLst/>
          </a:prstGeom>
          <a:noFill/>
        </p:spPr>
        <p:txBody>
          <a:bodyPr wrap="square" rtlCol="0">
            <a:spAutoFit/>
          </a:bodyPr>
          <a:lstStyle/>
          <a:p>
            <a:pPr algn="ctr"/>
            <a:r>
              <a:rPr lang="ru-RU" sz="2800" b="1" dirty="0" smtClean="0"/>
              <a:t>Создание славянской азбуки Кириллом и </a:t>
            </a:r>
            <a:r>
              <a:rPr lang="ru-RU" sz="2800" b="1" dirty="0" err="1" smtClean="0"/>
              <a:t>Мефодием</a:t>
            </a:r>
            <a:r>
              <a:rPr lang="ru-RU" sz="2800" b="1" dirty="0" smtClean="0"/>
              <a:t/>
            </a:r>
            <a:br>
              <a:rPr lang="ru-RU" sz="2800" b="1" dirty="0" smtClean="0"/>
            </a:br>
            <a:r>
              <a:rPr lang="ru-RU" sz="2800" b="1" dirty="0" smtClean="0"/>
              <a:t/>
            </a:r>
            <a:br>
              <a:rPr lang="ru-RU" sz="2800" b="1" dirty="0" smtClean="0"/>
            </a:br>
            <a:endParaRPr lang="ru-RU" sz="2800" b="1" dirty="0"/>
          </a:p>
        </p:txBody>
      </p:sp>
      <p:sp>
        <p:nvSpPr>
          <p:cNvPr id="4" name="TextBox 3"/>
          <p:cNvSpPr txBox="1"/>
          <p:nvPr/>
        </p:nvSpPr>
        <p:spPr>
          <a:xfrm>
            <a:off x="0" y="394692"/>
            <a:ext cx="9144000" cy="7017306"/>
          </a:xfrm>
          <a:prstGeom prst="rect">
            <a:avLst/>
          </a:prstGeom>
          <a:noFill/>
        </p:spPr>
        <p:txBody>
          <a:bodyPr wrap="square" rtlCol="0">
            <a:spAutoFit/>
          </a:bodyPr>
          <a:lstStyle/>
          <a:p>
            <a:endParaRPr lang="ru-RU" dirty="0" smtClean="0"/>
          </a:p>
          <a:p>
            <a:endParaRPr lang="ru-RU" dirty="0"/>
          </a:p>
          <a:p>
            <a:r>
              <a:rPr lang="ru-RU" i="1" dirty="0" smtClean="0"/>
              <a:t>Считается, что греческие христианские миссионеры братья Кирилл и </a:t>
            </a:r>
            <a:r>
              <a:rPr lang="ru-RU" i="1" dirty="0" err="1" smtClean="0"/>
              <a:t>Мефодий</a:t>
            </a:r>
            <a:r>
              <a:rPr lang="ru-RU" i="1" dirty="0" smtClean="0"/>
              <a:t> в 863 году были приглашены из Византии князем Ростиславом в </a:t>
            </a:r>
            <a:r>
              <a:rPr lang="ru-RU" i="1" dirty="0" err="1" smtClean="0"/>
              <a:t>Великоморавскую</a:t>
            </a:r>
            <a:r>
              <a:rPr lang="ru-RU" i="1" dirty="0" smtClean="0"/>
              <a:t> державу для введения богослужения на славянском языке. Константином была создана азбука – так называемая «глаголица», отражающая фонетические особенности славянского языка. Древнейшая сохранившаяся глаголическая надпись с точной датировкой относится к 893 году и сделана в церкви болгарского царя </a:t>
            </a:r>
            <a:r>
              <a:rPr lang="ru-RU" i="1" dirty="0" err="1" smtClean="0"/>
              <a:t>Симеона</a:t>
            </a:r>
            <a:r>
              <a:rPr lang="ru-RU" i="1" dirty="0" smtClean="0"/>
              <a:t> в </a:t>
            </a:r>
            <a:r>
              <a:rPr lang="ru-RU" i="1" dirty="0" err="1" smtClean="0"/>
              <a:t>Преславе</a:t>
            </a:r>
            <a:r>
              <a:rPr lang="ru-RU" i="1" dirty="0" smtClean="0"/>
              <a:t>. Кирилл и </a:t>
            </a:r>
            <a:r>
              <a:rPr lang="ru-RU" i="1" dirty="0" err="1" smtClean="0"/>
              <a:t>Мефодий</a:t>
            </a:r>
            <a:r>
              <a:rPr lang="ru-RU" i="1" dirty="0" smtClean="0"/>
              <a:t> перевели с греческого на старославянский язык основные богослужебные книги. Позже ученики </a:t>
            </a:r>
            <a:r>
              <a:rPr lang="ru-RU" i="1" dirty="0" err="1" smtClean="0"/>
              <a:t>Мефодия</a:t>
            </a:r>
            <a:r>
              <a:rPr lang="ru-RU" i="1" dirty="0" smtClean="0"/>
              <a:t> создали в Болгарии на основе «глаголицы» новый алфавит, который впоследствии получил название «кириллицы» - в честь Кирилла.</a:t>
            </a:r>
            <a:br>
              <a:rPr lang="ru-RU" i="1" dirty="0" smtClean="0"/>
            </a:br>
            <a:r>
              <a:rPr lang="ru-RU" i="1" dirty="0" smtClean="0"/>
              <a:t/>
            </a:r>
            <a:br>
              <a:rPr lang="ru-RU" i="1" dirty="0" smtClean="0"/>
            </a:br>
            <a:r>
              <a:rPr lang="ru-RU" i="1" dirty="0" smtClean="0"/>
              <a:t> Считается, что греческие христианские миссионеры братья Кирилл и </a:t>
            </a:r>
            <a:r>
              <a:rPr lang="ru-RU" i="1" dirty="0" err="1" smtClean="0"/>
              <a:t>Мефодий</a:t>
            </a:r>
            <a:r>
              <a:rPr lang="ru-RU" i="1" dirty="0" smtClean="0"/>
              <a:t> в 863 году были приглашены из Византии князем Ростиславом в </a:t>
            </a:r>
            <a:r>
              <a:rPr lang="ru-RU" i="1" dirty="0" err="1" smtClean="0"/>
              <a:t>Великоморавскую</a:t>
            </a:r>
            <a:r>
              <a:rPr lang="ru-RU" i="1" dirty="0" smtClean="0"/>
              <a:t> державу для введения богослужения на славянском языке. Константином была создана азбука – так называемая «глаголица», отражающая фонетические особенности славянского языка. Древнейшая сохранившаяся глаголическая надпись с точной датировкой относится к 893 году и сделана в церкви болгарского царя </a:t>
            </a:r>
            <a:r>
              <a:rPr lang="ru-RU" i="1" dirty="0" err="1" smtClean="0"/>
              <a:t>Симеона</a:t>
            </a:r>
            <a:r>
              <a:rPr lang="ru-RU" i="1" dirty="0" smtClean="0"/>
              <a:t> в </a:t>
            </a:r>
            <a:r>
              <a:rPr lang="ru-RU" i="1" dirty="0" err="1" smtClean="0"/>
              <a:t>Преславе</a:t>
            </a:r>
            <a:r>
              <a:rPr lang="ru-RU" i="1" dirty="0" smtClean="0"/>
              <a:t>. Кирилл и </a:t>
            </a:r>
            <a:r>
              <a:rPr lang="ru-RU" i="1" dirty="0" err="1" smtClean="0"/>
              <a:t>Мефодий</a:t>
            </a:r>
            <a:r>
              <a:rPr lang="ru-RU" i="1" dirty="0" smtClean="0"/>
              <a:t> перевели с греческого на старославянский язык основные богослужебные книги. Позже ученики </a:t>
            </a:r>
            <a:r>
              <a:rPr lang="ru-RU" i="1" dirty="0" err="1" smtClean="0"/>
              <a:t>Мефодия</a:t>
            </a:r>
            <a:r>
              <a:rPr lang="ru-RU" i="1" dirty="0" smtClean="0"/>
              <a:t> создали в Болгарии на основе «глаголицы» новый алфавит, который впоследствии получил название «кириллицы» - в честь Кирилла.</a:t>
            </a:r>
            <a:br>
              <a:rPr lang="ru-RU" i="1" dirty="0" smtClean="0"/>
            </a:br>
            <a:r>
              <a:rPr lang="ru-RU" dirty="0" smtClean="0"/>
              <a:t/>
            </a:r>
            <a:br>
              <a:rPr lang="ru-RU" dirty="0" smtClean="0"/>
            </a:br>
            <a:endParaRPr lang="ru-RU" dirty="0" smtClean="0"/>
          </a:p>
          <a:p>
            <a:endParaRPr lang="ru-RU" dirty="0" smtClean="0"/>
          </a:p>
          <a:p>
            <a:endParaRPr lang="ru-RU" dirty="0"/>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85918" y="274638"/>
            <a:ext cx="5643602" cy="582594"/>
          </a:xfrm>
        </p:spPr>
        <p:txBody>
          <a:bodyPr>
            <a:normAutofit fontScale="90000"/>
          </a:bodyPr>
          <a:lstStyle/>
          <a:p>
            <a:r>
              <a:rPr lang="ru-RU" sz="3600" dirty="0" smtClean="0"/>
              <a:t>Другие заслуги</a:t>
            </a:r>
            <a:endParaRPr lang="ru-RU" sz="3600" dirty="0"/>
          </a:p>
        </p:txBody>
      </p:sp>
      <p:sp>
        <p:nvSpPr>
          <p:cNvPr id="4" name="TextBox 3"/>
          <p:cNvSpPr txBox="1"/>
          <p:nvPr/>
        </p:nvSpPr>
        <p:spPr>
          <a:xfrm>
            <a:off x="0" y="714356"/>
            <a:ext cx="8929718" cy="5847755"/>
          </a:xfrm>
          <a:prstGeom prst="rect">
            <a:avLst/>
          </a:prstGeom>
          <a:noFill/>
        </p:spPr>
        <p:txBody>
          <a:bodyPr wrap="square" rtlCol="0">
            <a:spAutoFit/>
          </a:bodyPr>
          <a:lstStyle/>
          <a:p>
            <a:pPr algn="just"/>
            <a:r>
              <a:rPr lang="ru-RU" sz="1700" dirty="0" smtClean="0"/>
              <a:t>Доселе как будто скрывали от них святую правду, передавая ее чуждою, непонятною речью; а теперь святая правда засияла пред ними, подобно вышедшим из-за тучи лучам солнечным. Больно и обидно было славянину, когда заставляли его выслушивать и заучивать то, чего он не понимал, и когда при этом уверяли его, что его речь дикая, варварская, что ею не следует и молиться, и передавать слов Божиих. Такая обида славянскому роду отчасти продолжается и доселе на западе. Вот, мы, православные христиане, приходим в наши православные храмы; все тут для нас понятно, так как и чтение, и пение здесь на </a:t>
            </a:r>
            <a:r>
              <a:rPr lang="ru-RU" sz="1700" dirty="0" err="1" smtClean="0"/>
              <a:t>понятяом</a:t>
            </a:r>
            <a:r>
              <a:rPr lang="ru-RU" sz="1700" dirty="0" smtClean="0"/>
              <a:t> нам родном славянском языке; присутствующий со вниманием в нашем храме какую чувствует отраду от святых, понятных для него и поучительных, слов! Не то бывает в храмах католических. Службы </a:t>
            </a:r>
            <a:r>
              <a:rPr lang="ru-RU" sz="1700" dirty="0" err="1" smtClean="0"/>
              <a:t>церковныя</a:t>
            </a:r>
            <a:r>
              <a:rPr lang="ru-RU" sz="1700" dirty="0" smtClean="0"/>
              <a:t> здесь совершаются, как известно, на латинском языке. Видим мы, что почти все присутствующие здесь — и поляки, и русские (славяне) не знают этого языка; и что же им остается здесь делать? Или слушать, и ничего не понимать, или же молиться своими молитвами, </a:t>
            </a:r>
            <a:r>
              <a:rPr lang="ru-RU" sz="1700" dirty="0" err="1" smtClean="0"/>
              <a:t>какия</a:t>
            </a:r>
            <a:r>
              <a:rPr lang="ru-RU" sz="1700" dirty="0" smtClean="0"/>
              <a:t> кто знает. Вот почему в католических храмах грамотные во время богослужения стоят с молитвенниками в руках и по ним молятся; и выходит так: священник у них молится об одном, а каждый из мирян о своем; и </a:t>
            </a:r>
            <a:r>
              <a:rPr lang="ru-RU" sz="1700" dirty="0" smtClean="0">
                <a:hlinkClick r:id="rId2"/>
              </a:rPr>
              <a:t>молитвы</a:t>
            </a:r>
            <a:r>
              <a:rPr lang="ru-RU" sz="1700" dirty="0" smtClean="0"/>
              <a:t> едиными </a:t>
            </a:r>
            <a:r>
              <a:rPr lang="ru-RU" sz="1700" dirty="0" err="1" smtClean="0"/>
              <a:t>усты</a:t>
            </a:r>
            <a:r>
              <a:rPr lang="ru-RU" sz="1700" dirty="0" smtClean="0"/>
              <a:t> и единым сердцем в их храмах никогда не бывает, как бывает в наших православных храмах. А неграмотному и незнающему наизусть молитв и стоять было бы скучно в их храмах, если бы не ввели тут музыки, которая хотя отчасти занимает и развлекает внимание присутствующих. Слава и вам, святые первоучители славянские, Кирилл и </a:t>
            </a:r>
            <a:r>
              <a:rPr lang="ru-RU" sz="1700" dirty="0" err="1" smtClean="0"/>
              <a:t>Мефодий</a:t>
            </a:r>
            <a:r>
              <a:rPr lang="ru-RU" sz="1700" dirty="0" smtClean="0"/>
              <a:t>, что вы, с древних предков наших славян, научили нас святой вере и святому богослужению на понятном нам нашем родном, славянском языке, возвеличили таким образом нашу славянскую речь и наш славянский род!</a:t>
            </a:r>
            <a:endParaRPr lang="ru-RU" sz="1700" dirty="0"/>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1538" y="357166"/>
            <a:ext cx="6643734" cy="1015663"/>
          </a:xfrm>
          <a:prstGeom prst="rect">
            <a:avLst/>
          </a:prstGeom>
          <a:noFill/>
        </p:spPr>
        <p:txBody>
          <a:bodyPr wrap="square" rtlCol="0">
            <a:spAutoFit/>
          </a:bodyPr>
          <a:lstStyle/>
          <a:p>
            <a:pPr algn="ctr"/>
            <a:r>
              <a:rPr lang="ru-RU" sz="6000" dirty="0" smtClean="0"/>
              <a:t>итог</a:t>
            </a:r>
            <a:endParaRPr lang="ru-RU" sz="6000" dirty="0"/>
          </a:p>
        </p:txBody>
      </p:sp>
      <p:sp>
        <p:nvSpPr>
          <p:cNvPr id="5" name="TextBox 4"/>
          <p:cNvSpPr txBox="1"/>
          <p:nvPr/>
        </p:nvSpPr>
        <p:spPr>
          <a:xfrm>
            <a:off x="0" y="0"/>
            <a:ext cx="3357554" cy="707886"/>
          </a:xfrm>
          <a:prstGeom prst="rect">
            <a:avLst/>
          </a:prstGeom>
          <a:noFill/>
        </p:spPr>
        <p:txBody>
          <a:bodyPr wrap="square" rtlCol="0">
            <a:spAutoFit/>
          </a:bodyPr>
          <a:lstStyle/>
          <a:p>
            <a:r>
              <a:rPr lang="ru-RU" sz="4000" b="1" dirty="0" smtClean="0"/>
              <a:t>итог:</a:t>
            </a:r>
            <a:endParaRPr lang="ru-RU" sz="4000" b="1" dirty="0"/>
          </a:p>
        </p:txBody>
      </p:sp>
      <p:pic>
        <p:nvPicPr>
          <p:cNvPr id="3075" name="Picture 3" descr="C:\Users\KOR\Desktop\img3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760</Words>
  <Application>Microsoft Office PowerPoint</Application>
  <PresentationFormat>Экран (4:3)</PresentationFormat>
  <Paragraphs>18</Paragraphs>
  <Slides>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vt:i4>
      </vt:variant>
    </vt:vector>
  </HeadingPairs>
  <TitlesOfParts>
    <vt:vector size="7" baseType="lpstr">
      <vt:lpstr>Тема Office</vt:lpstr>
      <vt:lpstr>Кирилл и Мефодий</vt:lpstr>
      <vt:lpstr>Слайд 2</vt:lpstr>
      <vt:lpstr>Слайд 3</vt:lpstr>
      <vt:lpstr>Слайд 4</vt:lpstr>
      <vt:lpstr>Другие заслуги</vt:lpstr>
      <vt:lpstr>Слайд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Кирилл и Мефодий</dc:title>
  <dc:creator>KOR</dc:creator>
  <cp:lastModifiedBy>KOR</cp:lastModifiedBy>
  <cp:revision>5</cp:revision>
  <dcterms:created xsi:type="dcterms:W3CDTF">2016-10-18T13:15:03Z</dcterms:created>
  <dcterms:modified xsi:type="dcterms:W3CDTF">2016-10-18T13:59:21Z</dcterms:modified>
</cp:coreProperties>
</file>