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3" d="100"/>
          <a:sy n="63" d="100"/>
        </p:scale>
        <p:origin x="84" y="5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theme" Target="theme/theme1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viewProps" Target="viewProps.xml" /><Relationship Id="rId5" Type="http://schemas.openxmlformats.org/officeDocument/2006/relationships/presProps" Target="presProps.xml" /><Relationship Id="rId4" Type="http://schemas.openxmlformats.org/officeDocument/2006/relationships/slide" Target="slides/slide3.xml" 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 /><Relationship Id="rId2" Type="http://schemas.microsoft.com/office/2011/relationships/chartColorStyle" Target="colors1.xml" /><Relationship Id="rId1" Type="http://schemas.microsoft.com/office/2011/relationships/chartStyle" Target="style1.xml" 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 /><Relationship Id="rId2" Type="http://schemas.microsoft.com/office/2011/relationships/chartColorStyle" Target="colors2.xml" /><Relationship Id="rId1" Type="http://schemas.microsoft.com/office/2011/relationships/chartStyle" Target="style2.xml" 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 /><Relationship Id="rId2" Type="http://schemas.microsoft.com/office/2011/relationships/chartColorStyle" Target="colors3.xml" /><Relationship Id="rId1" Type="http://schemas.microsoft.com/office/2011/relationships/chartStyle" Target="style3.xml" 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 /><Relationship Id="rId2" Type="http://schemas.microsoft.com/office/2011/relationships/chartColorStyle" Target="colors4.xml" /><Relationship Id="rId1" Type="http://schemas.microsoft.com/office/2011/relationships/chartStyle" Target="style4.xml" 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Пример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 задание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1 вариант</c:v>
                </c:pt>
                <c:pt idx="1">
                  <c:v>2 вариант</c:v>
                </c:pt>
                <c:pt idx="2">
                  <c:v>3 вариант</c:v>
                </c:pt>
                <c:pt idx="3">
                  <c:v>4 вариант 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FA3-4F04-BED7-BDF4689595F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задание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1 вариант</c:v>
                </c:pt>
                <c:pt idx="1">
                  <c:v>2 вариант</c:v>
                </c:pt>
                <c:pt idx="2">
                  <c:v>3 вариант</c:v>
                </c:pt>
                <c:pt idx="3">
                  <c:v>4 вариант 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FA3-4F04-BED7-BDF4689595FF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 задание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1 вариант</c:v>
                </c:pt>
                <c:pt idx="1">
                  <c:v>2 вариант</c:v>
                </c:pt>
                <c:pt idx="2">
                  <c:v>3 вариант</c:v>
                </c:pt>
                <c:pt idx="3">
                  <c:v>4 вариант 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FA3-4F04-BED7-BDF4689595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03330328"/>
        <c:axId val="303335424"/>
      </c:barChart>
      <c:catAx>
        <c:axId val="303330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3335424"/>
        <c:crosses val="autoZero"/>
        <c:auto val="1"/>
        <c:lblAlgn val="ctr"/>
        <c:lblOffset val="100"/>
        <c:noMultiLvlLbl val="0"/>
      </c:catAx>
      <c:valAx>
        <c:axId val="303335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3330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435839264019517E-2"/>
          <c:y val="0.83818083084442019"/>
          <c:w val="0.89999978080161946"/>
          <c:h val="0.1541563339065375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Пример 2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area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Лист1!$A$2:$A$6</c:f>
              <c:numCache>
                <c:formatCode>m/d/yyyy</c:formatCode>
                <c:ptCount val="5"/>
                <c:pt idx="0">
                  <c:v>37261</c:v>
                </c:pt>
                <c:pt idx="1">
                  <c:v>37262</c:v>
                </c:pt>
                <c:pt idx="2">
                  <c:v>37263</c:v>
                </c:pt>
                <c:pt idx="3">
                  <c:v>37264</c:v>
                </c:pt>
                <c:pt idx="4">
                  <c:v>37265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32</c:v>
                </c:pt>
                <c:pt idx="1">
                  <c:v>32</c:v>
                </c:pt>
                <c:pt idx="2">
                  <c:v>28</c:v>
                </c:pt>
                <c:pt idx="3">
                  <c:v>12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77-49B1-9D19-5CCC1BEB33E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numRef>
              <c:f>Лист1!$A$2:$A$6</c:f>
              <c:numCache>
                <c:formatCode>m/d/yyyy</c:formatCode>
                <c:ptCount val="5"/>
                <c:pt idx="0">
                  <c:v>37261</c:v>
                </c:pt>
                <c:pt idx="1">
                  <c:v>37262</c:v>
                </c:pt>
                <c:pt idx="2">
                  <c:v>37263</c:v>
                </c:pt>
                <c:pt idx="3">
                  <c:v>37264</c:v>
                </c:pt>
                <c:pt idx="4">
                  <c:v>37265</c:v>
                </c:pt>
              </c:numCache>
            </c:num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12</c:v>
                </c:pt>
                <c:pt idx="1">
                  <c:v>12</c:v>
                </c:pt>
                <c:pt idx="2">
                  <c:v>12</c:v>
                </c:pt>
                <c:pt idx="3">
                  <c:v>21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877-49B1-9D19-5CCC1BEB33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03327976"/>
        <c:axId val="303331896"/>
      </c:areaChart>
      <c:dateAx>
        <c:axId val="303327976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3331896"/>
        <c:crosses val="autoZero"/>
        <c:auto val="1"/>
        <c:lblOffset val="100"/>
        <c:baseTimeUnit val="days"/>
      </c:dateAx>
      <c:valAx>
        <c:axId val="3033318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332797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Пример 3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Лист1!$A$2:$A$5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D05-4AD1-B1DB-E3F7C70908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Пример 1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stockChart>
        <c:ser>
          <c:idx val="0"/>
          <c:order val="0"/>
          <c:tx>
            <c:strRef>
              <c:f>Лист1!$B$1</c:f>
              <c:strCache>
                <c:ptCount val="1"/>
                <c:pt idx="0">
                  <c:v>Максимальная цена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cat>
            <c:numRef>
              <c:f>Лист1!$A$2:$A$6</c:f>
              <c:numCache>
                <c:formatCode>m/d/yyyy</c:formatCode>
                <c:ptCount val="5"/>
                <c:pt idx="0">
                  <c:v>37261</c:v>
                </c:pt>
                <c:pt idx="1">
                  <c:v>37262</c:v>
                </c:pt>
                <c:pt idx="2">
                  <c:v>37263</c:v>
                </c:pt>
                <c:pt idx="3">
                  <c:v>37264</c:v>
                </c:pt>
                <c:pt idx="4">
                  <c:v>37265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55</c:v>
                </c:pt>
                <c:pt idx="1">
                  <c:v>57</c:v>
                </c:pt>
                <c:pt idx="2">
                  <c:v>57</c:v>
                </c:pt>
                <c:pt idx="3">
                  <c:v>58</c:v>
                </c:pt>
                <c:pt idx="4">
                  <c:v>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4E8-46CA-A05B-D3080B86816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Минимальная цена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cat>
            <c:numRef>
              <c:f>Лист1!$A$2:$A$6</c:f>
              <c:numCache>
                <c:formatCode>m/d/yyyy</c:formatCode>
                <c:ptCount val="5"/>
                <c:pt idx="0">
                  <c:v>37261</c:v>
                </c:pt>
                <c:pt idx="1">
                  <c:v>37262</c:v>
                </c:pt>
                <c:pt idx="2">
                  <c:v>37263</c:v>
                </c:pt>
                <c:pt idx="3">
                  <c:v>37264</c:v>
                </c:pt>
                <c:pt idx="4">
                  <c:v>37265</c:v>
                </c:pt>
              </c:numCache>
            </c:num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11</c:v>
                </c:pt>
                <c:pt idx="1">
                  <c:v>12</c:v>
                </c:pt>
                <c:pt idx="2">
                  <c:v>13</c:v>
                </c:pt>
                <c:pt idx="3">
                  <c:v>11</c:v>
                </c:pt>
                <c:pt idx="4">
                  <c:v>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4E8-46CA-A05B-D3080B86816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Цена закрытия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dot"/>
            <c:size val="3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numRef>
              <c:f>Лист1!$A$2:$A$6</c:f>
              <c:numCache>
                <c:formatCode>m/d/yyyy</c:formatCode>
                <c:ptCount val="5"/>
                <c:pt idx="0">
                  <c:v>37261</c:v>
                </c:pt>
                <c:pt idx="1">
                  <c:v>37262</c:v>
                </c:pt>
                <c:pt idx="2">
                  <c:v>37263</c:v>
                </c:pt>
                <c:pt idx="3">
                  <c:v>37264</c:v>
                </c:pt>
                <c:pt idx="4">
                  <c:v>37265</c:v>
                </c:pt>
              </c:numCache>
            </c:num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32</c:v>
                </c:pt>
                <c:pt idx="1">
                  <c:v>35</c:v>
                </c:pt>
                <c:pt idx="2">
                  <c:v>34</c:v>
                </c:pt>
                <c:pt idx="3">
                  <c:v>35</c:v>
                </c:pt>
                <c:pt idx="4">
                  <c:v>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4E8-46CA-A05B-D3080B8681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9525" cap="flat" cmpd="sng" algn="ctr">
              <a:solidFill>
                <a:schemeClr val="tx1">
                  <a:lumMod val="75000"/>
                  <a:lumOff val="25000"/>
                </a:schemeClr>
              </a:solidFill>
              <a:round/>
            </a:ln>
            <a:effectLst/>
          </c:spPr>
        </c:hiLowLines>
        <c:axId val="303333072"/>
        <c:axId val="303334248"/>
      </c:stockChart>
      <c:dateAx>
        <c:axId val="303333072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3334248"/>
        <c:crosses val="autoZero"/>
        <c:auto val="1"/>
        <c:lblOffset val="100"/>
        <c:baseTimeUnit val="days"/>
      </c:dateAx>
      <c:valAx>
        <c:axId val="303334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33330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74FA9CD3-3462-45F1-ABB5-3DB57113C407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B4D2E33A-3171-4701-A7E5-2D5448D69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6110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9CD3-3462-45F1-ABB5-3DB57113C407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2E33A-3171-4701-A7E5-2D5448D69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909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9CD3-3462-45F1-ABB5-3DB57113C407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2E33A-3171-4701-A7E5-2D5448D69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46972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9CD3-3462-45F1-ABB5-3DB57113C407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2E33A-3171-4701-A7E5-2D5448D69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0580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9CD3-3462-45F1-ABB5-3DB57113C407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2E33A-3171-4701-A7E5-2D5448D69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1072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9CD3-3462-45F1-ABB5-3DB57113C407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2E33A-3171-4701-A7E5-2D5448D69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69308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9CD3-3462-45F1-ABB5-3DB57113C407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2E33A-3171-4701-A7E5-2D5448D69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67403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74FA9CD3-3462-45F1-ABB5-3DB57113C407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2E33A-3171-4701-A7E5-2D5448D69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05115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74FA9CD3-3462-45F1-ABB5-3DB57113C407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2E33A-3171-4701-A7E5-2D5448D69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514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9CD3-3462-45F1-ABB5-3DB57113C407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2E33A-3171-4701-A7E5-2D5448D69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7565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9CD3-3462-45F1-ABB5-3DB57113C407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2E33A-3171-4701-A7E5-2D5448D69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57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9CD3-3462-45F1-ABB5-3DB57113C407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2E33A-3171-4701-A7E5-2D5448D69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29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9CD3-3462-45F1-ABB5-3DB57113C407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2E33A-3171-4701-A7E5-2D5448D69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6352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9CD3-3462-45F1-ABB5-3DB57113C407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2E33A-3171-4701-A7E5-2D5448D69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281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9CD3-3462-45F1-ABB5-3DB57113C407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2E33A-3171-4701-A7E5-2D5448D69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3704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9CD3-3462-45F1-ABB5-3DB57113C407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2E33A-3171-4701-A7E5-2D5448D69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5197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9CD3-3462-45F1-ABB5-3DB57113C407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2E33A-3171-4701-A7E5-2D5448D69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5530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1.jpe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74FA9CD3-3462-45F1-ABB5-3DB57113C407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B4D2E33A-3171-4701-A7E5-2D5448D69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6311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 /><Relationship Id="rId2" Type="http://schemas.openxmlformats.org/officeDocument/2006/relationships/chart" Target="../charts/chart1.xml" /><Relationship Id="rId1" Type="http://schemas.openxmlformats.org/officeDocument/2006/relationships/slideLayout" Target="../slideLayouts/slideLayout2.xml" /><Relationship Id="rId4" Type="http://schemas.openxmlformats.org/officeDocument/2006/relationships/chart" Target="../charts/chart3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27000">
              <a:srgbClr val="DCEAFE"/>
            </a:gs>
            <a:gs pos="68000">
              <a:srgbClr val="BFD8FE"/>
            </a:gs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Диаграммы в </a:t>
            </a:r>
            <a:r>
              <a:rPr lang="en-US" dirty="0"/>
              <a:t>Power Point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497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Способы размещения диаграмм: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3851325"/>
              </p:ext>
            </p:extLst>
          </p:nvPr>
        </p:nvGraphicFramePr>
        <p:xfrm>
          <a:off x="5812473" y="2335530"/>
          <a:ext cx="3649662" cy="1657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105268895"/>
              </p:ext>
            </p:extLst>
          </p:nvPr>
        </p:nvGraphicFramePr>
        <p:xfrm>
          <a:off x="7014269" y="4068936"/>
          <a:ext cx="5177731" cy="20711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34365" y="2646045"/>
            <a:ext cx="4206601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Видов размещения диаграмм</a:t>
            </a:r>
            <a:br>
              <a:rPr lang="ru-RU" dirty="0"/>
            </a:br>
            <a:r>
              <a:rPr lang="ru-RU" dirty="0"/>
              <a:t>множество: гистограмма, </a:t>
            </a:r>
            <a:br>
              <a:rPr lang="ru-RU" dirty="0"/>
            </a:br>
            <a:r>
              <a:rPr lang="ru-RU" dirty="0"/>
              <a:t>график, круговая, линейчатая,</a:t>
            </a:r>
            <a:br>
              <a:rPr lang="ru-RU" dirty="0"/>
            </a:br>
            <a:r>
              <a:rPr lang="ru-RU" dirty="0"/>
              <a:t>с областями, точечная, биржевая,</a:t>
            </a:r>
            <a:br>
              <a:rPr lang="ru-RU" dirty="0"/>
            </a:br>
            <a:r>
              <a:rPr lang="ru-RU" dirty="0"/>
              <a:t>поверхность, лепестковая, </a:t>
            </a:r>
            <a:br>
              <a:rPr lang="ru-RU" dirty="0"/>
            </a:br>
            <a:r>
              <a:rPr lang="ru-RU" dirty="0"/>
              <a:t>древовидная, солнечные лучи,</a:t>
            </a:r>
            <a:br>
              <a:rPr lang="ru-RU" dirty="0"/>
            </a:br>
            <a:r>
              <a:rPr lang="ru-RU" dirty="0"/>
              <a:t>ящик с усами, каскадная, </a:t>
            </a:r>
            <a:br>
              <a:rPr lang="ru-RU" dirty="0"/>
            </a:br>
            <a:r>
              <a:rPr lang="ru-RU" dirty="0"/>
              <a:t>комбинированная. </a:t>
            </a:r>
          </a:p>
          <a:p>
            <a:endParaRPr lang="ru-RU" dirty="0"/>
          </a:p>
          <a:p>
            <a:r>
              <a:rPr lang="ru-RU" dirty="0"/>
              <a:t>Первый пример – гистограмма, </a:t>
            </a:r>
            <a:br>
              <a:rPr lang="ru-RU" dirty="0"/>
            </a:br>
            <a:r>
              <a:rPr lang="ru-RU" dirty="0"/>
              <a:t>вторая – график. Третий – круговая</a:t>
            </a:r>
            <a:br>
              <a:rPr lang="ru-RU" dirty="0"/>
            </a:br>
            <a:r>
              <a:rPr lang="ru-RU" dirty="0"/>
              <a:t>диаграмма.</a:t>
            </a:r>
          </a:p>
        </p:txBody>
      </p:sp>
      <p:graphicFrame>
        <p:nvGraphicFramePr>
          <p:cNvPr id="41" name="Диаграмма 40"/>
          <p:cNvGraphicFramePr/>
          <p:nvPr>
            <p:extLst>
              <p:ext uri="{D42A27DB-BD31-4B8C-83A1-F6EECF244321}">
                <p14:modId xmlns:p14="http://schemas.microsoft.com/office/powerpoint/2010/main" val="3336725948"/>
              </p:ext>
            </p:extLst>
          </p:nvPr>
        </p:nvGraphicFramePr>
        <p:xfrm>
          <a:off x="5050084" y="5350934"/>
          <a:ext cx="2497137" cy="15070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106114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построить диаграмму?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8432" y="2592766"/>
            <a:ext cx="8915400" cy="3777622"/>
          </a:xfrm>
        </p:spPr>
        <p:txBody>
          <a:bodyPr/>
          <a:lstStyle/>
          <a:p>
            <a:r>
              <a:rPr lang="ru-RU" dirty="0"/>
              <a:t>Возьму за пример биржевую диаграмму:</a:t>
            </a: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708675466"/>
              </p:ext>
            </p:extLst>
          </p:nvPr>
        </p:nvGraphicFramePr>
        <p:xfrm>
          <a:off x="0" y="3240050"/>
          <a:ext cx="7035800" cy="23702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126576" y="2592766"/>
            <a:ext cx="506542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И так, для помещения диаграммы выделяем нужный слайд, и в верхней</a:t>
            </a:r>
            <a:br>
              <a:rPr lang="ru-RU" dirty="0"/>
            </a:br>
            <a:r>
              <a:rPr lang="ru-RU" dirty="0"/>
              <a:t>панели выбираем вкладку «Вставка». Нажимаем на «диаграмма», и выбираем </a:t>
            </a:r>
            <a:br>
              <a:rPr lang="ru-RU" dirty="0"/>
            </a:br>
            <a:r>
              <a:rPr lang="ru-RU" dirty="0"/>
              <a:t>подходящий вариант. Теперь можно вбить в графу с автоматически забитыми</a:t>
            </a:r>
            <a:br>
              <a:rPr lang="ru-RU" dirty="0"/>
            </a:br>
            <a:r>
              <a:rPr lang="ru-RU" dirty="0"/>
              <a:t>параметрами нужные параметры. Также нажав на окно вы можете редактировать</a:t>
            </a:r>
            <a:br>
              <a:rPr lang="ru-RU" dirty="0"/>
            </a:br>
            <a:r>
              <a:rPr lang="ru-RU" dirty="0"/>
              <a:t>ее размер.</a:t>
            </a:r>
          </a:p>
        </p:txBody>
      </p:sp>
    </p:spTree>
    <p:extLst>
      <p:ext uri="{BB962C8B-B14F-4D97-AF65-F5344CB8AC3E}">
        <p14:creationId xmlns:p14="http://schemas.microsoft.com/office/powerpoint/2010/main" val="107998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Ион (конференц-зал)">
  <a:themeElements>
    <a:clrScheme name="Ион (конференц-зал)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Ион (конференц-зал)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ветящийся край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41</TotalTime>
  <Words>45</Words>
  <Application>Microsoft Office PowerPoint</Application>
  <PresentationFormat>Широкоэкранный</PresentationFormat>
  <Paragraphs>13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Ион (конференц-зал)</vt:lpstr>
      <vt:lpstr>Диаграммы в Power Point</vt:lpstr>
      <vt:lpstr>Способы размещения диаграмм:</vt:lpstr>
      <vt:lpstr>Как построить диаграмму?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Диаграммы в Power Point</dc:title>
  <dc:creator>Лизавета</dc:creator>
  <cp:lastModifiedBy>Неизвестный пользователь</cp:lastModifiedBy>
  <cp:revision>8</cp:revision>
  <dcterms:created xsi:type="dcterms:W3CDTF">2021-03-29T04:48:17Z</dcterms:created>
  <dcterms:modified xsi:type="dcterms:W3CDTF">2021-04-21T09:21:58Z</dcterms:modified>
</cp:coreProperties>
</file>