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0" name="Shape 11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заголовка"/>
          <p:cNvSpPr txBox="1"/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12" name="Уровень текста 1…"/>
          <p:cNvSpPr txBox="1"/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Текст заголовка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93" name="Уровень текста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94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Текст заголовка"/>
          <p:cNvSpPr txBox="1"/>
          <p:nvPr>
            <p:ph type="title"/>
          </p:nvPr>
        </p:nvSpPr>
        <p:spPr>
          <a:xfrm>
            <a:off x="6629400" y="274638"/>
            <a:ext cx="2057400" cy="5851526"/>
          </a:xfrm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102" name="Уровень текста 1…"/>
          <p:cNvSpPr txBox="1"/>
          <p:nvPr>
            <p:ph type="body" idx="1"/>
          </p:nvPr>
        </p:nvSpPr>
        <p:spPr>
          <a:xfrm>
            <a:off x="457200" y="274638"/>
            <a:ext cx="6019800" cy="5851526"/>
          </a:xfrm>
          <a:prstGeom prst="rect">
            <a:avLst/>
          </a:prstGeom>
        </p:spPr>
        <p:txBody>
          <a:bodyPr/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03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Текст заголовка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21" name="Уровень текста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2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Текст заголовка"/>
          <p:cNvSpPr txBox="1"/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b="1" cap="all" sz="40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30" name="Уровень текста 1…"/>
          <p:cNvSpPr txBox="1"/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1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Текст заголовка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39" name="Уровень текста 1…"/>
          <p:cNvSpPr txBox="1"/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0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Текст заголовка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48" name="Уровень текста 1…"/>
          <p:cNvSpPr txBox="1"/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b="1" sz="2400"/>
            </a:lvl1pPr>
            <a:lvl2pPr marL="0" indent="457200">
              <a:spcBef>
                <a:spcPts val="500"/>
              </a:spcBef>
              <a:buSzTx/>
              <a:buFontTx/>
              <a:buNone/>
              <a:defRPr b="1" sz="2400"/>
            </a:lvl2pPr>
            <a:lvl3pPr marL="0" indent="914400">
              <a:spcBef>
                <a:spcPts val="500"/>
              </a:spcBef>
              <a:buSzTx/>
              <a:buFontTx/>
              <a:buNone/>
              <a:defRPr b="1" sz="2400"/>
            </a:lvl3pPr>
            <a:lvl4pPr marL="0" indent="1371600">
              <a:spcBef>
                <a:spcPts val="500"/>
              </a:spcBef>
              <a:buSzTx/>
              <a:buFontTx/>
              <a:buNone/>
              <a:defRPr b="1" sz="2400"/>
            </a:lvl4pPr>
            <a:lvl5pPr marL="0" indent="1828800">
              <a:spcBef>
                <a:spcPts val="500"/>
              </a:spcBef>
              <a:buSzTx/>
              <a:buFontTx/>
              <a:buNone/>
              <a:defRPr b="1" sz="24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9" name="Текст 4"/>
          <p:cNvSpPr/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b="1" sz="2400"/>
            </a:pPr>
          </a:p>
        </p:txBody>
      </p:sp>
      <p:sp>
        <p:nvSpPr>
          <p:cNvPr id="50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Текст заголовка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58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Текст заголовка"/>
          <p:cNvSpPr txBox="1"/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73" name="Уровень текста 1…"/>
          <p:cNvSpPr txBox="1"/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4" name="Текст 3"/>
          <p:cNvSpPr/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</a:p>
        </p:txBody>
      </p:sp>
      <p:sp>
        <p:nvSpPr>
          <p:cNvPr id="75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Текст заголовка"/>
          <p:cNvSpPr txBox="1"/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83" name="Рисунок 2"/>
          <p:cNvSpPr/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4" name="Уровень текста 1…"/>
          <p:cNvSpPr txBox="1"/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85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Текст заголовка</a:t>
            </a:r>
          </a:p>
        </p:txBody>
      </p:sp>
      <p:sp>
        <p:nvSpPr>
          <p:cNvPr id="3" name="Уровень текста 1…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/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51705" cy="6860659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Rectangle 2"/>
          <p:cNvSpPr txBox="1"/>
          <p:nvPr>
            <p:ph type="ctrTitle"/>
          </p:nvPr>
        </p:nvSpPr>
        <p:spPr>
          <a:xfrm>
            <a:off x="1698287" y="1814636"/>
            <a:ext cx="5973102" cy="1830387"/>
          </a:xfrm>
          <a:prstGeom prst="rect">
            <a:avLst/>
          </a:prstGeom>
        </p:spPr>
        <p:txBody>
          <a:bodyPr/>
          <a:lstStyle>
            <a:lvl1pPr>
              <a:defRPr b="1" sz="4000">
                <a:solidFill>
                  <a:srgbClr val="FFFF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ХАРАКТЕРИСТИКИ ИЗЛУЧЕНИЯ ЗВЁЗД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Прямоугольник 1"/>
          <p:cNvSpPr txBox="1"/>
          <p:nvPr/>
        </p:nvSpPr>
        <p:spPr>
          <a:xfrm>
            <a:off x="251519" y="116632"/>
            <a:ext cx="8784978" cy="1493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600"/>
              </a:spcBef>
              <a:defRPr>
                <a:latin typeface="Arial"/>
                <a:ea typeface="Arial"/>
                <a:cs typeface="Arial"/>
                <a:sym typeface="Arial"/>
              </a:defRPr>
            </a:pPr>
            <a:r>
              <a:t>Температура для различных типов звезд заключена в пределах                         от 2500 до 50 </a:t>
            </a:r>
            <a:r>
              <a:t>000</a:t>
            </a:r>
            <a:r>
              <a:t> К. </a:t>
            </a:r>
          </a:p>
          <a:p>
            <a:pPr algn="ctr">
              <a:spcBef>
                <a:spcPts val="600"/>
              </a:spcBef>
              <a:defRPr>
                <a:latin typeface="Arial"/>
                <a:ea typeface="Arial"/>
                <a:cs typeface="Arial"/>
                <a:sym typeface="Arial"/>
              </a:defRPr>
            </a:pPr>
            <a:r>
              <a:t>По ряду характерных особенностей спектров звезды разделены на </a:t>
            </a:r>
            <a:r>
              <a:rPr>
                <a:solidFill>
                  <a:srgbClr val="C00000"/>
                </a:solidFill>
              </a:rPr>
              <a:t>спектральные классы</a:t>
            </a:r>
            <a:r>
              <a:t>, которые обозначены латинскими буквами и расположены в порядке, соответствующем убыванию температуры: </a:t>
            </a:r>
            <a:r>
              <a:rPr>
                <a:solidFill>
                  <a:srgbClr val="C00000"/>
                </a:solidFill>
              </a:rPr>
              <a:t>О</a:t>
            </a:r>
            <a:r>
              <a:t>, </a:t>
            </a:r>
            <a:r>
              <a:rPr>
                <a:solidFill>
                  <a:srgbClr val="C00000"/>
                </a:solidFill>
              </a:rPr>
              <a:t>В</a:t>
            </a:r>
            <a:r>
              <a:t>, </a:t>
            </a:r>
            <a:r>
              <a:rPr>
                <a:solidFill>
                  <a:srgbClr val="C00000"/>
                </a:solidFill>
              </a:rPr>
              <a:t>A</a:t>
            </a:r>
            <a:r>
              <a:t>, </a:t>
            </a:r>
            <a:r>
              <a:rPr>
                <a:solidFill>
                  <a:srgbClr val="C00000"/>
                </a:solidFill>
              </a:rPr>
              <a:t>F</a:t>
            </a:r>
            <a:r>
              <a:t>, </a:t>
            </a:r>
            <a:r>
              <a:rPr>
                <a:solidFill>
                  <a:srgbClr val="C00000"/>
                </a:solidFill>
              </a:rPr>
              <a:t>G</a:t>
            </a:r>
            <a:r>
              <a:t>, </a:t>
            </a:r>
            <a:r>
              <a:rPr>
                <a:solidFill>
                  <a:srgbClr val="C00000"/>
                </a:solidFill>
              </a:rPr>
              <a:t>К</a:t>
            </a:r>
            <a:r>
              <a:t>, </a:t>
            </a:r>
            <a:r>
              <a:rPr>
                <a:solidFill>
                  <a:srgbClr val="C00000"/>
                </a:solidFill>
              </a:rPr>
              <a:t>М</a:t>
            </a:r>
            <a:r>
              <a:t>.</a:t>
            </a:r>
          </a:p>
        </p:txBody>
      </p:sp>
      <p:pic>
        <p:nvPicPr>
          <p:cNvPr id="151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58340" y="1772816"/>
            <a:ext cx="5971336" cy="48623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Прямоугольник 1"/>
          <p:cNvSpPr txBox="1"/>
          <p:nvPr/>
        </p:nvSpPr>
        <p:spPr>
          <a:xfrm>
            <a:off x="4644008" y="86915"/>
            <a:ext cx="4499993" cy="6256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600"/>
              </a:spcBef>
              <a:defRPr>
                <a:latin typeface="Arial"/>
                <a:ea typeface="Arial"/>
                <a:cs typeface="Arial"/>
                <a:sym typeface="Arial"/>
              </a:defRPr>
            </a:pPr>
            <a:r>
              <a:t>Изменение температуры меняет состояние атомов и молекул в атмосферах звезд, что отражается в их спектрах. </a:t>
            </a:r>
          </a:p>
          <a:p>
            <a:pPr>
              <a:spcBef>
                <a:spcPts val="600"/>
              </a:spcBef>
              <a:defRPr>
                <a:latin typeface="Arial"/>
                <a:ea typeface="Arial"/>
                <a:cs typeface="Arial"/>
                <a:sym typeface="Arial"/>
              </a:defRPr>
            </a:pPr>
            <a:r>
              <a:t>У наиболее холодных (красных) звезд класса </a:t>
            </a:r>
            <a:r>
              <a:rPr>
                <a:solidFill>
                  <a:srgbClr val="C00000"/>
                </a:solidFill>
              </a:rPr>
              <a:t>М </a:t>
            </a:r>
            <a:r>
              <a:t>с</a:t>
            </a:r>
            <a:r>
              <a:rPr>
                <a:solidFill>
                  <a:srgbClr val="C00000"/>
                </a:solidFill>
              </a:rPr>
              <a:t> </a:t>
            </a:r>
            <a:r>
              <a:t>температурой около </a:t>
            </a:r>
            <a:r>
              <a:rPr>
                <a:solidFill>
                  <a:srgbClr val="C00000"/>
                </a:solidFill>
              </a:rPr>
              <a:t>3000 К</a:t>
            </a:r>
            <a:r>
              <a:t> (Антарес и Бетельгейзе), в спектрах наблюдаются линии поглощения некоторых двухатомных молекул (оксидов титана, циркония и углерода). </a:t>
            </a:r>
          </a:p>
          <a:p>
            <a:pPr>
              <a:spcBef>
                <a:spcPts val="600"/>
              </a:spcBef>
              <a:defRPr>
                <a:latin typeface="Arial"/>
                <a:ea typeface="Arial"/>
                <a:cs typeface="Arial"/>
                <a:sym typeface="Arial"/>
              </a:defRPr>
            </a:pPr>
            <a:r>
              <a:t>В спектрах желтых звезд класса </a:t>
            </a:r>
            <a:r>
              <a:rPr>
                <a:solidFill>
                  <a:srgbClr val="C00000"/>
                </a:solidFill>
              </a:rPr>
              <a:t>G</a:t>
            </a:r>
            <a:r>
              <a:t> с температурой около </a:t>
            </a:r>
            <a:r>
              <a:rPr>
                <a:solidFill>
                  <a:srgbClr val="C00000"/>
                </a:solidFill>
              </a:rPr>
              <a:t>6000 К</a:t>
            </a:r>
            <a:r>
              <a:t> (Солнце, Капелла) преобладают линии металлов: железа, натрия, кальция и т. д. </a:t>
            </a:r>
          </a:p>
          <a:p>
            <a:pPr>
              <a:spcBef>
                <a:spcPts val="600"/>
              </a:spcBef>
              <a:defRPr>
                <a:latin typeface="Arial"/>
                <a:ea typeface="Arial"/>
                <a:cs typeface="Arial"/>
                <a:sym typeface="Arial"/>
              </a:defRPr>
            </a:pPr>
            <a:r>
              <a:t>Для спектров белых звезд класса </a:t>
            </a:r>
            <a:r>
              <a:rPr>
                <a:solidFill>
                  <a:srgbClr val="C00000"/>
                </a:solidFill>
              </a:rPr>
              <a:t>А</a:t>
            </a:r>
            <a:r>
              <a:t> с температурой около </a:t>
            </a:r>
            <a:r>
              <a:rPr>
                <a:solidFill>
                  <a:srgbClr val="C00000"/>
                </a:solidFill>
              </a:rPr>
              <a:t>10 000 К </a:t>
            </a:r>
            <a:r>
              <a:t>(Вега, Денеб и Сириус), наиболее характерны линии водорода и множество слабых линий ионизованных металлов. </a:t>
            </a:r>
          </a:p>
          <a:p>
            <a:pPr>
              <a:spcBef>
                <a:spcPts val="600"/>
              </a:spcBef>
              <a:defRPr>
                <a:latin typeface="Arial"/>
                <a:ea typeface="Arial"/>
                <a:cs typeface="Arial"/>
                <a:sym typeface="Arial"/>
              </a:defRPr>
            </a:pPr>
            <a:r>
              <a:t>В спектрах наиболее горячих звезд появляются линии нейтрального и ионизованного гелия.</a:t>
            </a:r>
          </a:p>
        </p:txBody>
      </p:sp>
      <p:pic>
        <p:nvPicPr>
          <p:cNvPr id="154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rcRect l="10022" t="10127" r="20989" b="18373"/>
          <a:stretch>
            <a:fillRect/>
          </a:stretch>
        </p:blipFill>
        <p:spPr>
          <a:xfrm>
            <a:off x="107504" y="188640"/>
            <a:ext cx="4524926" cy="61926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Прямоугольник 1"/>
          <p:cNvSpPr txBox="1"/>
          <p:nvPr/>
        </p:nvSpPr>
        <p:spPr>
          <a:xfrm>
            <a:off x="683567" y="86916"/>
            <a:ext cx="7632850" cy="21032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600"/>
              </a:spcBef>
              <a:defRPr>
                <a:latin typeface="Arial"/>
                <a:ea typeface="Arial"/>
                <a:cs typeface="Arial"/>
                <a:sym typeface="Arial"/>
              </a:defRPr>
            </a:pPr>
            <a:r>
              <a:t>Различия звездных спектров объясняются отнюдь не разнообразием их химического состава, а различием температуры и других физических условий в атмосферах звезд. </a:t>
            </a:r>
          </a:p>
          <a:p>
            <a:pPr algn="ctr">
              <a:spcBef>
                <a:spcPts val="600"/>
              </a:spcBef>
              <a:defRPr>
                <a:latin typeface="Arial"/>
                <a:ea typeface="Arial"/>
                <a:cs typeface="Arial"/>
                <a:sym typeface="Arial"/>
              </a:defRPr>
            </a:pPr>
            <a:r>
              <a:t>Изуче­ние спектров показывает, что преобладают в составе звезд­ных атмосфер (и звезд в целом) </a:t>
            </a:r>
            <a:r>
              <a:rPr>
                <a:solidFill>
                  <a:srgbClr val="C00000"/>
                </a:solidFill>
              </a:rPr>
              <a:t>водород</a:t>
            </a:r>
            <a:r>
              <a:t> и </a:t>
            </a:r>
            <a:r>
              <a:rPr>
                <a:solidFill>
                  <a:srgbClr val="C00000"/>
                </a:solidFill>
              </a:rPr>
              <a:t>гелий</a:t>
            </a:r>
            <a:r>
              <a:t>. </a:t>
            </a:r>
          </a:p>
          <a:p>
            <a:pPr algn="ctr">
              <a:spcBef>
                <a:spcPts val="600"/>
              </a:spcBef>
              <a:defRPr>
                <a:latin typeface="Arial"/>
                <a:ea typeface="Arial"/>
                <a:cs typeface="Arial"/>
                <a:sym typeface="Arial"/>
              </a:defRPr>
            </a:pPr>
            <a:r>
              <a:t>На долю всех остальных химических элементов приходится не более нескольких процентов.</a:t>
            </a:r>
          </a:p>
        </p:txBody>
      </p:sp>
      <p:pic>
        <p:nvPicPr>
          <p:cNvPr id="157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39193" y="2420888"/>
            <a:ext cx="3937622" cy="39376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Прямоугольник 1"/>
          <p:cNvSpPr txBox="1"/>
          <p:nvPr/>
        </p:nvSpPr>
        <p:spPr>
          <a:xfrm>
            <a:off x="539551" y="86915"/>
            <a:ext cx="7992890" cy="2369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600"/>
              </a:spcBef>
              <a:defRPr>
                <a:latin typeface="Arial"/>
                <a:ea typeface="Arial"/>
                <a:cs typeface="Arial"/>
                <a:sym typeface="Arial"/>
              </a:defRPr>
            </a:pPr>
            <a:r>
              <a:t>Измерение положения спектральных линий позволяет не только получить информацию о химическом составе звезд,                                но и определить скорость их движения. </a:t>
            </a:r>
          </a:p>
          <a:p>
            <a:pPr algn="ctr">
              <a:spcBef>
                <a:spcPts val="600"/>
              </a:spcBef>
              <a:defRPr>
                <a:latin typeface="Arial"/>
                <a:ea typeface="Arial"/>
                <a:cs typeface="Arial"/>
                <a:sym typeface="Arial"/>
              </a:defRPr>
            </a:pPr>
            <a:r>
              <a:t>В случае </a:t>
            </a:r>
            <a:r>
              <a:rPr>
                <a:solidFill>
                  <a:srgbClr val="C00000"/>
                </a:solidFill>
              </a:rPr>
              <a:t>уменьшения</a:t>
            </a:r>
            <a:r>
              <a:t> расстояния между наблюдателем и звездой  длина волны уменьшается и соответствующая линия                   смещается к </a:t>
            </a:r>
            <a:r>
              <a:rPr>
                <a:solidFill>
                  <a:srgbClr val="C00000"/>
                </a:solidFill>
              </a:rPr>
              <a:t>сине-фиолетовому</a:t>
            </a:r>
            <a:r>
              <a:t> концу спектра. </a:t>
            </a:r>
          </a:p>
          <a:p>
            <a:pPr algn="ctr">
              <a:spcBef>
                <a:spcPts val="600"/>
              </a:spcBef>
              <a:defRPr>
                <a:latin typeface="Arial"/>
                <a:ea typeface="Arial"/>
                <a:cs typeface="Arial"/>
                <a:sym typeface="Arial"/>
              </a:defRPr>
            </a:pPr>
            <a:r>
              <a:t>При </a:t>
            </a:r>
            <a:r>
              <a:rPr>
                <a:solidFill>
                  <a:srgbClr val="C00000"/>
                </a:solidFill>
              </a:rPr>
              <a:t>удалении</a:t>
            </a:r>
            <a:r>
              <a:t> звезды длина волны излучения увеличивается,                  а линия смещается в </a:t>
            </a:r>
            <a:r>
              <a:rPr>
                <a:solidFill>
                  <a:srgbClr val="C00000"/>
                </a:solidFill>
              </a:rPr>
              <a:t>красную</a:t>
            </a:r>
            <a:r>
              <a:t> его часть. </a:t>
            </a:r>
          </a:p>
        </p:txBody>
      </p:sp>
      <p:pic>
        <p:nvPicPr>
          <p:cNvPr id="160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57711" y="2709552"/>
            <a:ext cx="6156570" cy="38245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Прямоугольник 1"/>
          <p:cNvSpPr txBox="1"/>
          <p:nvPr/>
        </p:nvSpPr>
        <p:spPr>
          <a:xfrm>
            <a:off x="219441" y="86916"/>
            <a:ext cx="8745047" cy="8840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600"/>
              </a:spcBef>
              <a:defRPr>
                <a:latin typeface="Arial"/>
                <a:ea typeface="Arial"/>
                <a:cs typeface="Arial"/>
                <a:sym typeface="Arial"/>
              </a:defRPr>
            </a:pPr>
            <a:r>
              <a:t>Явление изменения частоты и, соответственно, длины волны излучения, воспринимаемое наблюдателем, вследствие движения источника излучения и/или движения наблюдателя получило название </a:t>
            </a:r>
            <a:r>
              <a:rPr>
                <a:solidFill>
                  <a:srgbClr val="C00000"/>
                </a:solidFill>
              </a:rPr>
              <a:t>эффекта Доплера</a:t>
            </a:r>
            <a:r>
              <a:t>.</a:t>
            </a:r>
          </a:p>
        </p:txBody>
      </p:sp>
      <p:pic>
        <p:nvPicPr>
          <p:cNvPr id="163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8785" y="1124744"/>
            <a:ext cx="8586358" cy="2664297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Прямоугольник 2"/>
          <p:cNvSpPr txBox="1"/>
          <p:nvPr/>
        </p:nvSpPr>
        <p:spPr>
          <a:xfrm>
            <a:off x="467543" y="4005064"/>
            <a:ext cx="8280921" cy="17051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600"/>
              </a:spcBef>
              <a:defRPr>
                <a:latin typeface="Arial"/>
                <a:ea typeface="Arial"/>
                <a:cs typeface="Arial"/>
                <a:sym typeface="Arial"/>
              </a:defRPr>
            </a:pPr>
            <a:r>
              <a:t>Согласно эффекту Доплера зависимость разности длин волн от скорости источника по лучу зрения</a:t>
            </a:r>
            <a:r>
              <a:t>  </a:t>
            </a:r>
            <a:r>
              <a:t>и скорости света </a:t>
            </a:r>
            <a:r>
              <a:rPr sz="2000">
                <a:solidFill>
                  <a:srgbClr val="C00000"/>
                </a:solidFill>
                <a:latin typeface="Cambria Math"/>
                <a:ea typeface="Cambria Math"/>
                <a:cs typeface="Cambria Math"/>
                <a:sym typeface="Cambria Math"/>
              </a:rPr>
              <a:t>с</a:t>
            </a:r>
            <a:r>
              <a:rPr sz="2000"/>
              <a:t> </a:t>
            </a:r>
            <a:r>
              <a:t> </a:t>
            </a:r>
            <a:r>
              <a:t>выражается формулой:</a:t>
            </a:r>
          </a:p>
          <a:p>
            <a:pPr algn="ctr">
              <a:spcBef>
                <a:spcPts val="600"/>
              </a:spcBef>
            </a:pPr>
            <a:r>
              <a:rPr sz="24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>
                <a:latin typeface="Arial"/>
                <a:ea typeface="Arial"/>
                <a:cs typeface="Arial"/>
                <a:sym typeface="Arial"/>
              </a:rPr>
              <a:t>,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algn="ctr">
              <a:spcBef>
                <a:spcPts val="600"/>
              </a:spcBef>
              <a:defRPr>
                <a:latin typeface="Arial"/>
                <a:ea typeface="Arial"/>
                <a:cs typeface="Arial"/>
                <a:sym typeface="Arial"/>
              </a:defRPr>
            </a:pPr>
            <a:r>
              <a:t>где  </a:t>
            </a:r>
            <a:r>
              <a:t>-</a:t>
            </a:r>
            <a:r>
              <a:t> длина волны спектральной линии для неподвижного источника, </a:t>
            </a:r>
            <a:r>
              <a:t>         </a:t>
            </a:r>
            <a:r>
              <a:t>а  </a:t>
            </a:r>
            <a:r>
              <a:t>-</a:t>
            </a:r>
            <a:r>
              <a:t> длина волны в спектре движущегося источника.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extBox 3"/>
          <p:cNvSpPr txBox="1"/>
          <p:nvPr/>
        </p:nvSpPr>
        <p:spPr>
          <a:xfrm>
            <a:off x="1691680" y="2420888"/>
            <a:ext cx="5831930" cy="13431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44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Диаграмма </a:t>
            </a:r>
          </a:p>
          <a:p>
            <a:pPr algn="ctr">
              <a:defRPr sz="44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«спектр–светимость»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Прямоугольник 1"/>
          <p:cNvSpPr txBox="1"/>
          <p:nvPr/>
        </p:nvSpPr>
        <p:spPr>
          <a:xfrm>
            <a:off x="5468232" y="404663"/>
            <a:ext cx="3568263" cy="3893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600"/>
              </a:spcBef>
              <a:defRPr>
                <a:latin typeface="Arial"/>
                <a:ea typeface="Arial"/>
                <a:cs typeface="Arial"/>
                <a:sym typeface="Arial"/>
              </a:defRPr>
            </a:pPr>
            <a:r>
              <a:t>Полученные данные о светимости и спектрах звезд в начале XX в. были сопоставлены двумя астрономами - Эйнар Герцшпрунгом (Голландия) и Генри Расселлом (США) - и представлены в виде диаграммы, которая получила название </a:t>
            </a:r>
            <a:r>
              <a:rPr>
                <a:solidFill>
                  <a:srgbClr val="C00000"/>
                </a:solidFill>
              </a:rPr>
              <a:t>«диаграмма Герцшпрунга-Расселла»</a:t>
            </a:r>
            <a:r>
              <a:t>. </a:t>
            </a:r>
          </a:p>
          <a:p>
            <a:pPr>
              <a:spcBef>
                <a:spcPts val="600"/>
              </a:spcBef>
              <a:defRPr>
                <a:latin typeface="Arial"/>
                <a:ea typeface="Arial"/>
                <a:cs typeface="Arial"/>
                <a:sym typeface="Arial"/>
              </a:defRPr>
            </a:pPr>
            <a:r>
              <a:t>Звёзды образуют несколько групп, названных </a:t>
            </a:r>
            <a:r>
              <a:rPr i="1">
                <a:solidFill>
                  <a:srgbClr val="C00000"/>
                </a:solidFill>
              </a:rPr>
              <a:t>последовательностями</a:t>
            </a:r>
            <a:r>
              <a:rPr i="1"/>
              <a:t>.</a:t>
            </a:r>
          </a:p>
        </p:txBody>
      </p:sp>
      <p:sp>
        <p:nvSpPr>
          <p:cNvPr id="169" name="Прямоугольник 3"/>
          <p:cNvSpPr txBox="1"/>
          <p:nvPr/>
        </p:nvSpPr>
        <p:spPr>
          <a:xfrm>
            <a:off x="179510" y="6165303"/>
            <a:ext cx="5288723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200">
                <a:solidFill>
                  <a:srgbClr val="808080"/>
                </a:solidFill>
              </a:defRPr>
            </a:lvl1pPr>
          </a:lstStyle>
          <a:p>
            <a:pPr/>
            <a:r>
              <a:t>Диаграмма «спектр-светимость»</a:t>
            </a:r>
          </a:p>
        </p:txBody>
      </p:sp>
      <p:pic>
        <p:nvPicPr>
          <p:cNvPr id="170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1518" y="432231"/>
            <a:ext cx="5033919" cy="57330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Прямоугольник 1"/>
          <p:cNvSpPr txBox="1"/>
          <p:nvPr/>
        </p:nvSpPr>
        <p:spPr>
          <a:xfrm>
            <a:off x="5580112" y="404663"/>
            <a:ext cx="3563889" cy="3703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600"/>
              </a:spcBef>
              <a:defRPr>
                <a:latin typeface="Arial"/>
                <a:ea typeface="Arial"/>
                <a:cs typeface="Arial"/>
                <a:sym typeface="Arial"/>
              </a:defRPr>
            </a:pPr>
            <a:r>
              <a:t>Наиболее многочисленная (примерно 90% всех звезд) -</a:t>
            </a:r>
            <a:r>
              <a:rPr i="1"/>
              <a:t> </a:t>
            </a:r>
            <a:r>
              <a:rPr i="1">
                <a:solidFill>
                  <a:srgbClr val="C00000"/>
                </a:solidFill>
              </a:rPr>
              <a:t>главная последовательность</a:t>
            </a:r>
            <a:r>
              <a:t>, к числу звезд которой принадлежит наше Солнце.</a:t>
            </a:r>
          </a:p>
          <a:p>
            <a:pPr>
              <a:spcBef>
                <a:spcPts val="600"/>
              </a:spcBef>
              <a:defRPr i="1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Самую высокую светимость имеют наиболее горячие звезды, а по мере уменьшения температуры светимость падает. </a:t>
            </a:r>
          </a:p>
          <a:p>
            <a:pPr>
              <a:spcBef>
                <a:spcPts val="600"/>
              </a:spcBef>
              <a:defRPr>
                <a:latin typeface="Arial"/>
                <a:ea typeface="Arial"/>
                <a:cs typeface="Arial"/>
                <a:sym typeface="Arial"/>
              </a:defRPr>
            </a:pPr>
            <a:r>
              <a:t>Красные звезды малой светимости полу­чили название </a:t>
            </a:r>
            <a:r>
              <a:rPr i="1">
                <a:solidFill>
                  <a:srgbClr val="C00000"/>
                </a:solidFill>
              </a:rPr>
              <a:t>красных карликов</a:t>
            </a:r>
            <a:r>
              <a:t>.</a:t>
            </a:r>
          </a:p>
        </p:txBody>
      </p:sp>
      <p:pic>
        <p:nvPicPr>
          <p:cNvPr id="173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9511" y="404664"/>
            <a:ext cx="5288723" cy="5760640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Прямоугольник 3"/>
          <p:cNvSpPr txBox="1"/>
          <p:nvPr/>
        </p:nvSpPr>
        <p:spPr>
          <a:xfrm>
            <a:off x="179510" y="6165303"/>
            <a:ext cx="5288723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200">
                <a:solidFill>
                  <a:srgbClr val="808080"/>
                </a:solidFill>
              </a:defRPr>
            </a:lvl1pPr>
          </a:lstStyle>
          <a:p>
            <a:pPr/>
            <a:r>
              <a:t>Диаграмма «спектр-светимость»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Прямоугольник 1"/>
          <p:cNvSpPr txBox="1"/>
          <p:nvPr/>
        </p:nvSpPr>
        <p:spPr>
          <a:xfrm>
            <a:off x="5580112" y="404664"/>
            <a:ext cx="3563889" cy="42368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1200"/>
              </a:spcBef>
              <a:defRPr>
                <a:latin typeface="Arial"/>
                <a:ea typeface="Arial"/>
                <a:cs typeface="Arial"/>
                <a:sym typeface="Arial"/>
              </a:defRPr>
            </a:pPr>
            <a:r>
              <a:t>Помимо звезд, принадлежащих главной последовательности и потому имеющих малую светимость, на диаграмме представлены </a:t>
            </a:r>
            <a:r>
              <a:rPr>
                <a:solidFill>
                  <a:srgbClr val="C00000"/>
                </a:solidFill>
              </a:rPr>
              <a:t>звезды высокой светимости</a:t>
            </a:r>
            <a:r>
              <a:t>, которая практически не меняется при изменении их температуры. </a:t>
            </a:r>
          </a:p>
          <a:p>
            <a:pPr>
              <a:spcBef>
                <a:spcPts val="1200"/>
              </a:spcBef>
              <a:defRPr>
                <a:latin typeface="Arial"/>
                <a:ea typeface="Arial"/>
                <a:cs typeface="Arial"/>
                <a:sym typeface="Arial"/>
              </a:defRPr>
            </a:pPr>
            <a:r>
              <a:t>Такие звезды принадлежат двум последовательностям (</a:t>
            </a:r>
            <a:r>
              <a:rPr>
                <a:solidFill>
                  <a:srgbClr val="C00000"/>
                </a:solidFill>
              </a:rPr>
              <a:t>гиганты</a:t>
            </a:r>
            <a:r>
              <a:t> и </a:t>
            </a:r>
            <a:r>
              <a:rPr>
                <a:solidFill>
                  <a:srgbClr val="C00000"/>
                </a:solidFill>
              </a:rPr>
              <a:t>сверхгиганты</a:t>
            </a:r>
            <a:r>
              <a:t>), получившим эти названия вследствие своей светимости, которая значительно превосходит светимость Солнца.</a:t>
            </a:r>
          </a:p>
        </p:txBody>
      </p:sp>
      <p:pic>
        <p:nvPicPr>
          <p:cNvPr id="177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9511" y="404664"/>
            <a:ext cx="5288723" cy="5760640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Прямоугольник 3"/>
          <p:cNvSpPr txBox="1"/>
          <p:nvPr/>
        </p:nvSpPr>
        <p:spPr>
          <a:xfrm>
            <a:off x="179510" y="6165303"/>
            <a:ext cx="5288723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200">
                <a:solidFill>
                  <a:srgbClr val="808080"/>
                </a:solidFill>
              </a:defRPr>
            </a:lvl1pPr>
          </a:lstStyle>
          <a:p>
            <a:pPr/>
            <a:r>
              <a:t>Диаграмма «спектр-светимость»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Прямоугольник 1"/>
          <p:cNvSpPr txBox="1"/>
          <p:nvPr/>
        </p:nvSpPr>
        <p:spPr>
          <a:xfrm>
            <a:off x="5580112" y="404664"/>
            <a:ext cx="3563889" cy="11507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600"/>
              </a:spcBef>
              <a:defRPr>
                <a:latin typeface="Arial"/>
                <a:ea typeface="Arial"/>
                <a:cs typeface="Arial"/>
                <a:sym typeface="Arial"/>
              </a:defRPr>
            </a:pPr>
            <a:r>
              <a:t>Особое место на диаграмме занимают горячие звезды малой светимости - </a:t>
            </a:r>
            <a:r>
              <a:rPr i="1">
                <a:solidFill>
                  <a:srgbClr val="C00000"/>
                </a:solidFill>
              </a:rPr>
              <a:t>белые карлики</a:t>
            </a:r>
            <a:r>
              <a:t>. </a:t>
            </a:r>
          </a:p>
        </p:txBody>
      </p:sp>
      <p:pic>
        <p:nvPicPr>
          <p:cNvPr id="181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9511" y="404664"/>
            <a:ext cx="5288723" cy="5760640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Прямоугольник 3"/>
          <p:cNvSpPr txBox="1"/>
          <p:nvPr/>
        </p:nvSpPr>
        <p:spPr>
          <a:xfrm>
            <a:off x="179510" y="6165303"/>
            <a:ext cx="5288723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200">
                <a:solidFill>
                  <a:srgbClr val="808080"/>
                </a:solidFill>
              </a:defRPr>
            </a:lvl1pPr>
          </a:lstStyle>
          <a:p>
            <a:pPr/>
            <a:r>
              <a:t>Диаграмма «спектр-светимость»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Box 3"/>
          <p:cNvSpPr txBox="1"/>
          <p:nvPr/>
        </p:nvSpPr>
        <p:spPr>
          <a:xfrm>
            <a:off x="1187624" y="1628800"/>
            <a:ext cx="6912769" cy="19781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44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Видимая и абсолютная звёздные величины. Светимость звёзд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Прямоугольник 3"/>
          <p:cNvSpPr txBox="1"/>
          <p:nvPr/>
        </p:nvSpPr>
        <p:spPr>
          <a:xfrm>
            <a:off x="5076056" y="264226"/>
            <a:ext cx="3744417" cy="4922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600"/>
              </a:spcBef>
              <a:defRPr>
                <a:latin typeface="Arial"/>
                <a:ea typeface="Arial"/>
                <a:cs typeface="Arial"/>
                <a:sym typeface="Arial"/>
              </a:defRPr>
            </a:pPr>
            <a:r>
              <a:t>Звёзды, находящиеся на одинаковом расстоянии, могут отличаться по видимой яркости (т. е. по блеску). </a:t>
            </a:r>
          </a:p>
          <a:p>
            <a:pPr>
              <a:spcBef>
                <a:spcPts val="600"/>
              </a:spcBef>
              <a:defRPr>
                <a:latin typeface="Arial"/>
                <a:ea typeface="Arial"/>
                <a:cs typeface="Arial"/>
                <a:sym typeface="Arial"/>
              </a:defRPr>
            </a:pPr>
            <a:r>
              <a:t>Звезды имеют различную светимость.</a:t>
            </a:r>
          </a:p>
          <a:p>
            <a:pPr>
              <a:spcBef>
                <a:spcPts val="600"/>
              </a:spcBef>
              <a:defRPr>
                <a:latin typeface="Arial"/>
                <a:ea typeface="Arial"/>
                <a:cs typeface="Arial"/>
                <a:sym typeface="Arial"/>
              </a:defRPr>
            </a:pPr>
            <a:r>
              <a:t> Солнце кажется самым ярким объектом на небе только потому, что оно находится гораздо ближе всех остальных звезд.</a:t>
            </a:r>
            <a:r>
              <a:rPr i="1"/>
              <a:t> </a:t>
            </a:r>
            <a:endParaRPr i="1"/>
          </a:p>
          <a:p>
            <a:pPr>
              <a:spcBef>
                <a:spcPts val="600"/>
              </a:spcBef>
              <a:defRPr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Светимостью </a:t>
            </a:r>
            <a:r>
              <a:rPr>
                <a:solidFill>
                  <a:srgbClr val="000000"/>
                </a:solidFill>
              </a:rPr>
              <a:t>называется полная энергия, излучаемая звездой в единицу времени.</a:t>
            </a:r>
            <a:endParaRPr>
              <a:solidFill>
                <a:srgbClr val="000000"/>
              </a:solidFill>
            </a:endParaRPr>
          </a:p>
          <a:p>
            <a:pPr>
              <a:spcBef>
                <a:spcPts val="600"/>
              </a:spcBef>
              <a:defRPr>
                <a:latin typeface="Arial"/>
                <a:ea typeface="Arial"/>
                <a:cs typeface="Arial"/>
                <a:sym typeface="Arial"/>
              </a:defRPr>
            </a:pPr>
            <a:r>
              <a:t>Светимость выражается в абсолютных единицах (ваттах) или в единицах светимости Солнца.</a:t>
            </a:r>
          </a:p>
        </p:txBody>
      </p:sp>
      <p:sp>
        <p:nvSpPr>
          <p:cNvPr id="118" name="TextBox 9"/>
          <p:cNvSpPr txBox="1"/>
          <p:nvPr/>
        </p:nvSpPr>
        <p:spPr>
          <a:xfrm>
            <a:off x="8245479" y="6062977"/>
            <a:ext cx="719009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Веста</a:t>
            </a:r>
          </a:p>
        </p:txBody>
      </p:sp>
      <p:sp>
        <p:nvSpPr>
          <p:cNvPr id="119" name="TextBox 11"/>
          <p:cNvSpPr txBox="1"/>
          <p:nvPr/>
        </p:nvSpPr>
        <p:spPr>
          <a:xfrm>
            <a:off x="5425102" y="6021287"/>
            <a:ext cx="864097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Паллада</a:t>
            </a:r>
          </a:p>
        </p:txBody>
      </p:sp>
      <p:pic>
        <p:nvPicPr>
          <p:cNvPr id="120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rcRect l="9712" t="0" r="7751" b="0"/>
          <a:stretch>
            <a:fillRect/>
          </a:stretch>
        </p:blipFill>
        <p:spPr>
          <a:xfrm>
            <a:off x="95384" y="264226"/>
            <a:ext cx="4958080" cy="59372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Прямоугольник 3"/>
          <p:cNvSpPr txBox="1"/>
          <p:nvPr/>
        </p:nvSpPr>
        <p:spPr>
          <a:xfrm>
            <a:off x="179511" y="188640"/>
            <a:ext cx="8856986" cy="19457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600"/>
              </a:spcBef>
              <a:defRPr>
                <a:latin typeface="Arial"/>
                <a:ea typeface="Arial"/>
                <a:cs typeface="Arial"/>
                <a:sym typeface="Arial"/>
              </a:defRPr>
            </a:pPr>
            <a:r>
              <a:t>В астрономии принято сравнивать звезды по светимости, рассчитывая их блеск (звездную величину) для одного и того же стандартного расстояния – 10 пк.</a:t>
            </a:r>
          </a:p>
          <a:p>
            <a:pPr algn="ctr">
              <a:spcBef>
                <a:spcPts val="600"/>
              </a:spcBef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t>Видимая звездная величина, которую имела бы звезда, если бы находилась от нас на расстоянии </a:t>
            </a:r>
            <a:r>
              <a:rPr b="0">
                <a:latin typeface="Cambria Math"/>
                <a:ea typeface="Cambria Math"/>
                <a:cs typeface="Cambria Math"/>
                <a:sym typeface="Cambria Math"/>
              </a:rPr>
              <a:t>D</a:t>
            </a:r>
            <a:r>
              <a:rPr b="0" baseline="-25000">
                <a:latin typeface="Cambria Math"/>
                <a:ea typeface="Cambria Math"/>
                <a:cs typeface="Cambria Math"/>
                <a:sym typeface="Cambria Math"/>
              </a:rPr>
              <a:t>0</a:t>
            </a:r>
            <a:r>
              <a:rPr b="0">
                <a:latin typeface="Cambria Math"/>
                <a:ea typeface="Cambria Math"/>
                <a:cs typeface="Cambria Math"/>
                <a:sym typeface="Cambria Math"/>
              </a:rPr>
              <a:t> = </a:t>
            </a:r>
            <a:r>
              <a:t>10 пк, получила название </a:t>
            </a:r>
            <a:r>
              <a:rPr>
                <a:solidFill>
                  <a:srgbClr val="C00000"/>
                </a:solidFill>
              </a:rPr>
              <a:t>абсолютной звездной величины</a:t>
            </a:r>
            <a:r>
              <a:t> </a:t>
            </a:r>
            <a:r>
              <a:rPr b="0">
                <a:latin typeface="Cambria Math"/>
                <a:ea typeface="Cambria Math"/>
                <a:cs typeface="Cambria Math"/>
                <a:sym typeface="Cambria Math"/>
              </a:rPr>
              <a:t>М</a:t>
            </a:r>
            <a:r>
              <a:t>.</a:t>
            </a:r>
          </a:p>
        </p:txBody>
      </p:sp>
      <p:sp>
        <p:nvSpPr>
          <p:cNvPr id="123" name="TextBox 11"/>
          <p:cNvSpPr txBox="1"/>
          <p:nvPr/>
        </p:nvSpPr>
        <p:spPr>
          <a:xfrm>
            <a:off x="5425102" y="6021287"/>
            <a:ext cx="864097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Паллада</a:t>
            </a:r>
          </a:p>
        </p:txBody>
      </p:sp>
      <p:pic>
        <p:nvPicPr>
          <p:cNvPr id="124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rcRect l="0" t="2804" r="0" b="8101"/>
          <a:stretch>
            <a:fillRect/>
          </a:stretch>
        </p:blipFill>
        <p:spPr>
          <a:xfrm>
            <a:off x="863051" y="1772815"/>
            <a:ext cx="7489906" cy="4033516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Прямоугольник 1"/>
          <p:cNvSpPr txBox="1"/>
          <p:nvPr/>
        </p:nvSpPr>
        <p:spPr>
          <a:xfrm>
            <a:off x="467543" y="5821231"/>
            <a:ext cx="7992890" cy="1310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400">
                <a:solidFill>
                  <a:srgbClr val="1F497D"/>
                </a:solidFill>
              </a:defRPr>
            </a:pPr>
            <a:r>
              <a:t>Размеры в космосе обманчивы: Денеб с Земли сияет ярче Антареса, а вот Пистолет - не виден совсем. </a:t>
            </a:r>
          </a:p>
          <a:p>
            <a:pPr algn="ctr">
              <a:defRPr sz="1400">
                <a:solidFill>
                  <a:srgbClr val="1F497D"/>
                </a:solidFill>
              </a:defRPr>
            </a:pPr>
            <a:r>
              <a:t>Тем не менее, наблюдателю с нашей планеты и Денеб и Антарес кажутся просто незначительными точками, по сравнению с Солнцем. Насколько это неверно можно судить по простому факту: </a:t>
            </a:r>
          </a:p>
          <a:p>
            <a:pPr algn="ctr">
              <a:defRPr sz="1400">
                <a:solidFill>
                  <a:srgbClr val="1F497D"/>
                </a:solidFill>
              </a:defRPr>
            </a:pPr>
            <a:r>
              <a:t>Пистолет выпускает в секунду столько же света, сколько Солнце - за год!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Прямоугольник 3"/>
          <p:cNvSpPr txBox="1"/>
          <p:nvPr/>
        </p:nvSpPr>
        <p:spPr>
          <a:xfrm>
            <a:off x="107504" y="273709"/>
            <a:ext cx="9036496" cy="3998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600"/>
              </a:spcBef>
              <a:defRPr>
                <a:latin typeface="Arial"/>
                <a:ea typeface="Arial"/>
                <a:cs typeface="Arial"/>
                <a:sym typeface="Arial"/>
              </a:defRPr>
            </a:pPr>
            <a:r>
              <a:t>Рассмотрим, как можно определить абсолютную звездную величину </a:t>
            </a:r>
            <a:r>
              <a:rPr>
                <a:solidFill>
                  <a:srgbClr val="C00000"/>
                </a:solidFill>
                <a:latin typeface="Cambria Math"/>
                <a:ea typeface="Cambria Math"/>
                <a:cs typeface="Cambria Math"/>
                <a:sym typeface="Cambria Math"/>
              </a:rPr>
              <a:t>М</a:t>
            </a:r>
            <a:r>
              <a:t>, зная расстояние до звезды </a:t>
            </a:r>
            <a:r>
              <a:rPr>
                <a:solidFill>
                  <a:srgbClr val="C00000"/>
                </a:solidFill>
                <a:latin typeface="Cambria Math"/>
                <a:ea typeface="Cambria Math"/>
                <a:cs typeface="Cambria Math"/>
                <a:sym typeface="Cambria Math"/>
              </a:rPr>
              <a:t>D</a:t>
            </a:r>
            <a:r>
              <a:rPr>
                <a:latin typeface="Cambria Math"/>
                <a:ea typeface="Cambria Math"/>
                <a:cs typeface="Cambria Math"/>
                <a:sym typeface="Cambria Math"/>
              </a:rPr>
              <a:t>  </a:t>
            </a:r>
            <a:r>
              <a:t>(или параллакс – </a:t>
            </a:r>
            <a:r>
              <a:rPr>
                <a:solidFill>
                  <a:srgbClr val="C00000"/>
                </a:solidFill>
                <a:latin typeface="Cambria Math"/>
                <a:ea typeface="Cambria Math"/>
                <a:cs typeface="Cambria Math"/>
                <a:sym typeface="Cambria Math"/>
              </a:rPr>
              <a:t>р</a:t>
            </a:r>
            <a:r>
              <a:t>) и ее видимую звездную величину </a:t>
            </a:r>
            <a:r>
              <a:rPr>
                <a:solidFill>
                  <a:srgbClr val="C00000"/>
                </a:solidFill>
                <a:latin typeface="Cambria Math"/>
                <a:ea typeface="Cambria Math"/>
                <a:cs typeface="Cambria Math"/>
                <a:sym typeface="Cambria Math"/>
              </a:rPr>
              <a:t>m</a:t>
            </a:r>
            <a:r>
              <a:t>. </a:t>
            </a:r>
          </a:p>
          <a:p>
            <a:pPr>
              <a:spcBef>
                <a:spcPts val="1200"/>
              </a:spcBef>
              <a:defRPr>
                <a:latin typeface="Arial"/>
                <a:ea typeface="Arial"/>
                <a:cs typeface="Arial"/>
                <a:sym typeface="Arial"/>
              </a:defRPr>
            </a:pPr>
            <a:r>
              <a:t>Для звезд, звездные величины которых равны </a:t>
            </a:r>
            <a:r>
              <a:rPr>
                <a:latin typeface="Cambria Math"/>
                <a:ea typeface="Cambria Math"/>
                <a:cs typeface="Cambria Math"/>
                <a:sym typeface="Cambria Math"/>
              </a:rPr>
              <a:t>m</a:t>
            </a:r>
            <a:r>
              <a:rPr baseline="-25000">
                <a:latin typeface="Cambria Math"/>
                <a:ea typeface="Cambria Math"/>
                <a:cs typeface="Cambria Math"/>
                <a:sym typeface="Cambria Math"/>
              </a:rPr>
              <a:t>1</a:t>
            </a:r>
            <a:r>
              <a:t> и </a:t>
            </a:r>
            <a:r>
              <a:rPr>
                <a:latin typeface="Cambria Math"/>
                <a:ea typeface="Cambria Math"/>
                <a:cs typeface="Cambria Math"/>
                <a:sym typeface="Cambria Math"/>
              </a:rPr>
              <a:t>m</a:t>
            </a:r>
            <a:r>
              <a:rPr baseline="-25000">
                <a:latin typeface="Cambria Math"/>
                <a:ea typeface="Cambria Math"/>
                <a:cs typeface="Cambria Math"/>
                <a:sym typeface="Cambria Math"/>
              </a:rPr>
              <a:t>2</a:t>
            </a:r>
            <a:r>
              <a:t> , отношение их блесков </a:t>
            </a:r>
            <a:r>
              <a:rPr>
                <a:latin typeface="Cambria Math"/>
                <a:ea typeface="Cambria Math"/>
                <a:cs typeface="Cambria Math"/>
                <a:sym typeface="Cambria Math"/>
              </a:rPr>
              <a:t>I</a:t>
            </a:r>
            <a:r>
              <a:rPr baseline="-25000">
                <a:latin typeface="Cambria Math"/>
                <a:ea typeface="Cambria Math"/>
                <a:cs typeface="Cambria Math"/>
                <a:sym typeface="Cambria Math"/>
              </a:rPr>
              <a:t>1</a:t>
            </a:r>
            <a:r>
              <a:rPr baseline="-25000">
                <a:latin typeface="Cambria Math"/>
                <a:ea typeface="Cambria Math"/>
                <a:cs typeface="Cambria Math"/>
                <a:sym typeface="Cambria Math"/>
              </a:rPr>
              <a:t> </a:t>
            </a:r>
            <a:r>
              <a:t>и </a:t>
            </a:r>
            <a:r>
              <a:rPr>
                <a:latin typeface="Cambria Math"/>
                <a:ea typeface="Cambria Math"/>
                <a:cs typeface="Cambria Math"/>
                <a:sym typeface="Cambria Math"/>
              </a:rPr>
              <a:t>I</a:t>
            </a:r>
            <a:r>
              <a:rPr baseline="-25000">
                <a:latin typeface="Cambria Math"/>
                <a:ea typeface="Cambria Math"/>
                <a:cs typeface="Cambria Math"/>
                <a:sym typeface="Cambria Math"/>
              </a:rPr>
              <a:t>2</a:t>
            </a:r>
            <a:r>
              <a:t> выражается соотношением:</a:t>
            </a:r>
            <a:r>
              <a:t> </a:t>
            </a:r>
            <a:r>
              <a:t>    </a:t>
            </a:r>
            <a:r>
              <a:t>   .</a:t>
            </a:r>
          </a:p>
          <a:p>
            <a:pPr>
              <a:spcBef>
                <a:spcPts val="1200"/>
              </a:spcBef>
              <a:defRPr>
                <a:latin typeface="Arial"/>
                <a:ea typeface="Arial"/>
                <a:cs typeface="Arial"/>
                <a:sym typeface="Arial"/>
              </a:defRPr>
            </a:pPr>
            <a:r>
              <a:t>Для видимой и абсолютной звездных величин одной и той же звезды :</a:t>
            </a:r>
          </a:p>
          <a:p>
            <a:pPr algn="ctr">
              <a:spcBef>
                <a:spcPts val="600"/>
              </a:spcBef>
            </a:pPr>
            <a:r>
              <a:rPr>
                <a:latin typeface="Arial"/>
                <a:ea typeface="Arial"/>
                <a:cs typeface="Arial"/>
                <a:sym typeface="Arial"/>
              </a:rPr>
              <a:t>,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600"/>
              </a:spcBef>
              <a:defRPr>
                <a:latin typeface="Arial"/>
                <a:ea typeface="Arial"/>
                <a:cs typeface="Arial"/>
                <a:sym typeface="Arial"/>
              </a:defRPr>
            </a:pPr>
            <a:r>
              <a:t>где  – блеск этой звезды, если бы она находилась на расстоянии </a:t>
            </a:r>
            <a:r>
              <a:rPr>
                <a:latin typeface="Cambria Math"/>
                <a:ea typeface="Cambria Math"/>
                <a:cs typeface="Cambria Math"/>
                <a:sym typeface="Cambria Math"/>
              </a:rPr>
              <a:t>D</a:t>
            </a:r>
            <a:r>
              <a:rPr baseline="-25000">
                <a:latin typeface="Cambria Math"/>
                <a:ea typeface="Cambria Math"/>
                <a:cs typeface="Cambria Math"/>
                <a:sym typeface="Cambria Math"/>
              </a:rPr>
              <a:t>0</a:t>
            </a:r>
            <a:r>
              <a:rPr>
                <a:latin typeface="Cambria Math"/>
                <a:ea typeface="Cambria Math"/>
                <a:cs typeface="Cambria Math"/>
                <a:sym typeface="Cambria Math"/>
              </a:rPr>
              <a:t> </a:t>
            </a:r>
            <a:r>
              <a:t>= 10 пк.</a:t>
            </a:r>
          </a:p>
          <a:p>
            <a:pPr>
              <a:spcBef>
                <a:spcPts val="1200"/>
              </a:spcBef>
              <a:defRPr>
                <a:latin typeface="Arial"/>
                <a:ea typeface="Arial"/>
                <a:cs typeface="Arial"/>
                <a:sym typeface="Arial"/>
              </a:defRPr>
            </a:pPr>
            <a:r>
              <a:t>В то же время известно, что блеск звезды меняется обратно пропорционально квадрату расстояния до нее. Поэтому</a:t>
            </a:r>
            <a:r>
              <a:t> </a:t>
            </a:r>
            <a:r>
              <a:t>. Следовательно  </a:t>
            </a:r>
          </a:p>
          <a:p>
            <a:pPr>
              <a:spcBef>
                <a:spcPts val="600"/>
              </a:spcBef>
              <a:defRPr>
                <a:latin typeface="Arial"/>
                <a:ea typeface="Arial"/>
                <a:cs typeface="Arial"/>
                <a:sym typeface="Arial"/>
              </a:defRPr>
            </a:pPr>
            <a:r>
              <a:t>Логарифмируем это выражение: </a:t>
            </a:r>
            <a:r>
              <a:t>	, </a:t>
            </a:r>
            <a:r>
              <a:t> </a:t>
            </a:r>
          </a:p>
          <a:p>
            <a:pPr algn="ctr">
              <a:spcBef>
                <a:spcPts val="600"/>
              </a:spcBef>
              <a:defRPr>
                <a:latin typeface="Arial"/>
                <a:ea typeface="Arial"/>
                <a:cs typeface="Arial"/>
                <a:sym typeface="Arial"/>
              </a:defRPr>
            </a:pPr>
            <a:r>
              <a:t>или </a:t>
            </a:r>
            <a:r>
              <a:t> , </a:t>
            </a:r>
            <a:r>
              <a:t> или </a:t>
            </a:r>
          </a:p>
        </p:txBody>
      </p:sp>
      <p:sp>
        <p:nvSpPr>
          <p:cNvPr id="128" name="TextBox 9"/>
          <p:cNvSpPr txBox="1"/>
          <p:nvPr/>
        </p:nvSpPr>
        <p:spPr>
          <a:xfrm>
            <a:off x="8245479" y="6062977"/>
            <a:ext cx="719009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Веста</a:t>
            </a:r>
          </a:p>
        </p:txBody>
      </p:sp>
      <p:sp>
        <p:nvSpPr>
          <p:cNvPr id="129" name="Прямоугольник 1"/>
          <p:cNvSpPr txBox="1"/>
          <p:nvPr/>
        </p:nvSpPr>
        <p:spPr>
          <a:xfrm>
            <a:off x="5868144" y="4753242"/>
            <a:ext cx="3096345" cy="17273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600"/>
              </a:spcBef>
              <a:defRPr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Абсолютная звездная величина Солнца </a:t>
            </a:r>
            <a:r>
              <a:rPr i="1"/>
              <a:t>М</a:t>
            </a:r>
            <a:r>
              <a:rPr baseline="-25000">
                <a:latin typeface="Wingdings 2"/>
                <a:ea typeface="Wingdings 2"/>
                <a:cs typeface="Wingdings 2"/>
                <a:sym typeface="Wingdings 2"/>
              </a:rPr>
              <a:t></a:t>
            </a:r>
            <a:r>
              <a:rPr i="1"/>
              <a:t>= 5</a:t>
            </a:r>
            <a:r>
              <a:rPr baseline="30000" i="1"/>
              <a:t>m</a:t>
            </a:r>
            <a:r>
              <a:t>, т.е. с расстояния 10 пк наше Солнце выглядело бы как звезда пятой звездной величины.</a:t>
            </a:r>
          </a:p>
        </p:txBody>
      </p:sp>
      <p:grpSp>
        <p:nvGrpSpPr>
          <p:cNvPr id="132" name="Группа 4"/>
          <p:cNvGrpSpPr/>
          <p:nvPr/>
        </p:nvGrpSpPr>
        <p:grpSpPr>
          <a:xfrm>
            <a:off x="151094" y="4756032"/>
            <a:ext cx="5645043" cy="1982331"/>
            <a:chOff x="0" y="0"/>
            <a:chExt cx="5645041" cy="1982330"/>
          </a:xfrm>
        </p:grpSpPr>
        <p:pic>
          <p:nvPicPr>
            <p:cNvPr id="130" name="Picture 2" descr="Picture 2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5645042" cy="198233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31" name="TextBox 2"/>
            <p:cNvSpPr txBox="1"/>
            <p:nvPr/>
          </p:nvSpPr>
          <p:spPr>
            <a:xfrm>
              <a:off x="0" y="1689821"/>
              <a:ext cx="5532860" cy="269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BFBFBF"/>
                  </a:solidFill>
                </a:defRPr>
              </a:lvl1pPr>
            </a:lstStyle>
            <a:p>
              <a:pPr/>
              <a:r>
                <a:t>Блеск некоторых небесных светил в шкале звездных величин 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Прямоугольник 3"/>
          <p:cNvSpPr txBox="1"/>
          <p:nvPr/>
        </p:nvSpPr>
        <p:spPr>
          <a:xfrm>
            <a:off x="251519" y="116632"/>
            <a:ext cx="8568954" cy="34526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1200"/>
              </a:spcBef>
              <a:defRPr>
                <a:latin typeface="Arial"/>
                <a:ea typeface="Arial"/>
                <a:cs typeface="Arial"/>
                <a:sym typeface="Arial"/>
              </a:defRPr>
            </a:pPr>
            <a:r>
              <a:t>Зная абсолютную звездную величину звезды </a:t>
            </a:r>
            <a:r>
              <a:rPr>
                <a:solidFill>
                  <a:srgbClr val="C00000"/>
                </a:solidFill>
                <a:latin typeface="Cambria Math"/>
                <a:ea typeface="Cambria Math"/>
                <a:cs typeface="Cambria Math"/>
                <a:sym typeface="Cambria Math"/>
              </a:rPr>
              <a:t>М</a:t>
            </a:r>
            <a:r>
              <a:t>, легко вы­числить ее светимость </a:t>
            </a:r>
            <a:r>
              <a:rPr>
                <a:solidFill>
                  <a:srgbClr val="C00000"/>
                </a:solidFill>
                <a:latin typeface="Cambria Math"/>
                <a:ea typeface="Cambria Math"/>
                <a:cs typeface="Cambria Math"/>
                <a:sym typeface="Cambria Math"/>
              </a:rPr>
              <a:t>L</a:t>
            </a:r>
            <a:r>
              <a:t>. </a:t>
            </a:r>
          </a:p>
          <a:p>
            <a:pPr>
              <a:spcBef>
                <a:spcPts val="1200"/>
              </a:spcBef>
              <a:defRPr>
                <a:latin typeface="Arial"/>
                <a:ea typeface="Arial"/>
                <a:cs typeface="Arial"/>
                <a:sym typeface="Arial"/>
              </a:defRPr>
            </a:pPr>
            <a:r>
              <a:t>Считая светимость Солнца </a:t>
            </a:r>
            <a:r>
              <a:rPr>
                <a:latin typeface="Cambria Math"/>
                <a:ea typeface="Cambria Math"/>
                <a:cs typeface="Cambria Math"/>
                <a:sym typeface="Cambria Math"/>
              </a:rPr>
              <a:t>L</a:t>
            </a:r>
            <a:r>
              <a:rPr baseline="-25000">
                <a:latin typeface="Wingdings 2"/>
                <a:ea typeface="Wingdings 2"/>
                <a:cs typeface="Wingdings 2"/>
                <a:sym typeface="Wingdings 2"/>
              </a:rPr>
              <a:t></a:t>
            </a:r>
            <a:r>
              <a:t> = 1, получаем:</a:t>
            </a:r>
          </a:p>
          <a:p>
            <a:pPr>
              <a:spcBef>
                <a:spcPts val="1200"/>
              </a:spcBef>
              <a:defRPr>
                <a:latin typeface="Cambria Math"/>
                <a:ea typeface="Cambria Math"/>
                <a:cs typeface="Cambria Math"/>
                <a:sym typeface="Cambria Math"/>
              </a:defRPr>
            </a:pPr>
            <a:r>
              <a:t>				</a:t>
            </a:r>
            <a:r>
              <a:t>L </a:t>
            </a:r>
            <a:r>
              <a:t>= 2,512</a:t>
            </a:r>
            <a:r>
              <a:rPr baseline="30000"/>
              <a:t>5</a:t>
            </a:r>
            <a:r>
              <a:rPr baseline="30000"/>
              <a:t>-M</a:t>
            </a:r>
            <a:r>
              <a:rPr>
                <a:latin typeface="Arial"/>
                <a:ea typeface="Arial"/>
                <a:cs typeface="Arial"/>
                <a:sym typeface="Arial"/>
              </a:rPr>
              <a:t>,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1200"/>
              </a:spcBef>
              <a:defRPr>
                <a:latin typeface="Arial"/>
                <a:ea typeface="Arial"/>
                <a:cs typeface="Arial"/>
                <a:sym typeface="Arial"/>
              </a:defRPr>
            </a:pPr>
            <a:r>
              <a:t>			или</a:t>
            </a:r>
            <a:r>
              <a:t> </a:t>
            </a:r>
            <a:r>
              <a:t>	</a:t>
            </a:r>
            <a:r>
              <a:rPr>
                <a:solidFill>
                  <a:srgbClr val="C00000"/>
                </a:solidFill>
                <a:latin typeface="Cambria Math"/>
                <a:ea typeface="Cambria Math"/>
                <a:cs typeface="Cambria Math"/>
                <a:sym typeface="Cambria Math"/>
              </a:rPr>
              <a:t>lgL </a:t>
            </a:r>
            <a:r>
              <a:rPr>
                <a:solidFill>
                  <a:srgbClr val="C00000"/>
                </a:solidFill>
                <a:latin typeface="Cambria Math"/>
                <a:ea typeface="Cambria Math"/>
                <a:cs typeface="Cambria Math"/>
                <a:sym typeface="Cambria Math"/>
              </a:rPr>
              <a:t>= 0,4 (5</a:t>
            </a:r>
            <a:r>
              <a:rPr b="1">
                <a:solidFill>
                  <a:srgbClr val="C00000"/>
                </a:solidFill>
                <a:latin typeface="+mn-lt"/>
                <a:ea typeface="+mn-ea"/>
                <a:cs typeface="+mn-cs"/>
                <a:sym typeface="Calibri"/>
              </a:rPr>
              <a:t> – </a:t>
            </a:r>
            <a:r>
              <a:rPr>
                <a:solidFill>
                  <a:srgbClr val="C00000"/>
                </a:solidFill>
                <a:latin typeface="Cambria Math"/>
                <a:ea typeface="Cambria Math"/>
                <a:cs typeface="Cambria Math"/>
                <a:sym typeface="Cambria Math"/>
              </a:rPr>
              <a:t>М)</a:t>
            </a:r>
            <a:r>
              <a:t>. </a:t>
            </a:r>
          </a:p>
          <a:p>
            <a:pPr>
              <a:spcBef>
                <a:spcPts val="1200"/>
              </a:spcBef>
              <a:defRPr>
                <a:latin typeface="Arial"/>
                <a:ea typeface="Arial"/>
                <a:cs typeface="Arial"/>
                <a:sym typeface="Arial"/>
              </a:defRPr>
            </a:pPr>
            <a:r>
              <a:t>По светимости (мощности излучения) звезды значительно отличаются друг от друга: некоторые излучают энергию в не­сколько миллионов раз больше, чем Солнце, другие </a:t>
            </a:r>
            <a:r>
              <a:rPr>
                <a:latin typeface="+mn-lt"/>
                <a:ea typeface="+mn-ea"/>
                <a:cs typeface="+mn-cs"/>
                <a:sym typeface="Calibri"/>
              </a:rPr>
              <a:t>–</a:t>
            </a:r>
            <a:r>
              <a:t> в сотни тысяч раз меньше. </a:t>
            </a:r>
          </a:p>
        </p:txBody>
      </p:sp>
      <p:sp>
        <p:nvSpPr>
          <p:cNvPr id="135" name="TextBox 9"/>
          <p:cNvSpPr txBox="1"/>
          <p:nvPr/>
        </p:nvSpPr>
        <p:spPr>
          <a:xfrm>
            <a:off x="8245479" y="6086125"/>
            <a:ext cx="719009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Веста</a:t>
            </a:r>
          </a:p>
        </p:txBody>
      </p:sp>
      <p:sp>
        <p:nvSpPr>
          <p:cNvPr id="136" name="TextBox 11"/>
          <p:cNvSpPr txBox="1"/>
          <p:nvPr/>
        </p:nvSpPr>
        <p:spPr>
          <a:xfrm>
            <a:off x="5425102" y="6021287"/>
            <a:ext cx="864097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Паллада</a:t>
            </a:r>
          </a:p>
        </p:txBody>
      </p:sp>
      <p:pic>
        <p:nvPicPr>
          <p:cNvPr id="137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1509" y="3157554"/>
            <a:ext cx="4686515" cy="3475832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Прямоугольник 1"/>
          <p:cNvSpPr txBox="1"/>
          <p:nvPr/>
        </p:nvSpPr>
        <p:spPr>
          <a:xfrm>
            <a:off x="4908272" y="3157554"/>
            <a:ext cx="3912201" cy="24357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1200"/>
              </a:spcBef>
              <a:defRPr>
                <a:latin typeface="Arial"/>
                <a:ea typeface="Arial"/>
                <a:cs typeface="Arial"/>
                <a:sym typeface="Arial"/>
              </a:defRPr>
            </a:pPr>
            <a:r>
              <a:t>Абсолютные звездные величины звезд наи­более высокой светимости (</a:t>
            </a:r>
            <a:r>
              <a:rPr>
                <a:solidFill>
                  <a:srgbClr val="C00000"/>
                </a:solidFill>
              </a:rPr>
              <a:t>гигантов </a:t>
            </a:r>
            <a:r>
              <a:t>и </a:t>
            </a:r>
            <a:r>
              <a:rPr>
                <a:solidFill>
                  <a:srgbClr val="C00000"/>
                </a:solidFill>
              </a:rPr>
              <a:t>сверхгигантов</a:t>
            </a:r>
            <a:r>
              <a:t>)</a:t>
            </a:r>
            <a:r>
              <a:rPr>
                <a:solidFill>
                  <a:srgbClr val="C00000"/>
                </a:solidFill>
              </a:rPr>
              <a:t> </a:t>
            </a:r>
            <a:r>
              <a:t>достига­ют</a:t>
            </a:r>
            <a:r>
              <a:rPr>
                <a:solidFill>
                  <a:srgbClr val="C00000"/>
                </a:solidFill>
              </a:rPr>
              <a:t> </a:t>
            </a:r>
            <a:r>
              <a:rPr>
                <a:solidFill>
                  <a:srgbClr val="C00000"/>
                </a:solidFill>
                <a:latin typeface="Cambria Math"/>
                <a:ea typeface="Cambria Math"/>
                <a:cs typeface="Cambria Math"/>
                <a:sym typeface="Cambria Math"/>
              </a:rPr>
              <a:t>М</a:t>
            </a:r>
            <a:r>
              <a:rPr>
                <a:solidFill>
                  <a:srgbClr val="C00000"/>
                </a:solidFill>
              </a:rPr>
              <a:t> = -9</a:t>
            </a:r>
            <a:r>
              <a:rPr baseline="30000" i="1">
                <a:solidFill>
                  <a:srgbClr val="C00000"/>
                </a:solidFill>
              </a:rPr>
              <a:t>m</a:t>
            </a:r>
            <a:r>
              <a:rPr>
                <a:solidFill>
                  <a:srgbClr val="C00000"/>
                </a:solidFill>
              </a:rPr>
              <a:t>.</a:t>
            </a:r>
            <a:endParaRPr>
              <a:solidFill>
                <a:srgbClr val="C00000"/>
              </a:solidFill>
            </a:endParaRPr>
          </a:p>
          <a:p>
            <a:pPr>
              <a:spcBef>
                <a:spcPts val="1200"/>
              </a:spcBef>
              <a:defRPr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Звезды-карлики</a:t>
            </a:r>
            <a:r>
              <a:rPr>
                <a:solidFill>
                  <a:srgbClr val="000000"/>
                </a:solidFill>
              </a:rPr>
              <a:t>, обладающие наименьшей све­тимостью, имеют абсолютную звездную величину</a:t>
            </a:r>
            <a:r>
              <a:rPr b="1" i="1">
                <a:solidFill>
                  <a:srgbClr val="000000"/>
                </a:solidFill>
              </a:rPr>
              <a:t>  </a:t>
            </a:r>
            <a:r>
              <a:rPr>
                <a:latin typeface="Cambria Math"/>
                <a:ea typeface="Cambria Math"/>
                <a:cs typeface="Cambria Math"/>
                <a:sym typeface="Cambria Math"/>
              </a:rPr>
              <a:t>М</a:t>
            </a:r>
            <a:r>
              <a:t> = </a:t>
            </a:r>
            <a:r>
              <a:t>+17</a:t>
            </a:r>
            <a:r>
              <a:rPr baseline="30000" i="1"/>
              <a:t>m</a:t>
            </a:r>
            <a:r>
              <a:rPr baseline="30000"/>
              <a:t> </a:t>
            </a:r>
            <a:r>
              <a:rPr b="1" i="1"/>
              <a:t>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extBox 3"/>
          <p:cNvSpPr txBox="1"/>
          <p:nvPr/>
        </p:nvSpPr>
        <p:spPr>
          <a:xfrm>
            <a:off x="1476375" y="2420888"/>
            <a:ext cx="5975350" cy="13431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44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Спектры, цвет и температура звёзд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Прямоугольник 1"/>
          <p:cNvSpPr txBox="1"/>
          <p:nvPr/>
        </p:nvSpPr>
        <p:spPr>
          <a:xfrm>
            <a:off x="251519" y="116631"/>
            <a:ext cx="8784978" cy="21032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600"/>
              </a:spcBef>
              <a:defRPr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Цвет любого нагретого тела, в частности звезды, зависит от его температуры.</a:t>
            </a:r>
          </a:p>
          <a:p>
            <a:pPr algn="ctr">
              <a:spcBef>
                <a:spcPts val="600"/>
              </a:spcBef>
              <a:defRPr>
                <a:latin typeface="Arial"/>
                <a:ea typeface="Arial"/>
                <a:cs typeface="Arial"/>
                <a:sym typeface="Arial"/>
              </a:defRPr>
            </a:pPr>
            <a:r>
              <a:t>Более полное представление об этой зависимости дает изучение звездных спектров. Для большинства звезд это спектры поглощения, в которых на фоне непрерывного спектра наблюдаются темные линии.</a:t>
            </a:r>
          </a:p>
          <a:p>
            <a:pPr algn="ctr">
              <a:spcBef>
                <a:spcPts val="600"/>
              </a:spcBef>
              <a:defRPr>
                <a:latin typeface="Arial"/>
                <a:ea typeface="Arial"/>
                <a:cs typeface="Arial"/>
                <a:sym typeface="Arial"/>
              </a:defRPr>
            </a:pPr>
            <a:r>
              <a:t>Температуру наружных слоев звезды, от которых приходит излучение, определяют по распределению энергии в непрерывном спектре, </a:t>
            </a:r>
          </a:p>
          <a:p>
            <a:pPr algn="ctr">
              <a:defRPr>
                <a:latin typeface="Arial"/>
                <a:ea typeface="Arial"/>
                <a:cs typeface="Arial"/>
                <a:sym typeface="Arial"/>
              </a:defRPr>
            </a:pPr>
            <a:r>
              <a:t>а также по интенсивности разных спектральных линий.</a:t>
            </a:r>
          </a:p>
        </p:txBody>
      </p:sp>
      <p:pic>
        <p:nvPicPr>
          <p:cNvPr id="143" name="Рисунок 2" descr="Рисунок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63688" y="2418081"/>
            <a:ext cx="5976664" cy="3972560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TextBox 3"/>
          <p:cNvSpPr txBox="1"/>
          <p:nvPr/>
        </p:nvSpPr>
        <p:spPr>
          <a:xfrm>
            <a:off x="755575" y="6453335"/>
            <a:ext cx="7632850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200">
                <a:solidFill>
                  <a:srgbClr val="808080"/>
                </a:solidFill>
              </a:defRPr>
            </a:lvl1pPr>
          </a:lstStyle>
          <a:p>
            <a:pPr/>
            <a:r>
              <a:t>Распределение энергии в непрерывном спектре Солнца и чёрного тела при различных температурах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Прямоугольник 1"/>
          <p:cNvSpPr txBox="1"/>
          <p:nvPr/>
        </p:nvSpPr>
        <p:spPr>
          <a:xfrm>
            <a:off x="251519" y="116631"/>
            <a:ext cx="8784978" cy="18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600"/>
              </a:spcBef>
              <a:defRPr>
                <a:latin typeface="Arial"/>
                <a:ea typeface="Arial"/>
                <a:cs typeface="Arial"/>
                <a:sym typeface="Arial"/>
              </a:defRPr>
            </a:pPr>
            <a:r>
              <a:t>Длина волны, на которую приходится максимум излучения, зависит от температуры излучающего тела. По мере увеличения температуры положение максимума смещается от красного к фиолетовому концу спектра. </a:t>
            </a:r>
          </a:p>
          <a:p>
            <a:pPr algn="ctr">
              <a:spcBef>
                <a:spcPts val="600"/>
              </a:spcBef>
              <a:defRPr>
                <a:latin typeface="Arial"/>
                <a:ea typeface="Arial"/>
                <a:cs typeface="Arial"/>
                <a:sym typeface="Arial"/>
              </a:defRPr>
            </a:pPr>
            <a:r>
              <a:t>Количественно эта зависимость выражается законом Вина:</a:t>
            </a:r>
            <a:r>
              <a:t> </a:t>
            </a:r>
            <a:r>
              <a:rPr b="1"/>
              <a:t>,</a:t>
            </a:r>
            <a:endParaRPr b="1"/>
          </a:p>
          <a:p>
            <a:pPr algn="ctr">
              <a:spcBef>
                <a:spcPts val="600"/>
              </a:spcBef>
              <a:defRPr>
                <a:latin typeface="Arial"/>
                <a:ea typeface="Arial"/>
                <a:cs typeface="Arial"/>
                <a:sym typeface="Arial"/>
              </a:defRPr>
            </a:pPr>
            <a:r>
              <a:t>где  - длина волны (в см), на которую приходится максимум излучения, </a:t>
            </a:r>
          </a:p>
          <a:p>
            <a:pPr algn="ctr">
              <a:defRPr>
                <a:latin typeface="Arial"/>
                <a:ea typeface="Arial"/>
                <a:cs typeface="Arial"/>
                <a:sym typeface="Arial"/>
              </a:defRPr>
            </a:pPr>
            <a:r>
              <a:t>а </a:t>
            </a:r>
            <a:r>
              <a:rPr>
                <a:latin typeface="Cambria Math"/>
                <a:ea typeface="Cambria Math"/>
                <a:cs typeface="Cambria Math"/>
                <a:sym typeface="Cambria Math"/>
              </a:rPr>
              <a:t>Т</a:t>
            </a:r>
            <a:r>
              <a:rPr>
                <a:latin typeface="Cambria Math"/>
                <a:ea typeface="Cambria Math"/>
                <a:cs typeface="Cambria Math"/>
                <a:sym typeface="Cambria Math"/>
              </a:rPr>
              <a:t> </a:t>
            </a:r>
            <a:r>
              <a:t>- абсолютная температура. </a:t>
            </a:r>
          </a:p>
        </p:txBody>
      </p:sp>
      <p:sp>
        <p:nvSpPr>
          <p:cNvPr id="147" name="TextBox 3"/>
          <p:cNvSpPr txBox="1"/>
          <p:nvPr/>
        </p:nvSpPr>
        <p:spPr>
          <a:xfrm>
            <a:off x="733583" y="6367591"/>
            <a:ext cx="7632850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200">
                <a:solidFill>
                  <a:srgbClr val="808080"/>
                </a:solidFill>
              </a:defRPr>
            </a:pPr>
            <a:r>
              <a:t>Зависимость мощности излучения чёрного тела от длины волны</a:t>
            </a:r>
          </a:p>
          <a:p>
            <a:pPr algn="ctr">
              <a:defRPr sz="1200">
                <a:solidFill>
                  <a:srgbClr val="808080"/>
                </a:solidFill>
              </a:defRPr>
            </a:pPr>
            <a:r>
              <a:t>Видимый цвет абсолютно чёрных тел с разной температурой</a:t>
            </a:r>
          </a:p>
        </p:txBody>
      </p:sp>
      <p:pic>
        <p:nvPicPr>
          <p:cNvPr id="148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rcRect l="0" t="2468" r="5299" b="0"/>
          <a:stretch>
            <a:fillRect/>
          </a:stretch>
        </p:blipFill>
        <p:spPr>
          <a:xfrm>
            <a:off x="2094569" y="2378790"/>
            <a:ext cx="4692312" cy="402713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Тема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Тема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