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custDataLst>
    <p:tags r:id="rId18"/>
  </p:custDataLst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tags" Target="tags/tag1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1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4137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53078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6207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45319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1545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65697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17214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418049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7950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12498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9706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2CC5-B2C6-4302-92FF-8C073FD1154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0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62" y="3012164"/>
            <a:ext cx="3464011" cy="270489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spc="0" dirty="0">
                <a:solidFill>
                  <a:prstClr val="white"/>
                </a:solidFill>
                <a:latin typeface="Calibri" panose="020F0502020204030204"/>
              </a:rPr>
              <a:t>Здоров'я, безпека та добробут</a:t>
            </a:r>
            <a:br>
              <a:rPr lang="uk-UA" sz="6700" b="1" spc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uk-UA" sz="6700" b="1" spc="0" dirty="0">
                <a:solidFill>
                  <a:prstClr val="white"/>
                </a:solidFill>
                <a:latin typeface="Calibri" panose="020F0502020204030204"/>
              </a:rPr>
              <a:t>5 клас</a:t>
            </a:r>
            <a:r>
              <a:rPr lang="ru-RU" sz="1800" b="1" spc="0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ru-RU" sz="1800" b="1" spc="0" dirty="0">
                <a:solidFill>
                  <a:prstClr val="white"/>
                </a:solidFill>
                <a:latin typeface="Calibri" panose="020F0502020204030204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3677" y="731520"/>
            <a:ext cx="7710616" cy="354803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Діагностувальна 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</a:t>
            </a: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5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Фізичне </a:t>
            </a:r>
            <a:r>
              <a:rPr lang="uk-UA" sz="5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5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F2D6-4F70-474E-8189-F1C29A9FD449}" type="datetime1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925" y="3887984"/>
            <a:ext cx="3906184" cy="24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10239632" y="2851105"/>
            <a:ext cx="1747984" cy="24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9063390" y="4180701"/>
            <a:ext cx="1423952" cy="21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51" y="4563761"/>
            <a:ext cx="4046299" cy="19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5"/>
          <p:cNvSpPr/>
          <p:nvPr/>
        </p:nvSpPr>
        <p:spPr>
          <a:xfrm>
            <a:off x="287665" y="331319"/>
            <a:ext cx="11649456" cy="801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/>
              <a:t>1</a:t>
            </a:r>
            <a:r>
              <a:rPr lang="en-GB" sz="3500" dirty="0" smtClean="0"/>
              <a:t>0</a:t>
            </a:r>
            <a:r>
              <a:rPr lang="ru-RU" sz="3500" dirty="0" smtClean="0"/>
              <a:t>. </a:t>
            </a:r>
            <a:r>
              <a:rPr lang="ru-RU" sz="3500" dirty="0" err="1"/>
              <a:t>Установіть</a:t>
            </a:r>
            <a:r>
              <a:rPr lang="ru-RU" sz="3500" dirty="0"/>
              <a:t> відповідність.</a:t>
            </a:r>
            <a:endParaRPr lang="uk-UA" sz="35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790832" y="2402449"/>
            <a:ext cx="10989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dirty="0">
                <a:solidFill>
                  <a:prstClr val="black"/>
                </a:solidFill>
              </a:rPr>
              <a:t>А) </a:t>
            </a:r>
            <a:r>
              <a:rPr lang="ru-RU" sz="3000" dirty="0" err="1">
                <a:solidFill>
                  <a:prstClr val="black"/>
                </a:solidFill>
              </a:rPr>
              <a:t>імунітет</a:t>
            </a:r>
            <a:r>
              <a:rPr lang="ru-RU" sz="3000" dirty="0">
                <a:solidFill>
                  <a:prstClr val="black"/>
                </a:solidFill>
              </a:rPr>
              <a:t>                      1) </a:t>
            </a:r>
            <a:r>
              <a:rPr lang="ru-RU" sz="3000" dirty="0" err="1">
                <a:solidFill>
                  <a:prstClr val="black"/>
                </a:solidFill>
              </a:rPr>
              <a:t>захворювання</a:t>
            </a:r>
            <a:r>
              <a:rPr lang="ru-RU" sz="3000" dirty="0">
                <a:solidFill>
                  <a:prstClr val="black"/>
                </a:solidFill>
              </a:rPr>
              <a:t>, </a:t>
            </a:r>
            <a:r>
              <a:rPr lang="ru-RU" sz="3000" dirty="0" err="1">
                <a:solidFill>
                  <a:prstClr val="black"/>
                </a:solidFill>
              </a:rPr>
              <a:t>спричинене</a:t>
            </a:r>
            <a:r>
              <a:rPr lang="ru-RU" sz="3000" dirty="0">
                <a:solidFill>
                  <a:prstClr val="black"/>
                </a:solidFill>
              </a:rPr>
              <a:t> ВІЛ</a:t>
            </a:r>
          </a:p>
          <a:p>
            <a:pPr lvl="0"/>
            <a:r>
              <a:rPr lang="ru-RU" sz="3000" dirty="0">
                <a:solidFill>
                  <a:prstClr val="black"/>
                </a:solidFill>
              </a:rPr>
              <a:t>Б) ВІЛ                               2) </a:t>
            </a:r>
            <a:r>
              <a:rPr lang="ru-RU" sz="3000" dirty="0" err="1">
                <a:solidFill>
                  <a:prstClr val="black"/>
                </a:solidFill>
              </a:rPr>
              <a:t>захисна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  <a:r>
              <a:rPr lang="ru-RU" sz="3000" dirty="0" err="1">
                <a:solidFill>
                  <a:prstClr val="black"/>
                </a:solidFill>
              </a:rPr>
              <a:t>функція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  <a:r>
              <a:rPr lang="ru-RU" sz="3000" dirty="0" err="1">
                <a:solidFill>
                  <a:prstClr val="black"/>
                </a:solidFill>
              </a:rPr>
              <a:t>організму</a:t>
            </a:r>
            <a:endParaRPr lang="ru-RU" sz="3000" dirty="0">
              <a:solidFill>
                <a:prstClr val="black"/>
              </a:solidFill>
            </a:endParaRPr>
          </a:p>
          <a:p>
            <a:pPr lvl="0"/>
            <a:r>
              <a:rPr lang="ru-RU" sz="3000" dirty="0">
                <a:solidFill>
                  <a:prstClr val="black"/>
                </a:solidFill>
              </a:rPr>
              <a:t>В) ВІЛ-</a:t>
            </a:r>
            <a:r>
              <a:rPr lang="ru-RU" sz="3000" dirty="0" err="1">
                <a:solidFill>
                  <a:prstClr val="black"/>
                </a:solidFill>
              </a:rPr>
              <a:t>інфекція</a:t>
            </a:r>
            <a:r>
              <a:rPr lang="ru-RU" sz="3000" dirty="0">
                <a:solidFill>
                  <a:prstClr val="black"/>
                </a:solidFill>
              </a:rPr>
              <a:t>             3) синдром </a:t>
            </a:r>
            <a:r>
              <a:rPr lang="ru-RU" sz="3000" dirty="0" err="1">
                <a:solidFill>
                  <a:prstClr val="black"/>
                </a:solidFill>
              </a:rPr>
              <a:t>набутого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  <a:r>
              <a:rPr lang="ru-RU" sz="3000" dirty="0" err="1">
                <a:solidFill>
                  <a:prstClr val="black"/>
                </a:solidFill>
              </a:rPr>
              <a:t>імунодефіциту</a:t>
            </a:r>
            <a:endParaRPr lang="ru-RU" sz="3000" dirty="0">
              <a:solidFill>
                <a:prstClr val="black"/>
              </a:solidFill>
            </a:endParaRPr>
          </a:p>
          <a:p>
            <a:pPr lvl="0"/>
            <a:r>
              <a:rPr lang="ru-RU" sz="3000" dirty="0">
                <a:solidFill>
                  <a:prstClr val="black"/>
                </a:solidFill>
              </a:rPr>
              <a:t>Г) СНІД                            4) </a:t>
            </a:r>
            <a:r>
              <a:rPr lang="ru-RU" sz="3000" dirty="0" err="1">
                <a:solidFill>
                  <a:prstClr val="black"/>
                </a:solidFill>
              </a:rPr>
              <a:t>вірус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  <a:r>
              <a:rPr lang="ru-RU" sz="3000" dirty="0" err="1">
                <a:solidFill>
                  <a:prstClr val="black"/>
                </a:solidFill>
              </a:rPr>
              <a:t>імунодефіциту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  <a:r>
              <a:rPr lang="ru-RU" sz="3000" dirty="0" err="1">
                <a:solidFill>
                  <a:prstClr val="black"/>
                </a:solidFill>
              </a:rPr>
              <a:t>людини</a:t>
            </a:r>
            <a:endParaRPr lang="uk-UA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10293457" y="2950956"/>
            <a:ext cx="1933055" cy="275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9417073" y="4492713"/>
            <a:ext cx="1317403" cy="19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00" y="4643266"/>
            <a:ext cx="3698843" cy="17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5"/>
          <p:cNvSpPr/>
          <p:nvPr/>
        </p:nvSpPr>
        <p:spPr>
          <a:xfrm>
            <a:off x="374566" y="592549"/>
            <a:ext cx="11504396" cy="111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en-GB" sz="2800" dirty="0" smtClean="0">
                <a:solidFill>
                  <a:schemeClr val="bg1"/>
                </a:solidFill>
              </a:rPr>
              <a:t>1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Визначте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наведених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тверджень</a:t>
            </a:r>
            <a:r>
              <a:rPr lang="ru-RU" sz="2800" dirty="0">
                <a:solidFill>
                  <a:schemeClr val="bg1"/>
                </a:solidFill>
              </a:rPr>
              <a:t> про ВІЛ і СНІД є фактами, а не </a:t>
            </a:r>
            <a:r>
              <a:rPr lang="ru-RU" sz="2800" dirty="0" err="1">
                <a:solidFill>
                  <a:schemeClr val="bg1"/>
                </a:solidFill>
              </a:rPr>
              <a:t>міфами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8137" y="2661269"/>
            <a:ext cx="996477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kumimoji="0" lang="uk-UA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А) </a:t>
            </a:r>
            <a:r>
              <a:rPr lang="ru-RU" sz="3200" dirty="0"/>
              <a:t>ВІЛ не </a:t>
            </a:r>
            <a:r>
              <a:rPr lang="ru-RU" sz="3200" dirty="0" err="1"/>
              <a:t>передається</a:t>
            </a:r>
            <a:r>
              <a:rPr lang="ru-RU" sz="3200" dirty="0"/>
              <a:t> через </a:t>
            </a:r>
            <a:r>
              <a:rPr lang="ru-RU" sz="3200" dirty="0" smtClean="0"/>
              <a:t>кров</a:t>
            </a:r>
          </a:p>
          <a:p>
            <a:pPr lvl="0"/>
            <a:r>
              <a:rPr kumimoji="0" lang="uk-UA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Б) </a:t>
            </a:r>
            <a:r>
              <a:rPr lang="ru-RU" sz="3200" dirty="0" err="1">
                <a:solidFill>
                  <a:srgbClr val="333333"/>
                </a:solidFill>
              </a:rPr>
              <a:t>небезпечно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проколювати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вуха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однією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голкою</a:t>
            </a:r>
            <a:endParaRPr kumimoji="0" lang="uk-UA" sz="32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/>
              <a:uLnTx/>
              <a:uFillTx/>
            </a:endParaRPr>
          </a:p>
          <a:p>
            <a:pPr lvl="0"/>
            <a:r>
              <a:rPr kumimoji="0" lang="uk-UA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В) </a:t>
            </a:r>
            <a:r>
              <a:rPr lang="ru-RU" sz="3200" dirty="0">
                <a:solidFill>
                  <a:srgbClr val="333333"/>
                </a:solidFill>
              </a:rPr>
              <a:t>ВІЛ </a:t>
            </a:r>
            <a:r>
              <a:rPr lang="ru-RU" sz="3200" dirty="0" err="1">
                <a:solidFill>
                  <a:srgbClr val="333333"/>
                </a:solidFill>
              </a:rPr>
              <a:t>можна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заразитися</a:t>
            </a:r>
            <a:r>
              <a:rPr lang="ru-RU" sz="3200" dirty="0">
                <a:solidFill>
                  <a:srgbClr val="333333"/>
                </a:solidFill>
              </a:rPr>
              <a:t>, </a:t>
            </a:r>
            <a:r>
              <a:rPr lang="ru-RU" sz="3200" dirty="0" err="1">
                <a:solidFill>
                  <a:srgbClr val="333333"/>
                </a:solidFill>
              </a:rPr>
              <a:t>якщо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сидіти</a:t>
            </a:r>
            <a:r>
              <a:rPr lang="ru-RU" sz="3200" dirty="0">
                <a:solidFill>
                  <a:srgbClr val="333333"/>
                </a:solidFill>
              </a:rPr>
              <a:t> за </a:t>
            </a:r>
            <a:r>
              <a:rPr lang="ru-RU" sz="3200" dirty="0" err="1">
                <a:solidFill>
                  <a:srgbClr val="333333"/>
                </a:solidFill>
              </a:rPr>
              <a:t>однією</a:t>
            </a:r>
            <a:r>
              <a:rPr lang="ru-RU" sz="3200" dirty="0">
                <a:solidFill>
                  <a:srgbClr val="333333"/>
                </a:solidFill>
              </a:rPr>
              <a:t> партою</a:t>
            </a:r>
            <a:endParaRPr kumimoji="0" lang="uk-UA" sz="32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/>
              <a:uLnTx/>
              <a:uFillTx/>
            </a:endParaRPr>
          </a:p>
          <a:p>
            <a:pPr lvl="0"/>
            <a:r>
              <a:rPr kumimoji="0" lang="uk-UA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Г)</a:t>
            </a:r>
            <a:r>
              <a:rPr lang="ru-RU" sz="32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можна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заразитися</a:t>
            </a:r>
            <a:r>
              <a:rPr lang="ru-RU" sz="3200" dirty="0">
                <a:solidFill>
                  <a:srgbClr val="333333"/>
                </a:solidFill>
              </a:rPr>
              <a:t> ВІЛ у </a:t>
            </a:r>
            <a:r>
              <a:rPr lang="ru-RU" sz="3200" dirty="0" err="1">
                <a:solidFill>
                  <a:srgbClr val="333333"/>
                </a:solidFill>
              </a:rPr>
              <a:t>переповненому</a:t>
            </a:r>
            <a:r>
              <a:rPr lang="ru-RU" sz="3200" dirty="0">
                <a:solidFill>
                  <a:srgbClr val="333333"/>
                </a:solidFill>
              </a:rPr>
              <a:t> </a:t>
            </a:r>
            <a:r>
              <a:rPr lang="ru-RU" sz="3200" dirty="0" err="1">
                <a:solidFill>
                  <a:srgbClr val="333333"/>
                </a:solidFill>
              </a:rPr>
              <a:t>транспорті</a:t>
            </a:r>
            <a:endParaRPr kumimoji="0" lang="uk-UA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14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692" y="439647"/>
            <a:ext cx="11697243" cy="1516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uk-UA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Максим </a:t>
            </a:r>
            <a:r>
              <a:rPr kumimoji="0" lang="ru-RU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важить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кг. </a:t>
            </a:r>
            <a:r>
              <a:rPr kumimoji="0" lang="ru-RU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Розрахуйте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максимальну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масу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його</a:t>
            </a:r>
            <a:r>
              <a:rPr lang="ru-RU" sz="35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ru-RU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наплічника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 </a:t>
            </a:r>
            <a:r>
              <a:rPr kumimoji="0" lang="ru-RU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грамах</a:t>
            </a:r>
            <a:endParaRPr kumimoji="0" lang="uk-UA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35" y="3512304"/>
            <a:ext cx="2560526" cy="2780426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35350" y="2563951"/>
            <a:ext cx="9378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000000"/>
                </a:solidFill>
              </a:rPr>
              <a:t>Щоб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визначити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максимальну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масу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наплічника</a:t>
            </a:r>
            <a:r>
              <a:rPr lang="ru-RU" sz="3600" dirty="0">
                <a:solidFill>
                  <a:srgbClr val="000000"/>
                </a:solidFill>
              </a:rPr>
              <a:t>, </a:t>
            </a:r>
            <a:r>
              <a:rPr lang="ru-RU" sz="3600" dirty="0" err="1">
                <a:solidFill>
                  <a:srgbClr val="000000"/>
                </a:solidFill>
              </a:rPr>
              <a:t>потрібно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масу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тіла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людини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перетворити</a:t>
            </a:r>
            <a:r>
              <a:rPr lang="ru-RU" sz="3600" dirty="0">
                <a:solidFill>
                  <a:srgbClr val="000000"/>
                </a:solidFill>
              </a:rPr>
              <a:t> у </a:t>
            </a:r>
            <a:r>
              <a:rPr lang="ru-RU" sz="3600" dirty="0" err="1">
                <a:solidFill>
                  <a:srgbClr val="000000"/>
                </a:solidFill>
              </a:rPr>
              <a:t>грами</a:t>
            </a:r>
            <a:r>
              <a:rPr lang="ru-RU" sz="3600" dirty="0">
                <a:solidFill>
                  <a:srgbClr val="000000"/>
                </a:solidFill>
              </a:rPr>
              <a:t>, </a:t>
            </a:r>
            <a:r>
              <a:rPr lang="ru-RU" sz="3600" dirty="0" err="1">
                <a:solidFill>
                  <a:srgbClr val="000000"/>
                </a:solidFill>
              </a:rPr>
              <a:t>отрамане</a:t>
            </a:r>
            <a:r>
              <a:rPr lang="ru-RU" sz="3600" dirty="0">
                <a:solidFill>
                  <a:srgbClr val="000000"/>
                </a:solidFill>
              </a:rPr>
              <a:t> число </a:t>
            </a:r>
            <a:r>
              <a:rPr lang="ru-RU" sz="3600" dirty="0" err="1">
                <a:solidFill>
                  <a:srgbClr val="000000"/>
                </a:solidFill>
              </a:rPr>
              <a:t>поділити</a:t>
            </a:r>
            <a:r>
              <a:rPr lang="ru-RU" sz="3600" dirty="0">
                <a:solidFill>
                  <a:srgbClr val="000000"/>
                </a:solidFill>
              </a:rPr>
              <a:t> на 100, а </a:t>
            </a:r>
            <a:r>
              <a:rPr lang="ru-RU" sz="3600" dirty="0" err="1">
                <a:solidFill>
                  <a:srgbClr val="000000"/>
                </a:solidFill>
              </a:rPr>
              <a:t>потім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>
                <a:solidFill>
                  <a:srgbClr val="000000"/>
                </a:solidFill>
              </a:rPr>
              <a:t>помножити</a:t>
            </a:r>
            <a:r>
              <a:rPr lang="ru-RU" sz="3600" dirty="0">
                <a:solidFill>
                  <a:srgbClr val="000000"/>
                </a:solidFill>
              </a:rPr>
              <a:t> на 15. </a:t>
            </a:r>
            <a:r>
              <a:rPr lang="ru-RU" sz="3600" dirty="0" err="1">
                <a:solidFill>
                  <a:srgbClr val="000000"/>
                </a:solidFill>
              </a:rPr>
              <a:t>Відповідь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</a:rPr>
              <a:t>запишіть</a:t>
            </a:r>
            <a:r>
              <a:rPr lang="ru-RU" sz="3600" dirty="0" smtClean="0">
                <a:solidFill>
                  <a:srgbClr val="000000"/>
                </a:solidFill>
              </a:rPr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385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2F97B0F-818D-4D27-91E4-94C57DB58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60055" r="66300" b="15090"/>
          <a:stretch/>
        </p:blipFill>
        <p:spPr>
          <a:xfrm>
            <a:off x="285907" y="5172205"/>
            <a:ext cx="1099579" cy="11034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27C13FC-099A-4EB0-AA28-5A53BEBF7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7" t="7996" r="36627" b="67149"/>
          <a:stretch/>
        </p:blipFill>
        <p:spPr>
          <a:xfrm>
            <a:off x="3601143" y="4416896"/>
            <a:ext cx="1099579" cy="11034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D372A8D-40DD-4D92-A902-20D1E92C4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8200" r="65687" b="66945"/>
          <a:stretch/>
        </p:blipFill>
        <p:spPr>
          <a:xfrm>
            <a:off x="146487" y="2870370"/>
            <a:ext cx="1099579" cy="11034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A7E287-D115-460B-A347-D5E4520A67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8" t="60446" r="36415" b="14699"/>
          <a:stretch/>
        </p:blipFill>
        <p:spPr>
          <a:xfrm>
            <a:off x="3396697" y="2461994"/>
            <a:ext cx="1099579" cy="1103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475EA0-41D3-4D67-9D7B-6E93588D5B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34439" r="65533" b="40706"/>
          <a:stretch/>
        </p:blipFill>
        <p:spPr>
          <a:xfrm>
            <a:off x="285907" y="1314785"/>
            <a:ext cx="1099579" cy="1103498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8072" y="238034"/>
            <a:ext cx="8732066" cy="5002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Рефлексія «Запитання від віртуального друга»</a:t>
            </a:r>
          </a:p>
        </p:txBody>
      </p:sp>
      <p:sp>
        <p:nvSpPr>
          <p:cNvPr id="20" name="Бульбашка прямої мови: прямокутна з округленими кутами 19">
            <a:extLst>
              <a:ext uri="{FF2B5EF4-FFF2-40B4-BE49-F238E27FC236}">
                <a16:creationId xmlns:a16="http://schemas.microsoft.com/office/drawing/2014/main" id="{DB40991F-202C-45DC-AA09-EB95A44A9152}"/>
              </a:ext>
            </a:extLst>
          </p:cNvPr>
          <p:cNvSpPr/>
          <p:nvPr/>
        </p:nvSpPr>
        <p:spPr>
          <a:xfrm>
            <a:off x="1562924" y="1673785"/>
            <a:ext cx="2554847" cy="630314"/>
          </a:xfrm>
          <a:prstGeom prst="wedgeRoundRectCallout">
            <a:avLst>
              <a:gd name="adj1" fmla="val -58709"/>
              <a:gd name="adj2" fmla="val -45951"/>
              <a:gd name="adj3" fmla="val 16667"/>
            </a:avLst>
          </a:prstGeom>
          <a:gradFill flip="none" rotWithShape="1">
            <a:gsLst>
              <a:gs pos="0">
                <a:srgbClr val="008CFF"/>
              </a:gs>
              <a:gs pos="100000">
                <a:srgbClr val="04B9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Якийсь </a:t>
            </a:r>
            <a:r>
              <a:rPr lang="uk-UA" b="1" dirty="0" err="1">
                <a:solidFill>
                  <a:schemeClr val="bg1"/>
                </a:solidFill>
              </a:rPr>
              <a:t>кріндж</a:t>
            </a:r>
            <a:r>
              <a:rPr lang="uk-UA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Бульбашка прямої мови: прямокутна з округленими кутами 23">
            <a:extLst>
              <a:ext uri="{FF2B5EF4-FFF2-40B4-BE49-F238E27FC236}">
                <a16:creationId xmlns:a16="http://schemas.microsoft.com/office/drawing/2014/main" id="{6DC4ED84-4A7B-4D21-937D-152A4116C67E}"/>
              </a:ext>
            </a:extLst>
          </p:cNvPr>
          <p:cNvSpPr/>
          <p:nvPr/>
        </p:nvSpPr>
        <p:spPr>
          <a:xfrm>
            <a:off x="4700722" y="2925893"/>
            <a:ext cx="2743342" cy="630314"/>
          </a:xfrm>
          <a:prstGeom prst="wedgeRoundRectCallout">
            <a:avLst>
              <a:gd name="adj1" fmla="val -58709"/>
              <a:gd name="adj2" fmla="val -45951"/>
              <a:gd name="adj3" fmla="val 16667"/>
            </a:avLst>
          </a:prstGeom>
          <a:gradFill flip="none" rotWithShape="1">
            <a:gsLst>
              <a:gs pos="0">
                <a:srgbClr val="008CFF"/>
              </a:gs>
              <a:gs pos="100000">
                <a:srgbClr val="04B9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Ну це повний треш …</a:t>
            </a:r>
          </a:p>
        </p:txBody>
      </p:sp>
      <p:sp>
        <p:nvSpPr>
          <p:cNvPr id="27" name="Бульбашка прямої мови: прямокутна з округленими кутами 26">
            <a:extLst>
              <a:ext uri="{FF2B5EF4-FFF2-40B4-BE49-F238E27FC236}">
                <a16:creationId xmlns:a16="http://schemas.microsoft.com/office/drawing/2014/main" id="{D6781AB3-901E-448B-8554-B8E29B0F5C3F}"/>
              </a:ext>
            </a:extLst>
          </p:cNvPr>
          <p:cNvSpPr/>
          <p:nvPr/>
        </p:nvSpPr>
        <p:spPr>
          <a:xfrm>
            <a:off x="1203145" y="3765015"/>
            <a:ext cx="2743342" cy="630314"/>
          </a:xfrm>
          <a:prstGeom prst="wedgeRoundRectCallout">
            <a:avLst>
              <a:gd name="adj1" fmla="val -58709"/>
              <a:gd name="adj2" fmla="val -45951"/>
              <a:gd name="adj3" fmla="val 16667"/>
            </a:avLst>
          </a:prstGeom>
          <a:gradFill flip="none" rotWithShape="1">
            <a:gsLst>
              <a:gs pos="0">
                <a:srgbClr val="008CFF"/>
              </a:gs>
              <a:gs pos="100000">
                <a:srgbClr val="04B9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Прикольний урок</a:t>
            </a:r>
            <a:r>
              <a:rPr lang="uk-UA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9" name="Бульбашка прямої мови: прямокутна з округленими кутами 28">
            <a:extLst>
              <a:ext uri="{FF2B5EF4-FFF2-40B4-BE49-F238E27FC236}">
                <a16:creationId xmlns:a16="http://schemas.microsoft.com/office/drawing/2014/main" id="{2CA7763B-C542-4EAF-AFC5-31F377D50631}"/>
              </a:ext>
            </a:extLst>
          </p:cNvPr>
          <p:cNvSpPr/>
          <p:nvPr/>
        </p:nvSpPr>
        <p:spPr>
          <a:xfrm>
            <a:off x="4886960" y="5172205"/>
            <a:ext cx="2743342" cy="630314"/>
          </a:xfrm>
          <a:prstGeom prst="wedgeRoundRectCallout">
            <a:avLst>
              <a:gd name="adj1" fmla="val -58709"/>
              <a:gd name="adj2" fmla="val -45951"/>
              <a:gd name="adj3" fmla="val 16667"/>
            </a:avLst>
          </a:prstGeom>
          <a:gradFill flip="none" rotWithShape="1">
            <a:gsLst>
              <a:gs pos="0">
                <a:srgbClr val="008CFF"/>
              </a:gs>
              <a:gs pos="100000">
                <a:srgbClr val="04B9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«</a:t>
            </a:r>
            <a:r>
              <a:rPr lang="en-US" b="1" dirty="0">
                <a:solidFill>
                  <a:schemeClr val="bg1"/>
                </a:solidFill>
              </a:rPr>
              <a:t>OMG</a:t>
            </a:r>
            <a:r>
              <a:rPr lang="uk-UA" b="1" dirty="0">
                <a:solidFill>
                  <a:schemeClr val="bg1"/>
                </a:solidFill>
              </a:rPr>
              <a:t>». Було сумно та не цікаво.</a:t>
            </a:r>
          </a:p>
        </p:txBody>
      </p:sp>
      <p:sp>
        <p:nvSpPr>
          <p:cNvPr id="31" name="Бульбашка прямої мови: прямокутна з округленими кутами 30">
            <a:extLst>
              <a:ext uri="{FF2B5EF4-FFF2-40B4-BE49-F238E27FC236}">
                <a16:creationId xmlns:a16="http://schemas.microsoft.com/office/drawing/2014/main" id="{7EC06548-A883-44F3-BD26-C93D287CB9EE}"/>
              </a:ext>
            </a:extLst>
          </p:cNvPr>
          <p:cNvSpPr/>
          <p:nvPr/>
        </p:nvSpPr>
        <p:spPr>
          <a:xfrm>
            <a:off x="1559733" y="6048313"/>
            <a:ext cx="2743342" cy="630314"/>
          </a:xfrm>
          <a:prstGeom prst="wedgeRoundRectCallout">
            <a:avLst>
              <a:gd name="adj1" fmla="val -58709"/>
              <a:gd name="adj2" fmla="val -45951"/>
              <a:gd name="adj3" fmla="val 16667"/>
            </a:avLst>
          </a:prstGeom>
          <a:gradFill flip="none" rotWithShape="1">
            <a:gsLst>
              <a:gs pos="0">
                <a:srgbClr val="008CFF"/>
              </a:gs>
              <a:gs pos="100000">
                <a:srgbClr val="04B9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Засвоїв знання </a:t>
            </a:r>
            <a:r>
              <a:rPr lang="uk-UA" b="1">
                <a:solidFill>
                  <a:schemeClr val="bg1"/>
                </a:solidFill>
              </a:rPr>
              <a:t>на «</a:t>
            </a:r>
            <a:r>
              <a:rPr lang="en-US" b="1" dirty="0" err="1">
                <a:solidFill>
                  <a:schemeClr val="bg1"/>
                </a:solidFill>
              </a:rPr>
              <a:t>izi</a:t>
            </a:r>
            <a:r>
              <a:rPr lang="uk-UA" b="1" dirty="0">
                <a:solidFill>
                  <a:schemeClr val="bg1"/>
                </a:solidFill>
              </a:rPr>
              <a:t>»!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A37A8B-92D9-4A53-BC18-8EEC5E71F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40" y="675081"/>
            <a:ext cx="3365775" cy="58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/>
        </p:nvSpPr>
        <p:spPr>
          <a:xfrm>
            <a:off x="1609500" y="620773"/>
            <a:ext cx="15816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18.12.2023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1733068" y="159108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Сьогодні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te boy in uniform waving hand Royalty Free Vector Image" id="39" name="Google Shape;39;p1"/>
          <p:cNvPicPr preferRelativeResize="0"/>
          <p:nvPr/>
        </p:nvPicPr>
        <p:blipFill rotWithShape="1">
          <a:blip r:embed="rId2">
            <a:alphaModFix/>
          </a:blip>
          <a:srcRect b="7484" l="0" r="0" t="0"/>
          <a:stretch/>
        </p:blipFill>
        <p:spPr>
          <a:xfrm>
            <a:off x="10229365" y="3002490"/>
            <a:ext cx="2149548" cy="3068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irl in school uniform vector image on (มีรูปภาพ) | โรงเรียน ..." id="40" name="Google Shape;40;p1"/>
          <p:cNvPicPr preferRelativeResize="0"/>
          <p:nvPr/>
        </p:nvPicPr>
        <p:blipFill rotWithShape="1">
          <a:blip r:embed="rId3">
            <a:alphaModFix/>
          </a:blip>
          <a:srcRect b="7800" l="0" r="5042" t="0"/>
          <a:stretch/>
        </p:blipFill>
        <p:spPr>
          <a:xfrm>
            <a:off x="8737577" y="3406320"/>
            <a:ext cx="1778599" cy="266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липарты на прозрачном фоне книга" id="41" name="Google Shape;4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77621" y="4973842"/>
            <a:ext cx="2863758" cy="134798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/>
          <p:nvPr/>
        </p:nvSpPr>
        <p:spPr>
          <a:xfrm>
            <a:off x="693160" y="899161"/>
            <a:ext cx="9449700" cy="2020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Оберіть та запишіть види спорту, якими не рекомендовано займатися у вашому віці.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1253502" y="3768987"/>
            <a:ext cx="7582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футбол, танці, важка атлетика, плавання, атлетична гімнастика, аеробіка</a:t>
            </a:r>
            <a:endParaRPr b="1"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Google Shape;44;p1"/>
          <p:cNvCxnSpPr/>
          <p:nvPr/>
        </p:nvCxnSpPr>
        <p:spPr>
          <a:xfrm flipH="1" rot="10800000">
            <a:off x="6096000" y="4451511"/>
            <a:ext cx="1479900" cy="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/>
          <p:nvPr/>
        </p:nvSpPr>
        <p:spPr>
          <a:xfrm>
            <a:off x="1609500" y="620773"/>
            <a:ext cx="15816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18.12.2023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1733068" y="159108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Сьогодні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te boy in uniform waving hand Royalty Free Vector Image" id="48" name="Google Shape;48;p2"/>
          <p:cNvPicPr preferRelativeResize="0"/>
          <p:nvPr/>
        </p:nvPicPr>
        <p:blipFill rotWithShape="1">
          <a:blip r:embed="rId2">
            <a:alphaModFix/>
          </a:blip>
          <a:srcRect b="7484" l="0" r="0" t="0"/>
          <a:stretch/>
        </p:blipFill>
        <p:spPr>
          <a:xfrm>
            <a:off x="9747451" y="2936697"/>
            <a:ext cx="2149548" cy="3068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irl in school uniform vector image on (มีรูปภาพ) | โรงเรียน ..." id="49" name="Google Shape;49;p2"/>
          <p:cNvPicPr preferRelativeResize="0"/>
          <p:nvPr/>
        </p:nvPicPr>
        <p:blipFill rotWithShape="1">
          <a:blip r:embed="rId3">
            <a:alphaModFix/>
          </a:blip>
          <a:srcRect b="7800" l="0" r="5042" t="0"/>
          <a:stretch/>
        </p:blipFill>
        <p:spPr>
          <a:xfrm>
            <a:off x="7872604" y="3241672"/>
            <a:ext cx="1778599" cy="266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липарты на прозрачном фоне книга" id="50" name="Google Shape;5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6760" y="4887345"/>
            <a:ext cx="2863758" cy="1347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"/>
          <p:cNvSpPr/>
          <p:nvPr/>
        </p:nvSpPr>
        <p:spPr>
          <a:xfrm>
            <a:off x="180978" y="795630"/>
            <a:ext cx="11574900" cy="733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Оберіть наслідки малорухливого способу життя.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412789" y="2231181"/>
            <a:ext cx="8023800" cy="58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Збільшення об’єму легень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</a:t>
            </a:r>
            <a:r>
              <a:rPr lang="ru-RU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Зниження мозкової активності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Підвищення рівня тривожності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Г) Гартування волі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Ґ) Слабкість м’язів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Д) Формування правильної постави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Е) Порушення постави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Є) Збільшення еластичності зв’язок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53;p2"/>
          <p:cNvCxnSpPr/>
          <p:nvPr/>
        </p:nvCxnSpPr>
        <p:spPr>
          <a:xfrm>
            <a:off x="1860884" y="3015916"/>
            <a:ext cx="5205600" cy="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8009268" y="2191172"/>
            <a:ext cx="2149548" cy="30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6571026" y="3554711"/>
            <a:ext cx="1778598" cy="26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15" y="4953247"/>
            <a:ext cx="2863758" cy="13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5"/>
          <p:cNvSpPr/>
          <p:nvPr/>
        </p:nvSpPr>
        <p:spPr>
          <a:xfrm>
            <a:off x="382804" y="1333506"/>
            <a:ext cx="11574829" cy="73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3</a:t>
            </a:r>
            <a:r>
              <a:rPr lang="ru-RU" sz="3500" dirty="0" smtClean="0"/>
              <a:t>. </a:t>
            </a:r>
            <a:r>
              <a:rPr lang="ru-RU" sz="3500" dirty="0" smtClean="0"/>
              <a:t>Оберіть  </a:t>
            </a:r>
            <a:r>
              <a:rPr lang="ru-RU" sz="3500" dirty="0" err="1" smtClean="0"/>
              <a:t>активний</a:t>
            </a:r>
            <a:r>
              <a:rPr lang="ru-RU" sz="3500" dirty="0" smtClean="0"/>
              <a:t> </a:t>
            </a:r>
            <a:r>
              <a:rPr lang="ru-RU" sz="3500" dirty="0" err="1" smtClean="0"/>
              <a:t>відпочинок</a:t>
            </a:r>
            <a:endParaRPr lang="uk-UA" sz="35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051261" y="2365973"/>
            <a:ext cx="448372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200" b="0" cap="none" spc="0" dirty="0" smtClean="0">
                <a:ln w="0"/>
                <a:solidFill>
                  <a:schemeClr val="tx1"/>
                </a:solidFill>
              </a:rPr>
              <a:t>А) читання</a:t>
            </a:r>
          </a:p>
          <a:p>
            <a:r>
              <a:rPr lang="uk-UA" sz="3200" dirty="0" smtClean="0">
                <a:ln w="0"/>
              </a:rPr>
              <a:t>Б) плавання</a:t>
            </a:r>
          </a:p>
          <a:p>
            <a:r>
              <a:rPr lang="uk-UA" sz="3200" b="0" cap="none" spc="0" dirty="0" smtClean="0">
                <a:ln w="0"/>
                <a:solidFill>
                  <a:schemeClr val="tx1"/>
                </a:solidFill>
              </a:rPr>
              <a:t>В) гра в шахи</a:t>
            </a:r>
          </a:p>
          <a:p>
            <a:r>
              <a:rPr lang="uk-UA" sz="3200" dirty="0" smtClean="0">
                <a:ln w="0"/>
              </a:rPr>
              <a:t>Г) перегляд телепередач</a:t>
            </a:r>
          </a:p>
          <a:p>
            <a:r>
              <a:rPr lang="uk-UA" sz="3200" b="0" cap="none" spc="0" dirty="0" smtClean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Ґ) лижна прогулянка</a:t>
            </a:r>
          </a:p>
          <a:p>
            <a:pPr lvl="0"/>
            <a:r>
              <a:rPr lang="uk-UA" sz="3200" dirty="0" smtClean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Д) </a:t>
            </a:r>
            <a:r>
              <a:rPr lang="ru-RU" sz="3200" dirty="0" err="1" smtClean="0"/>
              <a:t>гра</a:t>
            </a:r>
            <a:r>
              <a:rPr lang="ru-RU" sz="3200" dirty="0" smtClean="0"/>
              <a:t> в </a:t>
            </a:r>
            <a:r>
              <a:rPr lang="ru-RU" sz="3200" dirty="0" err="1"/>
              <a:t>бадмінтон</a:t>
            </a:r>
            <a:endParaRPr lang="uk-UA" sz="3200" dirty="0"/>
          </a:p>
          <a:p>
            <a:endParaRPr lang="uk-UA" sz="32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10249960" y="2133507"/>
            <a:ext cx="2149548" cy="30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8885858" y="3628675"/>
            <a:ext cx="1778598" cy="26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67" y="5513974"/>
            <a:ext cx="2863758" cy="13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1"/>
          <p:cNvSpPr/>
          <p:nvPr/>
        </p:nvSpPr>
        <p:spPr>
          <a:xfrm>
            <a:off x="1733068" y="376376"/>
            <a:ext cx="9692642" cy="941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4</a:t>
            </a:r>
            <a:r>
              <a:rPr lang="ru-RU" sz="3500" dirty="0" smtClean="0"/>
              <a:t>. </a:t>
            </a:r>
            <a:r>
              <a:rPr lang="ru-RU" sz="3500" dirty="0"/>
              <a:t>Оберіть те, </a:t>
            </a:r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може</a:t>
            </a:r>
            <a:r>
              <a:rPr lang="ru-RU" sz="3500" dirty="0"/>
              <a:t> </a:t>
            </a:r>
            <a:r>
              <a:rPr lang="ru-RU" sz="3500" dirty="0" err="1"/>
              <a:t>запобігти</a:t>
            </a:r>
            <a:r>
              <a:rPr lang="ru-RU" sz="3500" dirty="0"/>
              <a:t> </a:t>
            </a:r>
            <a:r>
              <a:rPr lang="ru-RU" sz="3500" dirty="0" err="1"/>
              <a:t>перевтомі</a:t>
            </a:r>
            <a:r>
              <a:rPr lang="ru-RU" sz="3500" dirty="0"/>
              <a:t>.</a:t>
            </a:r>
            <a:endParaRPr lang="uk-UA" sz="3500" dirty="0"/>
          </a:p>
        </p:txBody>
      </p:sp>
      <p:sp>
        <p:nvSpPr>
          <p:cNvPr id="12" name="Блок-схема: знак завершения 14"/>
          <p:cNvSpPr/>
          <p:nvPr/>
        </p:nvSpPr>
        <p:spPr>
          <a:xfrm>
            <a:off x="347198" y="2687426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А) </a:t>
            </a:r>
            <a:r>
              <a:rPr lang="ru-RU" sz="2500" dirty="0" err="1"/>
              <a:t>відпочинок</a:t>
            </a:r>
            <a:endParaRPr lang="ru-RU" sz="2500" dirty="0"/>
          </a:p>
          <a:p>
            <a:pPr algn="ctr"/>
            <a:r>
              <a:rPr lang="ru-RU" sz="2500" dirty="0"/>
              <a:t>за </a:t>
            </a:r>
            <a:r>
              <a:rPr lang="ru-RU" sz="2500" dirty="0" err="1"/>
              <a:t>комп’ютером</a:t>
            </a:r>
            <a:endParaRPr lang="uk-UA" sz="2500" dirty="0"/>
          </a:p>
        </p:txBody>
      </p:sp>
      <p:sp>
        <p:nvSpPr>
          <p:cNvPr id="13" name="Блок-схема: знак завершения 15"/>
          <p:cNvSpPr/>
          <p:nvPr/>
        </p:nvSpPr>
        <p:spPr>
          <a:xfrm>
            <a:off x="337963" y="3884466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Б) </a:t>
            </a:r>
            <a:r>
              <a:rPr lang="ru-RU" sz="2500" dirty="0" err="1"/>
              <a:t>недосипання</a:t>
            </a:r>
            <a:endParaRPr lang="uk-UA" sz="2500" dirty="0"/>
          </a:p>
        </p:txBody>
      </p:sp>
      <p:sp>
        <p:nvSpPr>
          <p:cNvPr id="14" name="Блок-схема: знак завершения 16"/>
          <p:cNvSpPr/>
          <p:nvPr/>
        </p:nvSpPr>
        <p:spPr>
          <a:xfrm>
            <a:off x="1203933" y="5006960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В) </a:t>
            </a:r>
            <a:r>
              <a:rPr lang="ru-RU" sz="2500" dirty="0" err="1"/>
              <a:t>глибоке</a:t>
            </a:r>
            <a:endParaRPr lang="ru-RU" sz="2500" dirty="0"/>
          </a:p>
          <a:p>
            <a:pPr algn="ctr"/>
            <a:r>
              <a:rPr lang="ru-RU" sz="2500" dirty="0" err="1"/>
              <a:t>дихання</a:t>
            </a:r>
            <a:endParaRPr lang="uk-UA" sz="2500" dirty="0"/>
          </a:p>
        </p:txBody>
      </p:sp>
      <p:sp>
        <p:nvSpPr>
          <p:cNvPr id="16" name="Блок-схема: знак завершения 19"/>
          <p:cNvSpPr/>
          <p:nvPr/>
        </p:nvSpPr>
        <p:spPr>
          <a:xfrm>
            <a:off x="5969878" y="2567548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Г) </a:t>
            </a:r>
            <a:r>
              <a:rPr lang="ru-RU" sz="2500" dirty="0" err="1"/>
              <a:t>спілкування</a:t>
            </a:r>
            <a:endParaRPr lang="ru-RU" sz="2500" dirty="0"/>
          </a:p>
          <a:p>
            <a:pPr algn="ctr"/>
            <a:r>
              <a:rPr lang="ru-RU" sz="2500" dirty="0"/>
              <a:t>з </a:t>
            </a:r>
            <a:r>
              <a:rPr lang="ru-RU" sz="2500" dirty="0" err="1"/>
              <a:t>друзями</a:t>
            </a:r>
            <a:endParaRPr lang="uk-UA" sz="2500" dirty="0"/>
          </a:p>
        </p:txBody>
      </p:sp>
      <p:sp>
        <p:nvSpPr>
          <p:cNvPr id="17" name="Блок-схема: знак завершения 17"/>
          <p:cNvSpPr/>
          <p:nvPr/>
        </p:nvSpPr>
        <p:spPr>
          <a:xfrm>
            <a:off x="5969878" y="3776661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Ґ) активний</a:t>
            </a:r>
          </a:p>
          <a:p>
            <a:pPr algn="ctr"/>
            <a:r>
              <a:rPr lang="ru-RU" sz="2500" dirty="0" err="1"/>
              <a:t>відпочинок</a:t>
            </a:r>
            <a:endParaRPr lang="uk-UA" sz="2500" dirty="0"/>
          </a:p>
        </p:txBody>
      </p:sp>
      <p:sp>
        <p:nvSpPr>
          <p:cNvPr id="18" name="Блок-схема: знак завершения 18"/>
          <p:cNvSpPr/>
          <p:nvPr/>
        </p:nvSpPr>
        <p:spPr>
          <a:xfrm>
            <a:off x="5642093" y="4985774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Д) тепла ванна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7686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10142868" y="3628675"/>
            <a:ext cx="2149548" cy="30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8836431" y="4032505"/>
            <a:ext cx="1778598" cy="26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01" y="5043863"/>
            <a:ext cx="2863758" cy="13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5"/>
          <p:cNvSpPr/>
          <p:nvPr/>
        </p:nvSpPr>
        <p:spPr>
          <a:xfrm>
            <a:off x="1601180" y="705363"/>
            <a:ext cx="9692642" cy="941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5</a:t>
            </a:r>
            <a:r>
              <a:rPr lang="ru-RU" sz="3500" dirty="0" smtClean="0"/>
              <a:t>. </a:t>
            </a:r>
            <a:r>
              <a:rPr lang="ru-RU" sz="3500" dirty="0" err="1"/>
              <a:t>Якою</a:t>
            </a:r>
            <a:r>
              <a:rPr lang="ru-RU" sz="3500" dirty="0"/>
              <a:t> </a:t>
            </a:r>
            <a:r>
              <a:rPr lang="ru-RU" sz="3500" dirty="0" err="1"/>
              <a:t>має</a:t>
            </a:r>
            <a:r>
              <a:rPr lang="ru-RU" sz="3500" dirty="0"/>
              <a:t> бути </a:t>
            </a:r>
            <a:r>
              <a:rPr lang="ru-RU" sz="3500" dirty="0" err="1"/>
              <a:t>тривалість</a:t>
            </a:r>
            <a:r>
              <a:rPr lang="ru-RU" sz="3500" dirty="0"/>
              <a:t> сну у </a:t>
            </a:r>
            <a:r>
              <a:rPr lang="ru-RU" sz="3500" dirty="0" err="1"/>
              <a:t>вашому</a:t>
            </a:r>
            <a:r>
              <a:rPr lang="ru-RU" sz="3500" dirty="0"/>
              <a:t> </a:t>
            </a:r>
            <a:r>
              <a:rPr lang="ru-RU" sz="3500" dirty="0" err="1"/>
              <a:t>віці</a:t>
            </a:r>
            <a:r>
              <a:rPr lang="ru-RU" sz="3500" dirty="0" smtClean="0"/>
              <a:t>? </a:t>
            </a:r>
            <a:r>
              <a:rPr lang="ru-RU" sz="3500" dirty="0" err="1" smtClean="0"/>
              <a:t>Запишіть</a:t>
            </a:r>
            <a:endParaRPr lang="uk-UA" sz="3500" dirty="0"/>
          </a:p>
        </p:txBody>
      </p:sp>
      <p:sp>
        <p:nvSpPr>
          <p:cNvPr id="14" name="Скругленный прямоугольник 5"/>
          <p:cNvSpPr/>
          <p:nvPr/>
        </p:nvSpPr>
        <p:spPr>
          <a:xfrm>
            <a:off x="202315" y="2357309"/>
            <a:ext cx="11305286" cy="7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6</a:t>
            </a:r>
            <a:r>
              <a:rPr lang="ru-RU" sz="3500" dirty="0" smtClean="0"/>
              <a:t>. </a:t>
            </a:r>
            <a:r>
              <a:rPr lang="ru-RU" sz="3500" dirty="0" err="1" smtClean="0"/>
              <a:t>Запишіть</a:t>
            </a:r>
            <a:r>
              <a:rPr lang="ru-RU" sz="3500" dirty="0" smtClean="0"/>
              <a:t> </a:t>
            </a:r>
            <a:r>
              <a:rPr lang="ru-RU" sz="3500" dirty="0"/>
              <a:t>те, </a:t>
            </a:r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може</a:t>
            </a:r>
            <a:r>
              <a:rPr lang="ru-RU" sz="3500" dirty="0"/>
              <a:t> </a:t>
            </a:r>
            <a:r>
              <a:rPr lang="ru-RU" sz="3500" dirty="0" err="1"/>
              <a:t>перешкоджати</a:t>
            </a:r>
            <a:r>
              <a:rPr lang="ru-RU" sz="3500" dirty="0"/>
              <a:t> нормальному сну.</a:t>
            </a:r>
            <a:endParaRPr lang="uk-UA" sz="35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1009131" y="3687998"/>
            <a:ext cx="80813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500" dirty="0">
                <a:solidFill>
                  <a:prstClr val="black"/>
                </a:solidFill>
              </a:rPr>
              <a:t>провітрювання кімнати, шум автомобілів, </a:t>
            </a:r>
            <a:r>
              <a:rPr lang="ru-RU" sz="3500" dirty="0" err="1">
                <a:solidFill>
                  <a:prstClr val="black"/>
                </a:solidFill>
              </a:rPr>
              <a:t>незручне</a:t>
            </a:r>
            <a:r>
              <a:rPr lang="ru-RU" sz="3500" dirty="0">
                <a:solidFill>
                  <a:prstClr val="black"/>
                </a:solidFill>
              </a:rPr>
              <a:t> </a:t>
            </a:r>
            <a:r>
              <a:rPr lang="ru-RU" sz="3500" dirty="0" err="1">
                <a:solidFill>
                  <a:prstClr val="black"/>
                </a:solidFill>
              </a:rPr>
              <a:t>ліжко</a:t>
            </a:r>
            <a:r>
              <a:rPr lang="ru-RU" sz="3500" dirty="0">
                <a:solidFill>
                  <a:prstClr val="black"/>
                </a:solidFill>
              </a:rPr>
              <a:t>, комфортна температура у </a:t>
            </a:r>
            <a:r>
              <a:rPr lang="ru-RU" sz="3500" dirty="0" err="1">
                <a:solidFill>
                  <a:prstClr val="black"/>
                </a:solidFill>
              </a:rPr>
              <a:t>кімнаті</a:t>
            </a:r>
            <a:r>
              <a:rPr lang="ru-RU" sz="3500" dirty="0">
                <a:solidFill>
                  <a:prstClr val="black"/>
                </a:solidFill>
              </a:rPr>
              <a:t>, </a:t>
            </a:r>
            <a:r>
              <a:rPr lang="uk-UA" sz="3500" dirty="0">
                <a:solidFill>
                  <a:prstClr val="black"/>
                </a:solidFill>
              </a:rPr>
              <a:t>користування </a:t>
            </a:r>
            <a:r>
              <a:rPr lang="uk-UA" sz="3500" dirty="0" err="1">
                <a:solidFill>
                  <a:prstClr val="black"/>
                </a:solidFill>
              </a:rPr>
              <a:t>ґаджетами</a:t>
            </a:r>
            <a:r>
              <a:rPr lang="uk-UA" sz="3500" dirty="0">
                <a:solidFill>
                  <a:prstClr val="black"/>
                </a:solidFill>
              </a:rPr>
              <a:t> перед сном</a:t>
            </a:r>
          </a:p>
        </p:txBody>
      </p:sp>
    </p:spTree>
    <p:extLst>
      <p:ext uri="{BB962C8B-B14F-4D97-AF65-F5344CB8AC3E}">
        <p14:creationId xmlns:p14="http://schemas.microsoft.com/office/powerpoint/2010/main" val="39094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10256060" y="3892378"/>
            <a:ext cx="1935940" cy="27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9000393" y="4631796"/>
            <a:ext cx="1326312" cy="19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621" y="4784371"/>
            <a:ext cx="2863758" cy="13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5"/>
          <p:cNvSpPr/>
          <p:nvPr/>
        </p:nvSpPr>
        <p:spPr>
          <a:xfrm>
            <a:off x="283546" y="476377"/>
            <a:ext cx="11649456" cy="801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7</a:t>
            </a:r>
            <a:r>
              <a:rPr lang="ru-RU" sz="3500" dirty="0" smtClean="0"/>
              <a:t>. </a:t>
            </a:r>
            <a:r>
              <a:rPr lang="ru-RU" sz="3500" dirty="0"/>
              <a:t>Оберіть те, </a:t>
            </a:r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допомагає</a:t>
            </a:r>
            <a:r>
              <a:rPr lang="ru-RU" sz="3500" dirty="0"/>
              <a:t> </a:t>
            </a:r>
            <a:r>
              <a:rPr lang="ru-RU" sz="3500" dirty="0" err="1"/>
              <a:t>запобігти</a:t>
            </a:r>
            <a:r>
              <a:rPr lang="ru-RU" sz="3500" dirty="0"/>
              <a:t> </a:t>
            </a:r>
            <a:r>
              <a:rPr lang="ru-RU" sz="3500" dirty="0" err="1"/>
              <a:t>порушенню</a:t>
            </a:r>
            <a:r>
              <a:rPr lang="ru-RU" sz="3500" dirty="0"/>
              <a:t> </a:t>
            </a:r>
            <a:r>
              <a:rPr lang="ru-RU" sz="3500" dirty="0" err="1"/>
              <a:t>постави</a:t>
            </a:r>
            <a:r>
              <a:rPr lang="ru-RU" sz="3500" dirty="0"/>
              <a:t>.</a:t>
            </a:r>
            <a:endParaRPr lang="uk-UA" sz="3500" dirty="0"/>
          </a:p>
        </p:txBody>
      </p:sp>
      <p:sp>
        <p:nvSpPr>
          <p:cNvPr id="11" name="Блок-схема: знак завершения 14"/>
          <p:cNvSpPr/>
          <p:nvPr/>
        </p:nvSpPr>
        <p:spPr>
          <a:xfrm>
            <a:off x="849021" y="2389185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А) </a:t>
            </a:r>
            <a:r>
              <a:rPr lang="ru-RU" sz="2500" dirty="0" err="1"/>
              <a:t>носити</a:t>
            </a:r>
            <a:r>
              <a:rPr lang="ru-RU" sz="2500" dirty="0"/>
              <a:t> сумку</a:t>
            </a:r>
          </a:p>
          <a:p>
            <a:pPr algn="ctr"/>
            <a:r>
              <a:rPr lang="ru-RU" sz="2500" dirty="0"/>
              <a:t>на одному </a:t>
            </a:r>
            <a:r>
              <a:rPr lang="ru-RU" sz="2500" dirty="0" err="1"/>
              <a:t>плечі</a:t>
            </a:r>
            <a:endParaRPr lang="uk-UA" sz="2500" dirty="0"/>
          </a:p>
        </p:txBody>
      </p:sp>
      <p:sp>
        <p:nvSpPr>
          <p:cNvPr id="12" name="Блок-схема: знак завершения 19"/>
          <p:cNvSpPr/>
          <p:nvPr/>
        </p:nvSpPr>
        <p:spPr>
          <a:xfrm>
            <a:off x="684982" y="3706905"/>
            <a:ext cx="4152605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Б) </a:t>
            </a:r>
            <a:r>
              <a:rPr lang="ru-RU" sz="2500" dirty="0" err="1"/>
              <a:t>виконувати</a:t>
            </a:r>
            <a:r>
              <a:rPr lang="ru-RU" sz="2500" dirty="0"/>
              <a:t> </a:t>
            </a:r>
            <a:r>
              <a:rPr lang="ru-RU" sz="2500" dirty="0" err="1"/>
              <a:t>вправи</a:t>
            </a:r>
            <a:r>
              <a:rPr lang="ru-RU" sz="2500" dirty="0"/>
              <a:t> для</a:t>
            </a:r>
          </a:p>
          <a:p>
            <a:pPr algn="ctr"/>
            <a:r>
              <a:rPr lang="ru-RU" sz="2500" dirty="0" err="1"/>
              <a:t>зміцнення</a:t>
            </a:r>
            <a:r>
              <a:rPr lang="ru-RU" sz="2500" dirty="0"/>
              <a:t> </a:t>
            </a:r>
            <a:r>
              <a:rPr lang="ru-RU" sz="2500" dirty="0" err="1"/>
              <a:t>м’язів</a:t>
            </a:r>
            <a:r>
              <a:rPr lang="ru-RU" sz="2500" dirty="0"/>
              <a:t> </a:t>
            </a:r>
            <a:r>
              <a:rPr lang="ru-RU" sz="2500" dirty="0" err="1"/>
              <a:t>спини</a:t>
            </a:r>
            <a:endParaRPr lang="uk-UA" sz="2500" dirty="0"/>
          </a:p>
        </p:txBody>
      </p:sp>
      <p:sp>
        <p:nvSpPr>
          <p:cNvPr id="13" name="Блок-схема: знак завершения 15"/>
          <p:cNvSpPr/>
          <p:nvPr/>
        </p:nvSpPr>
        <p:spPr>
          <a:xfrm>
            <a:off x="6025896" y="2319246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В) </a:t>
            </a:r>
            <a:r>
              <a:rPr lang="ru-RU" sz="2500" dirty="0" err="1"/>
              <a:t>читати</a:t>
            </a:r>
            <a:r>
              <a:rPr lang="ru-RU" sz="2500" dirty="0"/>
              <a:t> у </a:t>
            </a:r>
            <a:r>
              <a:rPr lang="ru-RU" sz="2500" dirty="0" err="1"/>
              <a:t>транспорті</a:t>
            </a:r>
            <a:endParaRPr lang="uk-UA" sz="2500" dirty="0"/>
          </a:p>
        </p:txBody>
      </p:sp>
      <p:sp>
        <p:nvSpPr>
          <p:cNvPr id="14" name="Блок-схема: знак завершения 17"/>
          <p:cNvSpPr/>
          <p:nvPr/>
        </p:nvSpPr>
        <p:spPr>
          <a:xfrm>
            <a:off x="5635922" y="3706905"/>
            <a:ext cx="4554942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Г) </a:t>
            </a:r>
            <a:r>
              <a:rPr lang="ru-RU" sz="2500" dirty="0" err="1"/>
              <a:t>підбирати</a:t>
            </a:r>
            <a:r>
              <a:rPr lang="ru-RU" sz="2500" dirty="0"/>
              <a:t> </a:t>
            </a:r>
            <a:r>
              <a:rPr lang="ru-RU" sz="2500" dirty="0" err="1"/>
              <a:t>робочий</a:t>
            </a:r>
            <a:r>
              <a:rPr lang="ru-RU" sz="2500" dirty="0"/>
              <a:t> </a:t>
            </a:r>
            <a:r>
              <a:rPr lang="ru-RU" sz="2500" dirty="0" err="1"/>
              <a:t>стіл</a:t>
            </a:r>
            <a:r>
              <a:rPr lang="ru-RU" sz="2500" dirty="0"/>
              <a:t> і</a:t>
            </a:r>
          </a:p>
          <a:p>
            <a:pPr algn="ctr"/>
            <a:r>
              <a:rPr lang="ru-RU" sz="2500" dirty="0" err="1"/>
              <a:t>стілець</a:t>
            </a:r>
            <a:r>
              <a:rPr lang="ru-RU" sz="2500" dirty="0"/>
              <a:t> </a:t>
            </a:r>
            <a:r>
              <a:rPr lang="ru-RU" sz="2500" dirty="0" err="1"/>
              <a:t>відповідно</a:t>
            </a:r>
            <a:r>
              <a:rPr lang="ru-RU" sz="2500" dirty="0"/>
              <a:t> до </a:t>
            </a:r>
            <a:r>
              <a:rPr lang="ru-RU" sz="2500" dirty="0" err="1"/>
              <a:t>зросту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26690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18.12.2023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10184057" y="2240665"/>
            <a:ext cx="2149548" cy="30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8782885" y="3492927"/>
            <a:ext cx="1778598" cy="26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8" y="4957366"/>
            <a:ext cx="2863758" cy="13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5"/>
          <p:cNvSpPr/>
          <p:nvPr/>
        </p:nvSpPr>
        <p:spPr>
          <a:xfrm>
            <a:off x="337092" y="426225"/>
            <a:ext cx="11649456" cy="801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8</a:t>
            </a:r>
            <a:r>
              <a:rPr lang="ru-RU" sz="3500" dirty="0" smtClean="0"/>
              <a:t>. </a:t>
            </a:r>
            <a:r>
              <a:rPr lang="ru-RU" sz="3500" dirty="0"/>
              <a:t>Оберіть </a:t>
            </a:r>
            <a:r>
              <a:rPr lang="ru-RU" sz="3500" dirty="0" err="1"/>
              <a:t>симптоми</a:t>
            </a:r>
            <a:r>
              <a:rPr lang="ru-RU" sz="3500" dirty="0"/>
              <a:t> </a:t>
            </a:r>
            <a:r>
              <a:rPr lang="ru-RU" sz="3500" dirty="0" err="1"/>
              <a:t>респіраторних</a:t>
            </a:r>
            <a:r>
              <a:rPr lang="ru-RU" sz="3500" dirty="0"/>
              <a:t> </a:t>
            </a:r>
            <a:r>
              <a:rPr lang="ru-RU" sz="3500" dirty="0" err="1"/>
              <a:t>захворювань</a:t>
            </a:r>
            <a:r>
              <a:rPr lang="ru-RU" sz="3500" dirty="0"/>
              <a:t>.</a:t>
            </a:r>
            <a:endParaRPr lang="uk-UA" sz="3500" dirty="0"/>
          </a:p>
        </p:txBody>
      </p:sp>
      <p:sp>
        <p:nvSpPr>
          <p:cNvPr id="17" name="Блок-схема: знак завершения 14"/>
          <p:cNvSpPr/>
          <p:nvPr/>
        </p:nvSpPr>
        <p:spPr>
          <a:xfrm>
            <a:off x="1140281" y="2339912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А) </a:t>
            </a:r>
            <a:r>
              <a:rPr lang="ru-RU" sz="2500" dirty="0" err="1"/>
              <a:t>зниження</a:t>
            </a:r>
            <a:endParaRPr lang="ru-RU" sz="2500" dirty="0"/>
          </a:p>
          <a:p>
            <a:pPr algn="ctr"/>
            <a:r>
              <a:rPr lang="ru-RU" sz="2500" dirty="0" err="1"/>
              <a:t>гостроти</a:t>
            </a:r>
            <a:r>
              <a:rPr lang="ru-RU" sz="2500" dirty="0"/>
              <a:t> </a:t>
            </a:r>
            <a:r>
              <a:rPr lang="ru-RU" sz="2500" dirty="0" err="1"/>
              <a:t>зору</a:t>
            </a:r>
            <a:endParaRPr lang="uk-UA" sz="2500" dirty="0"/>
          </a:p>
        </p:txBody>
      </p:sp>
      <p:sp>
        <p:nvSpPr>
          <p:cNvPr id="22" name="Блок-схема: знак завершения 19"/>
          <p:cNvSpPr/>
          <p:nvPr/>
        </p:nvSpPr>
        <p:spPr>
          <a:xfrm>
            <a:off x="1178719" y="3417044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Б) </a:t>
            </a:r>
            <a:r>
              <a:rPr lang="ru-RU" sz="2500" dirty="0" err="1"/>
              <a:t>біль</a:t>
            </a:r>
            <a:r>
              <a:rPr lang="ru-RU" sz="2500" dirty="0"/>
              <a:t> у грудях та</a:t>
            </a:r>
          </a:p>
          <a:p>
            <a:pPr algn="ctr"/>
            <a:r>
              <a:rPr lang="ru-RU" sz="2500" dirty="0" err="1"/>
              <a:t>м’язах</a:t>
            </a:r>
            <a:r>
              <a:rPr lang="ru-RU" sz="2500" dirty="0"/>
              <a:t>, </a:t>
            </a:r>
            <a:r>
              <a:rPr lang="ru-RU" sz="2500" dirty="0" err="1"/>
              <a:t>слабкість</a:t>
            </a:r>
            <a:endParaRPr lang="uk-UA" sz="2500" dirty="0"/>
          </a:p>
        </p:txBody>
      </p:sp>
      <p:sp>
        <p:nvSpPr>
          <p:cNvPr id="23" name="Блок-схема: знак завершения 15"/>
          <p:cNvSpPr/>
          <p:nvPr/>
        </p:nvSpPr>
        <p:spPr>
          <a:xfrm>
            <a:off x="1178719" y="4494176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В) </a:t>
            </a:r>
            <a:r>
              <a:rPr lang="ru-RU" sz="2500" dirty="0" err="1"/>
              <a:t>погіршення</a:t>
            </a:r>
            <a:endParaRPr lang="ru-RU" sz="2500" dirty="0"/>
          </a:p>
          <a:p>
            <a:pPr algn="ctr"/>
            <a:r>
              <a:rPr lang="ru-RU" sz="2500" dirty="0"/>
              <a:t>слуху</a:t>
            </a:r>
            <a:endParaRPr lang="uk-UA" sz="2500" dirty="0"/>
          </a:p>
        </p:txBody>
      </p:sp>
      <p:sp>
        <p:nvSpPr>
          <p:cNvPr id="24" name="Блок-схема: знак завершения 17"/>
          <p:cNvSpPr/>
          <p:nvPr/>
        </p:nvSpPr>
        <p:spPr>
          <a:xfrm>
            <a:off x="5584594" y="2339911"/>
            <a:ext cx="3292095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Г) </a:t>
            </a:r>
            <a:r>
              <a:rPr lang="ru-RU" sz="2500" dirty="0" err="1"/>
              <a:t>висока</a:t>
            </a:r>
            <a:endParaRPr lang="ru-RU" sz="2500" dirty="0"/>
          </a:p>
          <a:p>
            <a:pPr algn="ctr"/>
            <a:r>
              <a:rPr lang="ru-RU" sz="2500" dirty="0"/>
              <a:t>температура</a:t>
            </a:r>
            <a:endParaRPr lang="uk-UA" sz="2500" dirty="0"/>
          </a:p>
        </p:txBody>
      </p:sp>
      <p:sp>
        <p:nvSpPr>
          <p:cNvPr id="25" name="Блок-схема: знак завершения 11"/>
          <p:cNvSpPr/>
          <p:nvPr/>
        </p:nvSpPr>
        <p:spPr>
          <a:xfrm>
            <a:off x="5584594" y="3427949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Ґ) </a:t>
            </a:r>
            <a:r>
              <a:rPr lang="ru-RU" sz="2500" dirty="0" err="1"/>
              <a:t>біль</a:t>
            </a:r>
            <a:r>
              <a:rPr lang="ru-RU" sz="2500" dirty="0"/>
              <a:t> у </a:t>
            </a:r>
            <a:r>
              <a:rPr lang="ru-RU" sz="2500" dirty="0" err="1"/>
              <a:t>горлі</a:t>
            </a:r>
            <a:endParaRPr lang="uk-UA" sz="2500" dirty="0"/>
          </a:p>
        </p:txBody>
      </p:sp>
      <p:sp>
        <p:nvSpPr>
          <p:cNvPr id="26" name="Блок-схема: знак завершения 12"/>
          <p:cNvSpPr/>
          <p:nvPr/>
        </p:nvSpPr>
        <p:spPr>
          <a:xfrm>
            <a:off x="5661470" y="4503538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Д) кашель, нежить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39499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10289012" y="4018272"/>
            <a:ext cx="1935940" cy="27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" b="7801"/>
          <a:stretch/>
        </p:blipFill>
        <p:spPr bwMode="auto">
          <a:xfrm>
            <a:off x="8098350" y="4594726"/>
            <a:ext cx="1326312" cy="19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852" y="5006793"/>
            <a:ext cx="2863758" cy="13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5"/>
          <p:cNvSpPr/>
          <p:nvPr/>
        </p:nvSpPr>
        <p:spPr>
          <a:xfrm>
            <a:off x="324736" y="558961"/>
            <a:ext cx="11649456" cy="801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 smtClean="0"/>
              <a:t>9</a:t>
            </a:r>
            <a:r>
              <a:rPr lang="ru-RU" sz="3500" dirty="0" smtClean="0"/>
              <a:t>. </a:t>
            </a:r>
            <a:r>
              <a:rPr lang="ru-RU" sz="3500" dirty="0"/>
              <a:t>Назвіть </a:t>
            </a:r>
            <a:r>
              <a:rPr lang="ru-RU" sz="3500" dirty="0" err="1"/>
              <a:t>дії</a:t>
            </a:r>
            <a:r>
              <a:rPr lang="ru-RU" sz="3500" dirty="0"/>
              <a:t>, </a:t>
            </a:r>
            <a:r>
              <a:rPr lang="ru-RU" sz="3500" dirty="0" err="1"/>
              <a:t>які</a:t>
            </a:r>
            <a:r>
              <a:rPr lang="ru-RU" sz="3500" dirty="0"/>
              <a:t> </a:t>
            </a:r>
            <a:r>
              <a:rPr lang="ru-RU" sz="3500" dirty="0" err="1"/>
              <a:t>допоможуть</a:t>
            </a:r>
            <a:r>
              <a:rPr lang="ru-RU" sz="3500" dirty="0"/>
              <a:t> </a:t>
            </a:r>
            <a:r>
              <a:rPr lang="ru-RU" sz="3500" dirty="0" err="1"/>
              <a:t>уберегтися</a:t>
            </a:r>
            <a:r>
              <a:rPr lang="ru-RU" sz="3500" dirty="0"/>
              <a:t> </a:t>
            </a:r>
            <a:r>
              <a:rPr lang="ru-RU" sz="3500" dirty="0" err="1"/>
              <a:t>від</a:t>
            </a:r>
            <a:r>
              <a:rPr lang="ru-RU" sz="3500" dirty="0"/>
              <a:t> </a:t>
            </a:r>
            <a:r>
              <a:rPr lang="ru-RU" sz="3500" dirty="0" err="1"/>
              <a:t>туберкульозу</a:t>
            </a:r>
            <a:r>
              <a:rPr lang="ru-RU" sz="3500" dirty="0"/>
              <a:t>.</a:t>
            </a:r>
            <a:endParaRPr lang="uk-UA" sz="3500" dirty="0"/>
          </a:p>
        </p:txBody>
      </p:sp>
      <p:sp>
        <p:nvSpPr>
          <p:cNvPr id="17" name="Блок-схема: знак завершения 14"/>
          <p:cNvSpPr/>
          <p:nvPr/>
        </p:nvSpPr>
        <p:spPr>
          <a:xfrm>
            <a:off x="1981997" y="2473572"/>
            <a:ext cx="3292094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А) Здоровий </a:t>
            </a:r>
            <a:r>
              <a:rPr lang="ru-RU" sz="2500" dirty="0" err="1"/>
              <a:t>спосіб</a:t>
            </a:r>
            <a:endParaRPr lang="ru-RU" sz="2500" dirty="0"/>
          </a:p>
          <a:p>
            <a:pPr algn="ctr"/>
            <a:r>
              <a:rPr lang="ru-RU" sz="2500" dirty="0" err="1"/>
              <a:t>життя</a:t>
            </a:r>
            <a:endParaRPr lang="uk-UA" sz="2500" dirty="0"/>
          </a:p>
        </p:txBody>
      </p:sp>
      <p:sp>
        <p:nvSpPr>
          <p:cNvPr id="18" name="Блок-схема: знак завершения 15"/>
          <p:cNvSpPr/>
          <p:nvPr/>
        </p:nvSpPr>
        <p:spPr>
          <a:xfrm>
            <a:off x="1784288" y="3514685"/>
            <a:ext cx="3603257" cy="983174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Б) </a:t>
            </a:r>
            <a:r>
              <a:rPr lang="ru-RU" sz="2500" dirty="0" err="1" smtClean="0"/>
              <a:t>Дотримання</a:t>
            </a:r>
            <a:r>
              <a:rPr lang="ru-RU" sz="2500" dirty="0" smtClean="0"/>
              <a:t> </a:t>
            </a:r>
            <a:r>
              <a:rPr lang="ru-RU" sz="2500" dirty="0"/>
              <a:t>правил</a:t>
            </a:r>
          </a:p>
          <a:p>
            <a:pPr algn="ctr"/>
            <a:r>
              <a:rPr lang="ru-RU" sz="2500" dirty="0" err="1"/>
              <a:t>гігієни</a:t>
            </a:r>
            <a:endParaRPr lang="uk-UA" sz="2500" dirty="0"/>
          </a:p>
        </p:txBody>
      </p:sp>
      <p:sp>
        <p:nvSpPr>
          <p:cNvPr id="19" name="Блок-схема: знак завершения 19"/>
          <p:cNvSpPr/>
          <p:nvPr/>
        </p:nvSpPr>
        <p:spPr>
          <a:xfrm>
            <a:off x="6653295" y="2473572"/>
            <a:ext cx="4152605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В) </a:t>
            </a:r>
            <a:r>
              <a:rPr lang="ru-RU" sz="2500" dirty="0" err="1" smtClean="0"/>
              <a:t>Дотримання</a:t>
            </a:r>
            <a:r>
              <a:rPr lang="ru-RU" sz="2500" dirty="0" smtClean="0"/>
              <a:t> </a:t>
            </a:r>
            <a:r>
              <a:rPr lang="ru-RU" sz="2500" dirty="0"/>
              <a:t>правил</a:t>
            </a:r>
          </a:p>
          <a:p>
            <a:pPr algn="ctr"/>
            <a:r>
              <a:rPr lang="ru-RU" sz="2500" dirty="0" err="1"/>
              <a:t>дорожнього</a:t>
            </a:r>
            <a:r>
              <a:rPr lang="ru-RU" sz="2500" dirty="0"/>
              <a:t> </a:t>
            </a:r>
            <a:r>
              <a:rPr lang="ru-RU" sz="2500" dirty="0" err="1"/>
              <a:t>руху</a:t>
            </a:r>
            <a:endParaRPr lang="uk-UA" sz="2500" dirty="0"/>
          </a:p>
        </p:txBody>
      </p:sp>
      <p:sp>
        <p:nvSpPr>
          <p:cNvPr id="20" name="Блок-схема: знак завершения 17"/>
          <p:cNvSpPr/>
          <p:nvPr/>
        </p:nvSpPr>
        <p:spPr>
          <a:xfrm>
            <a:off x="5969556" y="3617658"/>
            <a:ext cx="4554942" cy="805283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Г) </a:t>
            </a:r>
            <a:r>
              <a:rPr lang="ru-RU" sz="2500" dirty="0" err="1" smtClean="0"/>
              <a:t>Повноцінне</a:t>
            </a:r>
            <a:r>
              <a:rPr lang="ru-RU" sz="2500" dirty="0" smtClean="0"/>
              <a:t> </a:t>
            </a:r>
            <a:r>
              <a:rPr lang="ru-RU" sz="2500" dirty="0" err="1"/>
              <a:t>харчування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16861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3.xml" val="1528419840"/>
  <p:tag name="ppt/slides/slide2.xml" val="2747955272"/>
  <p:tag name="ppt/slides/slide4.xml" val="3915731325"/>
  <p:tag name="ppt/slides/slide1.xml" val="1853168938"/>
  <p:tag name="ppt/slides/slide9.xml" val="3861842743"/>
  <p:tag name="ppt/slides/slide6.xml" val="2615407534"/>
  <p:tag name="ppt/slides/slide5.xml" val="4022580174"/>
  <p:tag name="ppt/slides/slide7.xml" val="2889061584"/>
  <p:tag name="ppt/slides/slide10.xml" val="1424263321"/>
  <p:tag name="ppt/slides/slide8.xml" val="3573529425"/>
  <p:tag name="ppt/slides/slide11.xml" val="2521247130"/>
  <p:tag name="ppt/slides/slide13.xml" val="3360910661"/>
  <p:tag name="ppt/slides/slide12.xml" val="1825827236"/>
  <p:tag name="ppt/notesSlides/notesSlide1.xml" val="544699994"/>
  <p:tag name="ppt/slideMasters/slideMaster1.xml" val="3321608244"/>
  <p:tag name="ppt/slideLayouts/slideLayout5.xml" val="3590601442"/>
  <p:tag name="ppt/slideLayouts/slideLayout4.xml" val="1927416466"/>
  <p:tag name="ppt/slideLayouts/slideLayout3.xml" val="388705353"/>
  <p:tag name="ppt/slideLayouts/slideLayout2.xml" val="1108785917"/>
  <p:tag name="ppt/slideLayouts/slideLayout1.xml" val="2889612360"/>
  <p:tag name="ppt/slideLayouts/slideLayout6.xml" val="109548133"/>
  <p:tag name="ppt/slideLayouts/slideLayout8.xml" val="4214413194"/>
  <p:tag name="ppt/slideLayouts/slideLayout7.xml" val="2062779562"/>
  <p:tag name="ppt/slideLayouts/slideLayout10.xml" val="3262980143"/>
  <p:tag name="ppt/slideLayouts/slideLayout9.xml" val="3772403454"/>
  <p:tag name="ppt/slideLayouts/slideLayout11.xml" val="4044295001"/>
  <p:tag name="ppt/media/image10.png" val="788981349"/>
  <p:tag name="ppt/media/hdphoto1.wdp" val="2576252533"/>
  <p:tag name="ppt/media/image3.png" val="482326445"/>
  <p:tag name="ppt/media/image2.png" val="3904755665"/>
  <p:tag name="ppt/theme/theme2.xml" val="286435649"/>
  <p:tag name="ppt/media/image1.jpg" val="437227146"/>
  <p:tag name="ppt/theme/theme1.xml" val="3781491644"/>
  <p:tag name="ppt/notesMasters/notesMaster1.xml" val="3643978471"/>
  <p:tag name="ppt/media/image4.png" val="3299477994"/>
  <p:tag name="ppt/media/image5.png" val="1292377052"/>
  <p:tag name="ppt/media/image9.jpeg" val="2151658161"/>
  <p:tag name="ppt/media/image8.jpeg" val="3307066712"/>
  <p:tag name="ppt/media/image7.jpeg" val="503002226"/>
  <p:tag name="ppt/media/image6.png" val="4199865556"/>
  <p:tag name="ppt/media/hdphoto2.wdp" val="1615768383"/>
</p:tagLst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