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Corbel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UUlEOdJuEZ3LJxv/eCGUd8caf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rbel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rbel-italic.fntdata"/><Relationship Id="rId6" Type="http://schemas.openxmlformats.org/officeDocument/2006/relationships/slide" Target="slides/slide1.xml"/><Relationship Id="rId18" Type="http://schemas.openxmlformats.org/officeDocument/2006/relationships/font" Target="fonts/Corbel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orbel"/>
              <a:buNone/>
              <a:defRPr b="0" sz="9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b="0" sz="3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/>
          <p:nvPr>
            <p:ph idx="2" type="pic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24"/>
          <p:cNvSpPr txBox="1"/>
          <p:nvPr>
            <p:ph idx="2" type="body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8" name="Google Shape;88;p24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b="0" lang="ru-RU" sz="80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89" name="Google Shape;89;p2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b="0" lang="ru-RU" sz="80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" type="body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ри колонки">
  <p:cSld name="Три колонки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" type="body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26"/>
          <p:cNvSpPr txBox="1"/>
          <p:nvPr>
            <p:ph idx="2" type="body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26"/>
          <p:cNvSpPr txBox="1"/>
          <p:nvPr>
            <p:ph idx="3" type="body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4" type="body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26"/>
          <p:cNvSpPr txBox="1"/>
          <p:nvPr>
            <p:ph idx="5" type="body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6" type="body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толбец с тремя рисунками">
  <p:cSld name="Столбец с тремя рисунками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" type="body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b="0" sz="24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27"/>
          <p:cNvSpPr/>
          <p:nvPr>
            <p:ph idx="2" type="pic"/>
          </p:nvPr>
        </p:nvSpPr>
        <p:spPr>
          <a:xfrm>
            <a:off x="1332085" y="2256354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1" name="Google Shape;111;p27"/>
          <p:cNvSpPr txBox="1"/>
          <p:nvPr>
            <p:ph idx="3" type="body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27"/>
          <p:cNvSpPr txBox="1"/>
          <p:nvPr>
            <p:ph idx="4" type="body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b="0" sz="24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27"/>
          <p:cNvSpPr/>
          <p:nvPr>
            <p:ph idx="5" type="pic"/>
          </p:nvPr>
        </p:nvSpPr>
        <p:spPr>
          <a:xfrm>
            <a:off x="4568996" y="2256354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4" name="Google Shape;114;p27"/>
          <p:cNvSpPr txBox="1"/>
          <p:nvPr>
            <p:ph idx="6" type="body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27"/>
          <p:cNvSpPr txBox="1"/>
          <p:nvPr>
            <p:ph idx="7" type="body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b="0" sz="24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7"/>
          <p:cNvSpPr/>
          <p:nvPr>
            <p:ph idx="8" type="pic"/>
          </p:nvPr>
        </p:nvSpPr>
        <p:spPr>
          <a:xfrm>
            <a:off x="7804321" y="2256354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7" name="Google Shape;117;p27"/>
          <p:cNvSpPr txBox="1"/>
          <p:nvPr>
            <p:ph idx="9" type="body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" type="body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b="0" sz="960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subTitle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b="0" sz="3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b="0" i="0" sz="5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/>
          <p:nvPr/>
        </p:nvSpPr>
        <p:spPr>
          <a:xfrm>
            <a:off x="4247217" y="221671"/>
            <a:ext cx="2862563" cy="3186547"/>
          </a:xfrm>
          <a:prstGeom prst="ellipse">
            <a:avLst/>
          </a:prstGeom>
          <a:solidFill>
            <a:srgbClr val="8E57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8" name="Google Shape;1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6190" y="367144"/>
            <a:ext cx="2344616" cy="289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" name="Google Shape;139;p1"/>
          <p:cNvSpPr/>
          <p:nvPr/>
        </p:nvSpPr>
        <p:spPr>
          <a:xfrm>
            <a:off x="1316183" y="3962399"/>
            <a:ext cx="9365670" cy="1938992"/>
          </a:xfrm>
          <a:prstGeom prst="rect">
            <a:avLst/>
          </a:prstGeom>
          <a:gradFill>
            <a:gsLst>
              <a:gs pos="0">
                <a:srgbClr val="766744"/>
              </a:gs>
              <a:gs pos="48000">
                <a:srgbClr val="AB9A6F"/>
              </a:gs>
              <a:gs pos="100000">
                <a:srgbClr val="CBC0A6"/>
              </a:gs>
            </a:gsLst>
            <a:lin ang="162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6000" u="none" cap="none" strike="noStrike">
                <a:solidFill>
                  <a:srgbClr val="FF3300"/>
                </a:solidFill>
                <a:latin typeface="Corbel"/>
                <a:ea typeface="Corbel"/>
                <a:cs typeface="Corbel"/>
                <a:sym typeface="Corbel"/>
              </a:rPr>
              <a:t>30 січня 1925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FF3300"/>
                </a:solidFill>
                <a:latin typeface="Corbel"/>
                <a:ea typeface="Corbel"/>
                <a:cs typeface="Corbel"/>
                <a:sym typeface="Corbel"/>
              </a:rPr>
              <a:t>2 липня 2013 (88 років)</a:t>
            </a:r>
            <a:endParaRPr sz="6000">
              <a:solidFill>
                <a:srgbClr val="FF3300"/>
              </a:solidFill>
              <a:latin typeface="Gungsuh"/>
              <a:ea typeface="Gungsuh"/>
              <a:cs typeface="Gungsuh"/>
              <a:sym typeface="Gungsu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8883" y="106940"/>
            <a:ext cx="2836718" cy="2425394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C6E4E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7" name="Google Shape;197;p10"/>
          <p:cNvSpPr txBox="1"/>
          <p:nvPr>
            <p:ph idx="1" type="body"/>
          </p:nvPr>
        </p:nvSpPr>
        <p:spPr>
          <a:xfrm>
            <a:off x="242454" y="2396837"/>
            <a:ext cx="11707091" cy="4184072"/>
          </a:xfrm>
          <a:prstGeom prst="rect">
            <a:avLst/>
          </a:prstGeom>
          <a:gradFill>
            <a:gsLst>
              <a:gs pos="0">
                <a:srgbClr val="F3AB53"/>
              </a:gs>
              <a:gs pos="50000">
                <a:srgbClr val="F9A323"/>
              </a:gs>
              <a:gs pos="100000">
                <a:srgbClr val="E3911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ct val="100000"/>
              <a:buChar char="•"/>
            </a:pPr>
            <a:r>
              <a:rPr b="1" lang="ru-RU">
                <a:solidFill>
                  <a:srgbClr val="855309"/>
                </a:solidFill>
                <a:latin typeface="Corbel"/>
                <a:ea typeface="Corbel"/>
                <a:cs typeface="Corbel"/>
                <a:sym typeface="Corbel"/>
              </a:rPr>
              <a:t> Енгельбарт у найпрекраснішому настрої піднявся на сцену, на голові у нього були надіті навушники з мікрофоном. Він сів перед демонстраційним екраном за робочий стіл, на якому, крім клавіатури, лежав ще якийсь незрозумілий пристрій. Вся його демонстрація була присвячена тому, як на його думку виглядатиме робота з комп'ютером у майбутньому. Першу частину демонстрації він присвятив новим можливостям роботи із текстовими документами. Він змінював розмір тексту від величезного до дуже маленького, при цьому текст у верхній частині екрану можна було не чіпати, а в нижній частині – змінювати, і навпаки. На розділеному на сектори екрані дисплея подавалися текст, графіка та відео. Усередині документів були виноски інші документи, і з них можна було переміщатися! Найнезвичайніше було те, що всіма діями Енгельбарт керував за допомогою придуманого ним маніпулятора, який згодом отримав назву комп'ютерна миша, що має одну кнопку</a:t>
            </a:r>
            <a:endParaRPr b="1">
              <a:solidFill>
                <a:srgbClr val="85530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>
            <p:ph idx="1" type="body"/>
          </p:nvPr>
        </p:nvSpPr>
        <p:spPr>
          <a:xfrm>
            <a:off x="96981" y="2937163"/>
            <a:ext cx="11901055" cy="3641581"/>
          </a:xfrm>
          <a:prstGeom prst="rect">
            <a:avLst/>
          </a:prstGeom>
          <a:gradFill>
            <a:gsLst>
              <a:gs pos="0">
                <a:srgbClr val="C5DABA"/>
              </a:gs>
              <a:gs pos="50000">
                <a:srgbClr val="BAD2AE"/>
              </a:gs>
              <a:gs pos="100000">
                <a:srgbClr val="B0CEA1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Char char="•"/>
            </a:pPr>
            <a:r>
              <a:rPr b="1" lang="ru-RU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 Спочатку вчений планував розмістити на пристрої п'ять кнопок під кожен палець руки, але тому, що в цьому випадку корпус миші став би величезним, довелося відмовитися від цієї ідеї. Рух миші забезпечувалося рахунок двох дисків, вбудованих взаємно перпендикулярно, завдяки цьому вона могла переміщатися в чотирьох напрямах, що повністю відповідає зміні координат об'єкта в двовимірній системі координат. Світлова пляма (йому дали назву «клоп») відображалася на екрані, рухалася по екрану за переміщеннями миші по поверхні столу. За допомогою миші Енгельбарт міг натиснути на будь-якому слові, пересунути його в документі або навіть перемістити в інший. Усі свої дії Енгельбарт супроводжував коментарями, а на його обличчі була тріумфальна посмішка.</a:t>
            </a:r>
            <a:endParaRPr b="1">
              <a:solidFill>
                <a:srgbClr val="00B050"/>
              </a:solidFill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744" y="2767526"/>
            <a:ext cx="10516511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144" y="2919926"/>
            <a:ext cx="10516511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9017" y="389820"/>
            <a:ext cx="2930935" cy="2377706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1600" y="255396"/>
            <a:ext cx="2871006" cy="251213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07" name="Google Shape;207;p11"/>
          <p:cNvSpPr/>
          <p:nvPr/>
        </p:nvSpPr>
        <p:spPr>
          <a:xfrm>
            <a:off x="4835236" y="1578673"/>
            <a:ext cx="1537855" cy="111582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/>
          <p:nvPr/>
        </p:nvSpPr>
        <p:spPr>
          <a:xfrm>
            <a:off x="6774873" y="3782291"/>
            <a:ext cx="4114800" cy="2687782"/>
          </a:xfrm>
          <a:prstGeom prst="rect">
            <a:avLst/>
          </a:prstGeom>
          <a:solidFill>
            <a:schemeClr val="dk1">
              <a:alpha val="4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2"/>
          <p:cNvSpPr txBox="1"/>
          <p:nvPr>
            <p:ph idx="1" type="body"/>
          </p:nvPr>
        </p:nvSpPr>
        <p:spPr>
          <a:xfrm>
            <a:off x="471055" y="332509"/>
            <a:ext cx="5181600" cy="59436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21"/>
              </a:buClr>
              <a:buSzPts val="2800"/>
              <a:buChar char="•"/>
            </a:pPr>
            <a:r>
              <a:rPr lang="ru-RU">
                <a:solidFill>
                  <a:srgbClr val="FFBF21"/>
                </a:solidFill>
                <a:latin typeface="Corbel"/>
                <a:ea typeface="Corbel"/>
                <a:cs typeface="Corbel"/>
                <a:sym typeface="Corbel"/>
              </a:rPr>
              <a:t>один із перших дослідників людино-машинного інтерфейсу та винахідник комп'ютерного маніпулятора — миші[3]. Серед інших його винаходів — графічний інтерфейс користувача, гіпертекст, текстовий редактор, групові онлайн-конференції</a:t>
            </a:r>
            <a:endParaRPr>
              <a:solidFill>
                <a:srgbClr val="FFBF21"/>
              </a:solidFill>
            </a:endParaRPr>
          </a:p>
        </p:txBody>
      </p:sp>
      <p:pic>
        <p:nvPicPr>
          <p:cNvPr id="146" name="Google Shape;14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473" y="125652"/>
            <a:ext cx="4364182" cy="258745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  <a:reflection blurRad="0" dir="0" dist="0" endA="300" endPos="55000" kx="0" rotWithShape="0" algn="bl" stA="50000" stPos="0" sy="-100000" ky="0"/>
          </a:effectLst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4253" y="3931227"/>
            <a:ext cx="3660621" cy="234488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/>
          <p:nvPr>
            <p:ph idx="1" type="body"/>
          </p:nvPr>
        </p:nvSpPr>
        <p:spPr>
          <a:xfrm>
            <a:off x="5001491" y="235527"/>
            <a:ext cx="7024256" cy="6331527"/>
          </a:xfrm>
          <a:prstGeom prst="rect">
            <a:avLst/>
          </a:prstGeom>
          <a:gradFill>
            <a:gsLst>
              <a:gs pos="0">
                <a:srgbClr val="6D5A52"/>
              </a:gs>
              <a:gs pos="50000">
                <a:srgbClr val="564338"/>
              </a:gs>
              <a:gs pos="100000">
                <a:srgbClr val="412E23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AB9F"/>
              </a:buClr>
              <a:buSzPct val="100000"/>
              <a:buChar char="•"/>
            </a:pPr>
            <a:r>
              <a:rPr lang="ru-RU">
                <a:solidFill>
                  <a:srgbClr val="C4AB9F"/>
                </a:solidFill>
                <a:latin typeface="Arial"/>
                <a:ea typeface="Arial"/>
                <a:cs typeface="Arial"/>
                <a:sym typeface="Arial"/>
              </a:rPr>
              <a:t>Дуглас Енгельбарт народився 30 січня 1925 року в Портланді, штат Орегон у сім'ї Карла Луїса та Гледіс Шарлотти Амелії Мунсон Енгельбарт.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AB9F"/>
              </a:buClr>
              <a:buSzPct val="100000"/>
              <a:buChar char="•"/>
            </a:pPr>
            <a:r>
              <a:rPr lang="ru-RU">
                <a:solidFill>
                  <a:srgbClr val="C4AB9F"/>
                </a:solidFill>
                <a:latin typeface="Arial"/>
                <a:ea typeface="Arial"/>
                <a:cs typeface="Arial"/>
                <a:sym typeface="Arial"/>
              </a:rPr>
              <a:t>Середня дитина в сім'ї - сестра Доріан старше Дугласа на 3 роки, а брат Девід молодший на 14 місяців. Коли Дугласу було 8 років, сім'я переїхала в околиці Джонсон Крик. Його батько помер через рік.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AB9F"/>
              </a:buClr>
              <a:buSzPct val="100000"/>
              <a:buChar char="•"/>
            </a:pPr>
            <a:r>
              <a:rPr lang="ru-RU">
                <a:solidFill>
                  <a:srgbClr val="C4AB9F"/>
                </a:solidFill>
                <a:latin typeface="Arial"/>
                <a:ea typeface="Arial"/>
                <a:cs typeface="Arial"/>
                <a:sym typeface="Arial"/>
              </a:rPr>
              <a:t>У 1942 році закінчив портлендську школу імені Бенджаміна Франкліна і вступив до Університету штату Орегон[6]. У середині свого навчання, незадовго до закінчення Другої світової війни, був призваний до лав ВМС США, відслуживши два роки як радист на Філіппінах.</a:t>
            </a:r>
            <a:endParaRPr>
              <a:solidFill>
                <a:srgbClr val="C4AB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054" y="1823172"/>
            <a:ext cx="4255673" cy="2831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8816" y="733460"/>
            <a:ext cx="1946893" cy="2453086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sp>
        <p:nvSpPr>
          <p:cNvPr id="159" name="Google Shape;159;p4"/>
          <p:cNvSpPr txBox="1"/>
          <p:nvPr>
            <p:ph idx="1" type="body"/>
          </p:nvPr>
        </p:nvSpPr>
        <p:spPr>
          <a:xfrm>
            <a:off x="838200" y="3186546"/>
            <a:ext cx="10515600" cy="3267508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b="1" lang="ru-RU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У 1948 році був найнятий Національним консультативним комітетом з повітроплавання при Дослідницькому центрі Еймса, де працював до 1951 .</a:t>
            </a:r>
            <a:endParaRPr b="1">
              <a:solidFill>
                <a:srgbClr val="3F3F3F"/>
              </a:solidFill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b="1" lang="ru-RU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У вільний час він любив піші прогулянки, походи та народні танці. Саме там він зустрів Балларду Фіш (18 серпня 1928 - 18 червня 1997) , яка тільки закінчувала своє навчання, щоб стати професійним терапевтом. Вони одружилися у державному парку Портола 5 травня 1951 року</a:t>
            </a:r>
            <a:r>
              <a:rPr lang="ru-RU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>
            <p:ph idx="1" type="body"/>
          </p:nvPr>
        </p:nvSpPr>
        <p:spPr>
          <a:xfrm>
            <a:off x="443345" y="4350327"/>
            <a:ext cx="10910455" cy="1826636"/>
          </a:xfrm>
          <a:prstGeom prst="rect">
            <a:avLst/>
          </a:prstGeom>
          <a:gradFill>
            <a:gsLst>
              <a:gs pos="0">
                <a:srgbClr val="9AC087"/>
              </a:gs>
              <a:gs pos="50000">
                <a:srgbClr val="8DBC72"/>
              </a:gs>
              <a:gs pos="100000">
                <a:srgbClr val="7CA861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6433"/>
              </a:buClr>
              <a:buSzPts val="2800"/>
              <a:buChar char="•"/>
            </a:pPr>
            <a:r>
              <a:rPr lang="ru-RU">
                <a:solidFill>
                  <a:srgbClr val="456433"/>
                </a:solidFill>
                <a:latin typeface="Corbel"/>
                <a:ea typeface="Corbel"/>
                <a:cs typeface="Corbel"/>
                <a:sym typeface="Corbel"/>
              </a:rPr>
              <a:t>Незабаром після цього Енгельбарт залишив Дослідницький центр Еймса щоб вступити в аспірантуру до Каліфорнійського університету в Берклі, отримавши ступінь магістра наук (Master of Science, M.Sc.) у 1953 році та ступінь доктора наук у 1955 році.</a:t>
            </a:r>
            <a:endParaRPr>
              <a:solidFill>
                <a:srgbClr val="456433"/>
              </a:solidFill>
            </a:endParaRPr>
          </a:p>
        </p:txBody>
      </p:sp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1745" y="692094"/>
            <a:ext cx="4930053" cy="3340878"/>
          </a:xfrm>
          <a:prstGeom prst="roundRect">
            <a:avLst>
              <a:gd fmla="val 11111" name="adj"/>
            </a:avLst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7200000" dist="5080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>
            <p:ph idx="1" type="body"/>
          </p:nvPr>
        </p:nvSpPr>
        <p:spPr>
          <a:xfrm>
            <a:off x="512619" y="3061855"/>
            <a:ext cx="10723418" cy="31726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2F43"/>
              </a:buClr>
              <a:buSzPct val="100000"/>
              <a:buChar char="•"/>
            </a:pPr>
            <a:r>
              <a:rPr lang="ru-RU">
                <a:solidFill>
                  <a:srgbClr val="452F43"/>
                </a:solidFill>
                <a:latin typeface="Corbel"/>
                <a:ea typeface="Corbel"/>
                <a:cs typeface="Corbel"/>
                <a:sym typeface="Corbel"/>
              </a:rPr>
              <a:t>Брак Баллард Фиш продолжался до её смерти в 1997 году. Во второй раз женился 26 января 2008 года на писательнице и продюсере Карен О’Лири Энгельбарт[12][13]. Празднование 85-летия было проведено в Техническом музее инноваций[14]. Энгельбарт умер в своем доме в Атертоне (шт. Калифорния) 2 июля 2013 года из-за почечной недостаточности[15][16]. По данным Института Дуга Энгельбарта, его смерть наступила после долгой битвы с болезнью Альцгеймера. Диагноз ему поставили в 2007 году[17][18]. От первого брака у Дугласа четверо детей — Герда, Диана, Кристиан и Норман и 10 внуков</a:t>
            </a:r>
            <a:endParaRPr>
              <a:solidFill>
                <a:srgbClr val="452F43"/>
              </a:solidFill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5847" y="584055"/>
            <a:ext cx="238125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>
            <p:ph type="title"/>
          </p:nvPr>
        </p:nvSpPr>
        <p:spPr>
          <a:xfrm>
            <a:off x="838200" y="365126"/>
            <a:ext cx="2708564" cy="1172730"/>
          </a:xfrm>
          <a:prstGeom prst="rect">
            <a:avLst/>
          </a:prstGeom>
          <a:gradFill>
            <a:gsLst>
              <a:gs pos="0">
                <a:srgbClr val="B2700C"/>
              </a:gs>
              <a:gs pos="48000">
                <a:srgbClr val="F0A433"/>
              </a:gs>
              <a:gs pos="100000">
                <a:srgbClr val="F6C680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7D0E"/>
              </a:buClr>
              <a:buSzPts val="5400"/>
              <a:buFont typeface="Corbel"/>
              <a:buNone/>
            </a:pPr>
            <a:r>
              <a:rPr lang="ru-RU">
                <a:solidFill>
                  <a:srgbClr val="C87D0E"/>
                </a:solidFill>
                <a:latin typeface="Corbel"/>
                <a:ea typeface="Corbel"/>
                <a:cs typeface="Corbel"/>
                <a:sym typeface="Corbel"/>
              </a:rPr>
              <a:t>Карьера</a:t>
            </a:r>
            <a:endParaRPr>
              <a:solidFill>
                <a:srgbClr val="C87D0E"/>
              </a:solidFill>
            </a:endParaRPr>
          </a:p>
        </p:txBody>
      </p:sp>
      <p:sp>
        <p:nvSpPr>
          <p:cNvPr id="177" name="Google Shape;177;p7"/>
          <p:cNvSpPr txBox="1"/>
          <p:nvPr>
            <p:ph idx="1" type="body"/>
          </p:nvPr>
        </p:nvSpPr>
        <p:spPr>
          <a:xfrm>
            <a:off x="692727" y="3941619"/>
            <a:ext cx="10806546" cy="2542309"/>
          </a:xfrm>
          <a:prstGeom prst="rect">
            <a:avLst/>
          </a:prstGeom>
          <a:gradFill>
            <a:gsLst>
              <a:gs pos="0">
                <a:srgbClr val="869AA8"/>
              </a:gs>
              <a:gs pos="50000">
                <a:srgbClr val="758FA1"/>
              </a:gs>
              <a:gs pos="100000">
                <a:srgbClr val="647D8F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8900"/>
              </a:buClr>
              <a:buSzPts val="2800"/>
              <a:buChar char="•"/>
            </a:pPr>
            <a:r>
              <a:rPr lang="ru-RU">
                <a:solidFill>
                  <a:srgbClr val="C08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Будучи аспірантом, допомагав у будівництві проекту California Digital Computer (англ. CALDIC). Після отримання докторського ступеня Дуглас залишився в Берклі, де протягом року викладав як асистента професора, а потім заснував стартап для комерціалізації деяких своїх досліджень у галузі пристроїв зберігання даних.</a:t>
            </a:r>
            <a:endParaRPr>
              <a:solidFill>
                <a:srgbClr val="C08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1174" y="365126"/>
            <a:ext cx="2000251" cy="2909455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kx="0" rotWithShape="0" algn="bl" stA="28000" stPos="0" sy="-100000" ky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>
            <p:ph type="title"/>
          </p:nvPr>
        </p:nvSpPr>
        <p:spPr>
          <a:xfrm>
            <a:off x="8264237" y="281998"/>
            <a:ext cx="3235036" cy="1325563"/>
          </a:xfrm>
          <a:prstGeom prst="rect">
            <a:avLst/>
          </a:prstGeom>
          <a:gradFill>
            <a:gsLst>
              <a:gs pos="0">
                <a:srgbClr val="E8DDBC"/>
              </a:gs>
              <a:gs pos="50000">
                <a:srgbClr val="E6DAAF"/>
              </a:gs>
              <a:gs pos="100000">
                <a:srgbClr val="CEC296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8034"/>
              </a:buClr>
              <a:buSzPts val="5400"/>
              <a:buFont typeface="Corbel"/>
              <a:buNone/>
            </a:pPr>
            <a:r>
              <a:rPr lang="ru-RU">
                <a:solidFill>
                  <a:srgbClr val="968034"/>
                </a:solidFill>
                <a:latin typeface="Corbel"/>
                <a:ea typeface="Corbel"/>
                <a:cs typeface="Corbel"/>
                <a:sym typeface="Corbel"/>
              </a:rPr>
              <a:t>SRI и ARC</a:t>
            </a:r>
            <a:endParaRPr>
              <a:solidFill>
                <a:srgbClr val="968034"/>
              </a:solidFill>
            </a:endParaRPr>
          </a:p>
        </p:txBody>
      </p:sp>
      <p:sp>
        <p:nvSpPr>
          <p:cNvPr id="184" name="Google Shape;184;p8"/>
          <p:cNvSpPr txBox="1"/>
          <p:nvPr>
            <p:ph idx="1" type="body"/>
          </p:nvPr>
        </p:nvSpPr>
        <p:spPr>
          <a:xfrm>
            <a:off x="443345" y="3186545"/>
            <a:ext cx="11540837" cy="3380510"/>
          </a:xfrm>
          <a:prstGeom prst="rect">
            <a:avLst/>
          </a:prstGeom>
          <a:gradFill>
            <a:gsLst>
              <a:gs pos="0">
                <a:srgbClr val="869AA8"/>
              </a:gs>
              <a:gs pos="50000">
                <a:srgbClr val="758FA1"/>
              </a:gs>
              <a:gs pos="100000">
                <a:srgbClr val="647D8F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2F43"/>
              </a:buClr>
              <a:buSzPts val="2800"/>
              <a:buNone/>
            </a:pPr>
            <a:r>
              <a:rPr lang="ru-RU">
                <a:solidFill>
                  <a:srgbClr val="452F43"/>
                </a:solidFill>
                <a:latin typeface="Corbel"/>
                <a:ea typeface="Corbel"/>
                <a:cs typeface="Corbel"/>
                <a:sym typeface="Corbel"/>
              </a:rPr>
              <a:t> У 1957 році розпочинає роботу в Стенфордському дослідному інституті (англ. Stanford Research Institute), розташованому в місті Менло-Парк. Спочатку працював разом з Х'юїтом Крейном над магнітними компонентами ЕОМ та мініатюризацією електронних пристроїв, поступово отримав понад десять патентів (деякі з яких були результатом його дипломної роботи). У 1962 році підготував доповідь, що містить передбачуваний план досліджень і отримав назву Посилення людського інтелекту: концептуальний фреймворк</a:t>
            </a:r>
            <a:endParaRPr>
              <a:solidFill>
                <a:srgbClr val="452F43"/>
              </a:solidFill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4602" y="517526"/>
            <a:ext cx="3677707" cy="2447347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rgbClr val="644662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B2A27D"/>
              </a:gs>
              <a:gs pos="50000">
                <a:srgbClr val="AD9967"/>
              </a:gs>
              <a:gs pos="100000">
                <a:srgbClr val="9B875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5400"/>
              <a:buFont typeface="Corbel"/>
              <a:buNone/>
            </a:pPr>
            <a:r>
              <a:rPr b="1" lang="ru-RU">
                <a:solidFill>
                  <a:srgbClr val="993300"/>
                </a:solidFill>
                <a:latin typeface="Corbel"/>
                <a:ea typeface="Corbel"/>
                <a:cs typeface="Corbel"/>
                <a:sym typeface="Corbel"/>
              </a:rPr>
              <a:t>The Mother of All Demos</a:t>
            </a:r>
            <a:endParaRPr b="1">
              <a:solidFill>
                <a:srgbClr val="993300"/>
              </a:solidFill>
            </a:endParaRPr>
          </a:p>
        </p:txBody>
      </p:sp>
      <p:sp>
        <p:nvSpPr>
          <p:cNvPr id="191" name="Google Shape;191;p9"/>
          <p:cNvSpPr txBox="1"/>
          <p:nvPr>
            <p:ph idx="1" type="body"/>
          </p:nvPr>
        </p:nvSpPr>
        <p:spPr>
          <a:xfrm>
            <a:off x="678873" y="2189017"/>
            <a:ext cx="10674927" cy="3987945"/>
          </a:xfrm>
          <a:prstGeom prst="rect">
            <a:avLst/>
          </a:prstGeom>
          <a:gradFill>
            <a:gsLst>
              <a:gs pos="0">
                <a:srgbClr val="766744"/>
              </a:gs>
              <a:gs pos="48000">
                <a:srgbClr val="AB9A6F"/>
              </a:gs>
              <a:gs pos="100000">
                <a:srgbClr val="CBC0A6"/>
              </a:gs>
            </a:gsLst>
            <a:lin ang="16200000" scaled="0"/>
          </a:gradFill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•"/>
            </a:pPr>
            <a:r>
              <a:rPr b="1" lang="ru-RU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9 грудня 1968 року у місті Сан-Франциско відбулася Єдина осіння комп'ютерна конференція, і саме у ній відбулася подія, яке пізніше охрестили «Мати всіх демонстрацій» (англ. The Mother of All Demos)[20]. Головною дійовою особою цієї демонстрації став Дуглас Енгельбарт зі своїми колегами. Вони представили на суд широкому загалу свій проект прообразу персональних комп'ютерів і майбутнього веб-середовища.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None/>
            </a:pPr>
            <a:r>
              <a:t/>
            </a:r>
            <a:endParaRPr b="1">
              <a:solidFill>
                <a:srgbClr val="7F7F7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•"/>
            </a:pPr>
            <a:r>
              <a:rPr b="1" lang="ru-RU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З самого початку всім було зрозуміло, що на цій презентації буде представлено щось незвичне, щось змінить світ технологій назавжди.</a:t>
            </a:r>
            <a:endParaRPr b="1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Глубина">
  <a:themeElements>
    <a:clrScheme name="Глубина">
      <a:dk1>
        <a:srgbClr val="000000"/>
      </a:dk1>
      <a:lt1>
        <a:srgbClr val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2022-09-23T05:41:51Z</dcterms:created>
  <dc:creator>User</dc:creator>
</cp:coreProperties>
</file>