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9" r:id="rId5"/>
    <p:sldId id="259" r:id="rId6"/>
    <p:sldId id="282" r:id="rId7"/>
    <p:sldId id="283" r:id="rId8"/>
    <p:sldId id="260" r:id="rId9"/>
    <p:sldId id="275" r:id="rId10"/>
    <p:sldId id="277" r:id="rId11"/>
    <p:sldId id="270" r:id="rId12"/>
    <p:sldId id="264" r:id="rId13"/>
    <p:sldId id="276" r:id="rId14"/>
    <p:sldId id="268" r:id="rId15"/>
    <p:sldId id="278" r:id="rId16"/>
    <p:sldId id="279" r:id="rId17"/>
    <p:sldId id="280" r:id="rId18"/>
    <p:sldId id="281" r:id="rId19"/>
    <p:sldId id="284" r:id="rId20"/>
    <p:sldId id="285" r:id="rId21"/>
    <p:sldId id="27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5" autoAdjust="0"/>
    <p:restoredTop sz="85435" autoAdjust="0"/>
  </p:normalViewPr>
  <p:slideViewPr>
    <p:cSldViewPr snapToGrid="0">
      <p:cViewPr varScale="1">
        <p:scale>
          <a:sx n="61" d="100"/>
          <a:sy n="61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1EAFB-27CA-4FC7-AEF9-C13377F499B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0DABA-A77D-4019-8DD0-F17DB41CD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7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2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31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8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7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7B070-EA41-45A1-997B-5018C01D1AD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3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Представлен логотип школы английского языка «</a:t>
            </a:r>
            <a:r>
              <a:rPr lang="en-US" dirty="0" err="1"/>
              <a:t>Englishdom</a:t>
            </a:r>
            <a:r>
              <a:rPr lang="en-US" dirty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48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7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399B4-C00D-4510-A477-48CE8252B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EE8AD1-5C7E-4126-AFFF-C724CD5E4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882CC4-2783-4110-9B58-479F642D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3D73C2-FC72-4876-80D3-D6956147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A529C0-B7D2-4B95-91B8-38809CB1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0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19E5A-66ED-4122-9E71-2211ECDA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D426BD-F953-40D8-813A-04BC0BD32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9AF0ED-AFC4-4B36-9734-F4B988D3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AF30A2-0AD1-470C-8DE6-018F28B2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865D18-1458-41F3-9435-61CF25DF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0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751874-1B00-4D22-9DE5-8DEE8CAA5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B6D4CF-A231-489B-B336-3876AFA22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59ACFA-12B6-479A-AE0D-049B7385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6F95D-F626-4D83-9D39-0F583ED4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49405-851F-4A7E-B2BB-B7360ACC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24E75-8C90-4384-90E2-0D0B3384B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7CB561-7795-40A1-9932-1BC950B14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C934F-FC10-41EF-841A-0DE5486A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128934-D25E-4D6E-AF37-4DA6ABE2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96468F-B031-4B77-8D3D-3AE99CC9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3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6FA8C-6052-4A55-B530-C7F6A22C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AC3EFF-3C5D-469E-9AB8-270496C8E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A1CE4C-31A6-47A6-9FED-3E244ECB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F79A20-77DD-4C06-A3AA-345F8538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AE569B-8FA1-413F-8A8B-5DFE50D01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3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DC8C2-93C3-4EFA-AFEF-A06C3922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3B404-CCE8-4898-B24F-A19DE79FE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9FA3F7-3065-47E8-B1E9-FD1498760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DD45FB-5E1D-4927-A8CE-32EE04C54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1B853-5C9E-4712-B2F7-C8EE647A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717A04-F0C9-46D0-B0C9-3D9623AF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6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117D2-A737-4AE7-B352-2CDDF258B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2FC7CA-161A-44AD-B9FE-ECB960483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E8868E-2417-45C1-9800-5B0D7F49D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CEC2D3-20C8-4897-8014-2BD3C8741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28EB2D-F1E1-4272-951C-CF51CA7D4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B9F305-D12D-44CE-A7C8-C6330F7F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C6190-419D-4B85-81FE-872E9A3A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F70467-7654-42EF-88EA-1E8455E5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5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868DA-6076-460A-9816-61CD82B8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EB86CA-D739-4DFA-9B87-56F38562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1B2081-2FE6-46A6-9225-C0FCA64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4403FA-A8E8-4E8E-9766-FAD56F17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8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901FDE-AFBB-4333-B469-3B80B007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6478FE-C707-4E2F-A344-14FEC3B5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625C0B-1EDE-4FDF-A243-5988743F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3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B42C9-DF01-432A-BFA3-23FBAA97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E32EB-F505-4B11-B147-1504459FD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0B897-97B0-4525-BEF6-4AACC5FF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1D3494-2033-4D28-B4C4-4EB5FFE7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2D8953-B471-4ECB-9F5C-0440AAB4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8CB695-D34C-40A9-B09D-DD674BBD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691C0-DE76-4163-BC62-4E678E1B0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C9D085-9151-4ED8-82A8-0ACF0551D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B1848F-B10B-4D67-9137-2CFE3A4DF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5826F2-9BBB-4B79-A1BD-833DC331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1E5808-227B-4DAE-A874-72DEB9D33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96763-DCEB-42D2-8D0E-ECDC3452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8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29218-3188-4979-B8F7-CF8C1153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6061DE-0A77-4500-97A4-88A1C1315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1A6DCA-DC98-4EF5-9546-A9B306755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3A71F-F046-4C49-8303-27E6D2045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EAD8F2-79C6-4D28-BADA-5149EF5AA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%3A%2F%2Fdocs.google.com%2Fforms%2Fd%2Fe%2F1FAIpQLSdYGp3yNZdsXwlUbCLcHUiVwW6b6rhcj1EwGSHdEyra9DbKLg%2Fviewform&amp;cc_key=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63848783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agram.com/fastreac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CACA4B-8B2A-41F8-9514-B15882499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06177"/>
            <a:ext cx="9144000" cy="56984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«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to as one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»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B17E6FA-BEE2-4D4A-B733-3729B9B9A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185" y="2336568"/>
            <a:ext cx="9005893" cy="1480263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Школа английского языка «</a:t>
            </a:r>
            <a:r>
              <a:rPr lang="en-US" sz="4400" b="1" i="1" dirty="0" err="1">
                <a:solidFill>
                  <a:schemeClr val="accent6">
                    <a:lumMod val="50000"/>
                  </a:schemeClr>
                </a:solidFill>
              </a:rPr>
              <a:t>Englishdom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05E2DE-C59A-4FAD-B217-409B061E2C1D}"/>
              </a:ext>
            </a:extLst>
          </p:cNvPr>
          <p:cNvSpPr/>
          <p:nvPr/>
        </p:nvSpPr>
        <p:spPr>
          <a:xfrm>
            <a:off x="0" y="0"/>
            <a:ext cx="12192000" cy="2252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FC9BC1-BAF5-4349-8ACB-3D23B9CEA75D}"/>
              </a:ext>
            </a:extLst>
          </p:cNvPr>
          <p:cNvSpPr/>
          <p:nvPr/>
        </p:nvSpPr>
        <p:spPr>
          <a:xfrm>
            <a:off x="0" y="881269"/>
            <a:ext cx="12192000" cy="2252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94629" y="4461020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3600" b="1" dirty="0" err="1"/>
              <a:t>Шашин</a:t>
            </a:r>
            <a:r>
              <a:rPr lang="ru-RU" sz="3600" b="1" dirty="0"/>
              <a:t> Евгений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3160" y="4461019"/>
            <a:ext cx="4156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3600" b="1" dirty="0"/>
              <a:t>Хохлова Виктория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4066" y="5565511"/>
            <a:ext cx="9005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Маркетинговое планирование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919CD-7EDE-4378-A49B-49D43AAA7915}"/>
              </a:ext>
            </a:extLst>
          </p:cNvPr>
          <p:cNvSpPr txBox="1"/>
          <p:nvPr/>
        </p:nvSpPr>
        <p:spPr>
          <a:xfrm>
            <a:off x="10389476" y="1177763"/>
            <a:ext cx="1555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highlight>
                  <a:srgbClr val="FFFF00"/>
                </a:highlight>
              </a:rPr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185136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399292"/>
              </p:ext>
            </p:extLst>
          </p:nvPr>
        </p:nvGraphicFramePr>
        <p:xfrm>
          <a:off x="918906" y="1835982"/>
          <a:ext cx="10589922" cy="36868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81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1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9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2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70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занятий в месяц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Стоимость одного занятия, руб.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Стоимость обучения  за месяц, руб.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Средняя цена у конкурентов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Групповое занятие стандарт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450,00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3600,00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500,00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Занятие соц. группы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350,00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2800,00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Индивидуальное занятие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 желанию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Расчетная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 предоставляют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BBE2C6-AA93-4B3E-A1B1-704ADD689A4C}"/>
              </a:ext>
            </a:extLst>
          </p:cNvPr>
          <p:cNvSpPr/>
          <p:nvPr/>
        </p:nvSpPr>
        <p:spPr>
          <a:xfrm>
            <a:off x="0" y="681037"/>
            <a:ext cx="12192000" cy="225287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1912" y="130077"/>
            <a:ext cx="11520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70AD47">
                    <a:lumMod val="50000"/>
                  </a:srgbClr>
                </a:solidFill>
                <a:latin typeface="Calibri Light"/>
              </a:rPr>
              <a:t>Ценообразование школы английского языка «</a:t>
            </a:r>
            <a:r>
              <a:rPr lang="en-US" sz="3200" b="1" i="1" dirty="0" err="1">
                <a:solidFill>
                  <a:srgbClr val="70AD47">
                    <a:lumMod val="50000"/>
                  </a:srgbClr>
                </a:solidFill>
                <a:latin typeface="Calibri Light"/>
              </a:rPr>
              <a:t>Englishdom</a:t>
            </a:r>
            <a:r>
              <a:rPr lang="en-US" sz="3200" b="1" i="1" dirty="0">
                <a:solidFill>
                  <a:srgbClr val="70AD47">
                    <a:lumMod val="50000"/>
                  </a:srgbClr>
                </a:solidFill>
                <a:latin typeface="Calibri Light"/>
              </a:rPr>
              <a:t>»</a:t>
            </a:r>
            <a:endParaRPr lang="ru-RU" sz="3200" b="1" i="1" dirty="0">
              <a:solidFill>
                <a:srgbClr val="70AD47">
                  <a:lumMod val="50000"/>
                </a:srgb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9888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929" y="-60259"/>
            <a:ext cx="8829741" cy="819619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Маркетинговый план по целям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789364"/>
              </p:ext>
            </p:extLst>
          </p:nvPr>
        </p:nvGraphicFramePr>
        <p:xfrm>
          <a:off x="259080" y="1804946"/>
          <a:ext cx="11673840" cy="3357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4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9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Компонент 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Описание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Цели по реализации доп. образования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Завоевать долю на рынке, </a:t>
                      </a:r>
                      <a:r>
                        <a:rPr lang="ru-RU" sz="2200" dirty="0">
                          <a:effectLst/>
                          <a:latin typeface="Calibri"/>
                          <a:cs typeface="Times New Roman"/>
                        </a:rPr>
                        <a:t>о</a:t>
                      </a:r>
                      <a:r>
                        <a:rPr lang="ru-RU" sz="2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ткрытие сети школ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Цели по прибыли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Достичь точки безубыточности за 9 месяцев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Цели по ценам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Ценообразование на уровне среднерыночной, реализация социальных программ, оптимизировать расходы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Цели по предоставляемой услуге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effectLst/>
                        </a:rPr>
                        <a:t>добиться постоянного числа обучающихся</a:t>
                      </a:r>
                      <a:r>
                        <a:rPr lang="ru-RU" sz="2200" dirty="0">
                          <a:effectLst/>
                          <a:latin typeface="+mn-lt"/>
                          <a:cs typeface="Times New Roman"/>
                        </a:rPr>
                        <a:t>, </a:t>
                      </a:r>
                      <a:r>
                        <a:rPr lang="ru-RU" sz="2200" dirty="0">
                          <a:effectLst/>
                        </a:rPr>
                        <a:t>увеличить</a:t>
                      </a:r>
                      <a:r>
                        <a:rPr lang="ru-RU" sz="2200" baseline="0" dirty="0">
                          <a:effectLst/>
                        </a:rPr>
                        <a:t> количество </a:t>
                      </a:r>
                      <a:r>
                        <a:rPr lang="ru-RU" sz="2200" dirty="0">
                          <a:effectLst/>
                        </a:rPr>
                        <a:t>дополнительных услуг, совершенствовать качество преподавания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759360"/>
            <a:ext cx="12192000" cy="3657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8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44855" cy="612885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Маркетинговый план для дальнейшего развития школы английского языка «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Englishdom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517405"/>
            <a:ext cx="12192000" cy="3578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549095"/>
              </p:ext>
            </p:extLst>
          </p:nvPr>
        </p:nvGraphicFramePr>
        <p:xfrm>
          <a:off x="-1" y="935419"/>
          <a:ext cx="12191998" cy="5900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1527">
                  <a:extLst>
                    <a:ext uri="{9D8B030D-6E8A-4147-A177-3AD203B41FA5}">
                      <a16:colId xmlns:a16="http://schemas.microsoft.com/office/drawing/2014/main" val="4213808400"/>
                    </a:ext>
                  </a:extLst>
                </a:gridCol>
                <a:gridCol w="2851489">
                  <a:extLst>
                    <a:ext uri="{9D8B030D-6E8A-4147-A177-3AD203B41FA5}">
                      <a16:colId xmlns:a16="http://schemas.microsoft.com/office/drawing/2014/main" val="1699707430"/>
                    </a:ext>
                  </a:extLst>
                </a:gridCol>
                <a:gridCol w="4274247">
                  <a:extLst>
                    <a:ext uri="{9D8B030D-6E8A-4147-A177-3AD203B41FA5}">
                      <a16:colId xmlns:a16="http://schemas.microsoft.com/office/drawing/2014/main" val="3034697022"/>
                    </a:ext>
                  </a:extLst>
                </a:gridCol>
                <a:gridCol w="3724735">
                  <a:extLst>
                    <a:ext uri="{9D8B030D-6E8A-4147-A177-3AD203B41FA5}">
                      <a16:colId xmlns:a16="http://schemas.microsoft.com/office/drawing/2014/main" val="4146295078"/>
                    </a:ext>
                  </a:extLst>
                </a:gridCol>
              </a:tblGrid>
              <a:tr h="543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 развития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Краткосрочный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Среднесрочный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Долгосрочный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593909"/>
                  </a:ext>
                </a:extLst>
              </a:tr>
              <a:tr h="5739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Временные рамки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 1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1 года до 3 лет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Свыше 3 лет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2897279603"/>
                  </a:ext>
                </a:extLst>
              </a:tr>
              <a:tr h="1339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Зарегистрировать юридическое лицо и открыть предприятие общественного питания с системой электронного меню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Стабильная работа кафе, завоевание рыночной ниши в размере 5-10%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Расширение рыночной ниши, открытие сети интерактивных кафе «</a:t>
                      </a:r>
                      <a:r>
                        <a:rPr lang="ru-RU" sz="1400" dirty="0" err="1">
                          <a:effectLst/>
                        </a:rPr>
                        <a:t>Fas</a:t>
                      </a:r>
                      <a:r>
                        <a:rPr lang="en-US" sz="1400" dirty="0">
                          <a:effectLst/>
                        </a:rPr>
                        <a:t>t</a:t>
                      </a:r>
                      <a:r>
                        <a:rPr lang="ru-RU" sz="1400" dirty="0" err="1">
                          <a:effectLst/>
                        </a:rPr>
                        <a:t>Rea</a:t>
                      </a:r>
                      <a:r>
                        <a:rPr lang="en-US" sz="1400" dirty="0">
                          <a:effectLst/>
                        </a:rPr>
                        <a:t>c</a:t>
                      </a:r>
                      <a:r>
                        <a:rPr lang="ru-RU" sz="1400" dirty="0">
                          <a:effectLst/>
                        </a:rPr>
                        <a:t>» в разных районах Брянска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4095760903"/>
                  </a:ext>
                </a:extLst>
              </a:tr>
              <a:tr h="3443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пройти государственную регистрацию;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найти помещение для аренды;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разрекламировать свой бизнес, </a:t>
                      </a:r>
                      <a:r>
                        <a:rPr lang="ru-RU" sz="1400" dirty="0" err="1">
                          <a:effectLst/>
                        </a:rPr>
                        <a:t>брендирование</a:t>
                      </a:r>
                      <a:r>
                        <a:rPr lang="ru-RU" sz="1400" dirty="0">
                          <a:effectLst/>
                        </a:rPr>
                        <a:t> кафе;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выход на оборачиваемость посадочного места равную 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завоевать конкурентные преимущества, посредством предоставления дополнительных услуг;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разработать систему лояльности для постоянных клиентов;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выйти на уровень безубыточности проекта;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постоянно </a:t>
                      </a:r>
                      <a:r>
                        <a:rPr lang="ru-RU" sz="1400" dirty="0" err="1">
                          <a:effectLst/>
                        </a:rPr>
                        <a:t>мониторить</a:t>
                      </a:r>
                      <a:r>
                        <a:rPr lang="ru-RU" sz="1400" dirty="0">
                          <a:effectLst/>
                        </a:rPr>
                        <a:t> рынок на наличие новинок в области индустрии общественного питания;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проводить опросы посетителей о их пожеланиях и предпочтениях;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расширить спектр предоставляемых услуг.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найти помещение для аренды;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подобрать административно-управляющий и обслуживающий персонал;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проводить опросы посетителей о их пожеланиях и предпочтениях;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постоянно </a:t>
                      </a:r>
                      <a:r>
                        <a:rPr lang="ru-RU" sz="1400" dirty="0" err="1">
                          <a:effectLst/>
                        </a:rPr>
                        <a:t>мониторить</a:t>
                      </a:r>
                      <a:r>
                        <a:rPr lang="ru-RU" sz="1400" dirty="0">
                          <a:effectLst/>
                        </a:rPr>
                        <a:t> рынок на наличие новинок в области индустрии общественного питания;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проводить  мероприятия, направленные на повышение квалификации сотрудников.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151568193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7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1160" y="0"/>
            <a:ext cx="2910840" cy="68579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r>
              <a:rPr lang="ru-RU" sz="2000" b="1" dirty="0">
                <a:solidFill>
                  <a:srgbClr val="70AD47">
                    <a:lumMod val="50000"/>
                  </a:srgbClr>
                </a:solidFill>
              </a:rPr>
              <a:t>Наши цены доступны ВСЕМ. </a:t>
            </a:r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esktop\юниоры\Юниоры готовая\плакат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3378" r="5184" b="5028"/>
          <a:stretch/>
        </p:blipFill>
        <p:spPr bwMode="auto">
          <a:xfrm>
            <a:off x="0" y="0"/>
            <a:ext cx="94052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88549" y="345103"/>
            <a:ext cx="2803452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ru-RU" sz="2000" b="1" dirty="0" err="1">
                <a:solidFill>
                  <a:schemeClr val="bg1"/>
                </a:solidFill>
              </a:rPr>
              <a:t>истема</a:t>
            </a:r>
            <a:r>
              <a:rPr lang="ru-RU" sz="2000" b="1" dirty="0">
                <a:solidFill>
                  <a:schemeClr val="bg1"/>
                </a:solidFill>
              </a:rPr>
              <a:t> лояльности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для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обучающихся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77061" y="5266978"/>
            <a:ext cx="26264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г. Брянск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Советский район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ул. Красный маяк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д. 111</a:t>
            </a:r>
          </a:p>
        </p:txBody>
      </p:sp>
      <p:pic>
        <p:nvPicPr>
          <p:cNvPr id="7" name="Picture 2" descr="C:\Users\User\Downloads\1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549" y="3375660"/>
            <a:ext cx="2803451" cy="16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0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491" y="0"/>
            <a:ext cx="7068711" cy="667909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Маркетинговые обязанности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4144" y="1078202"/>
            <a:ext cx="5688495" cy="33586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algn="just"/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Евгений </a:t>
            </a:r>
            <a:r>
              <a:rPr lang="ru-RU" sz="3400" b="1" dirty="0" err="1">
                <a:solidFill>
                  <a:schemeClr val="accent6">
                    <a:lumMod val="50000"/>
                  </a:schemeClr>
                </a:solidFill>
              </a:rPr>
              <a:t>Шашин</a:t>
            </a:r>
            <a:endParaRPr lang="ru-RU" sz="3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отвечает за креативность ведения бизнеса, маркетинговую и ассортиментную политику, принимает решения по организационным вопросам, отвечает за продвижение 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брендирование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 имени, разрабатывает и поддерживает концепцию кафе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0360" y="1428722"/>
            <a:ext cx="5212081" cy="299087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Виктория Хохлова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отвечает за финансовую сторону, осуществляет прием  и отбор сотрудников, принимает решения по данным вопросам, отвечает за экономическое обоснование и эффективность принятых решений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36753" y="4541518"/>
            <a:ext cx="9386183" cy="1691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Аутсорсинг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Разработка сайта компанией ООО «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Рунект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Административное сопровождение сайта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517405"/>
            <a:ext cx="12192000" cy="3578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915" y="102882"/>
            <a:ext cx="2582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Результаты 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тестирования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6015" y="1056989"/>
            <a:ext cx="4088524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https://docs.google.com/forms/d/e/1FAIpQLSdYGp3yNZdsXwlUbCLcHUiVwW6b6rhcj1EwGSHdEyra9DbKLg/viewform"/>
              </a:rPr>
              <a:t>https://docs.google.com/forms/d/e/1FAIpQLSdYGp3yNZdsX..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9499E-B80D-4EF3-A64A-3ECA7604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589" y="157655"/>
            <a:ext cx="7659411" cy="65996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09DC18-F46C-42C7-8384-AF9F3498F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5" y="1727429"/>
            <a:ext cx="4216574" cy="46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5E6BD58-1EF7-471F-A790-54FD141B8D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03" y="254822"/>
            <a:ext cx="7756195" cy="64928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19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3494B3E-E09E-4CED-A8CD-87332057BC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96" y="0"/>
            <a:ext cx="7876903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40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314F57B-330E-4750-9285-4EAF478045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8195442" cy="686251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012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2213D-0D92-42B6-8119-42686463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16150BA-6E5E-49B3-B99E-7C23F1D61E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54" y="0"/>
            <a:ext cx="8135570" cy="685800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B9C2FB3-6F3A-47BA-9534-558FDAFE68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4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0"/>
            <a:ext cx="11399519" cy="636738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Цели и задачи маркетинга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242" y="1212003"/>
            <a:ext cx="9801330" cy="12631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/>
              <a:t>Цели: </a:t>
            </a:r>
          </a:p>
          <a:p>
            <a:r>
              <a:rPr lang="ru-RU" dirty="0"/>
              <a:t>Увеличение доли рынка, завоевание лидирующих позиций </a:t>
            </a:r>
          </a:p>
          <a:p>
            <a:r>
              <a:rPr lang="ru-RU" dirty="0"/>
              <a:t>Увеличение прибыли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81562" y="2196544"/>
            <a:ext cx="831043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/>
              <a:t>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Стабильная работа школы;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Полная загруженность учебных кабинетов;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Достичь точки безубыточности за 9 месяцев;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Увеличение объема оказываемых услуг;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Ценообразование на уровне среднерыночной, уменьшить стоимость услуг для определенной категории граждан, оптимизировать расходы;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Расширить ассортимент предлагаемых услуг;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Совершенствовать качество предоставления услуг.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87790"/>
            <a:ext cx="12192000" cy="310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F4421-5F98-4E5C-B689-C6ECBD02CD92}"/>
              </a:ext>
            </a:extLst>
          </p:cNvPr>
          <p:cNvSpPr txBox="1"/>
          <p:nvPr/>
        </p:nvSpPr>
        <p:spPr>
          <a:xfrm>
            <a:off x="1450428" y="4177862"/>
            <a:ext cx="1555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highlight>
                  <a:srgbClr val="FFFF00"/>
                </a:highlight>
              </a:rPr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3092097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C9374-1464-4367-B99E-FE978CB5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2C854-E6F0-4ED2-A946-C4FAA7D3C4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Создать профили в ВК, инстаграм и поменять ссылки</a:t>
            </a:r>
          </a:p>
          <a:p>
            <a:r>
              <a:rPr lang="ru-RU" dirty="0"/>
              <a:t>В табл. конкурентоспособности подставить школы</a:t>
            </a:r>
          </a:p>
          <a:p>
            <a:r>
              <a:rPr lang="ru-RU" dirty="0"/>
              <a:t>Переделать маркетинговый план дальнейшего развития</a:t>
            </a:r>
          </a:p>
          <a:p>
            <a:r>
              <a:rPr lang="ru-RU" dirty="0"/>
              <a:t>Логотип вставить на первых слайдах</a:t>
            </a:r>
          </a:p>
          <a:p>
            <a:r>
              <a:rPr lang="ru-RU" dirty="0"/>
              <a:t>Сделать слайд рекламы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626831-6100-45BC-B67D-A4FEE844A0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Маркетинговые обязанности переделать под себя (взять с модуля А)</a:t>
            </a:r>
          </a:p>
          <a:p>
            <a:r>
              <a:rPr lang="ru-RU" dirty="0"/>
              <a:t>Сделать слайды с указанием целевой аудитории (взять за пример дополнительную презентацию)</a:t>
            </a:r>
          </a:p>
        </p:txBody>
      </p:sp>
    </p:spTree>
    <p:extLst>
      <p:ext uri="{BB962C8B-B14F-4D97-AF65-F5344CB8AC3E}">
        <p14:creationId xmlns:p14="http://schemas.microsoft.com/office/powerpoint/2010/main" val="1853625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9021" y="2858495"/>
            <a:ext cx="6400800" cy="1126434"/>
          </a:xfrm>
        </p:spPr>
        <p:txBody>
          <a:bodyPr>
            <a:noAutofit/>
          </a:bodyPr>
          <a:lstStyle/>
          <a:p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6508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415" y="0"/>
            <a:ext cx="6249421" cy="763959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</a:rPr>
              <a:t>SWOT -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анализ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7938B57-82A8-4D37-BBE3-7066CEF41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72350"/>
              </p:ext>
            </p:extLst>
          </p:nvPr>
        </p:nvGraphicFramePr>
        <p:xfrm>
          <a:off x="152400" y="782320"/>
          <a:ext cx="11887200" cy="6075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6496">
                  <a:extLst>
                    <a:ext uri="{9D8B030D-6E8A-4147-A177-3AD203B41FA5}">
                      <a16:colId xmlns:a16="http://schemas.microsoft.com/office/drawing/2014/main" val="3503754426"/>
                    </a:ext>
                  </a:extLst>
                </a:gridCol>
                <a:gridCol w="6810704">
                  <a:extLst>
                    <a:ext uri="{9D8B030D-6E8A-4147-A177-3AD203B41FA5}">
                      <a16:colId xmlns:a16="http://schemas.microsoft.com/office/drawing/2014/main" val="3910236260"/>
                    </a:ext>
                  </a:extLst>
                </a:gridCol>
              </a:tblGrid>
              <a:tr h="1407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Сильные стороны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Возможности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378130"/>
                  </a:ext>
                </a:extLst>
              </a:tr>
              <a:tr h="3245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 Выгодное место расположение, в центральной части Советского района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 Нет конкуренции в выбранном нами месте расположения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 Льготы для детей из малообеспеченных семей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 Относительно невысокая цена за обучение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 Обеспечение обучающихся учебным и методическим материалом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6. Работа школы в две смены, без выходных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 Большой охват населения.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 Открытие новых филиалов обучения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 Закрепление знаний обучающихся через прохождение практики (заключение договоров о сетевом взаимодействии со школами-интернатами)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 Получение обучающимися опыта преподавания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 Переход на дистанционную форму обучения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6. Возможность введения индивидуальных занятий за дополнительную плату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7. Внедрение новых направлений и программ обучения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 Привлечение инвесторов для расширения деятельности школы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66140"/>
                  </a:ext>
                </a:extLst>
              </a:tr>
              <a:tr h="1407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Слабые стороны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Угрозы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122659"/>
                  </a:ext>
                </a:extLst>
              </a:tr>
              <a:tr h="2085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1. Еще не сформировавшийся имидж школы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2. Отсутствие опыта совместной работы членов коллектива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3. Отсутствие опыта ведения бизнеса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4. Недостаточный управленческий опыт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 Появление новых конкурентов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 Неудовлетворенность качеством оказываемых услуг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 Снижение общего уровня покупательской способности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 Ошибка при подборе персонала, недостаточно квалифицированные кадры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 Проверки пожарной безопасности,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СанПина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и др. контролирующих служб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6. Недобор обучающихся в группы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51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86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6141" y="-161978"/>
            <a:ext cx="3159718" cy="763959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Pest -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анализ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111367"/>
              </p:ext>
            </p:extLst>
          </p:nvPr>
        </p:nvGraphicFramePr>
        <p:xfrm>
          <a:off x="115906" y="601981"/>
          <a:ext cx="11960187" cy="617362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44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Факторы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Возможности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Угрозы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Политические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1.Обеспечение благоприятных условий для развития дополнительного образования;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2.Проводимые в стране и регионе меры по обеспечению финансовой поддержки предприятий малого и среднего бизнеса;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3.Вводимые специальные налоговые режимы для предприятий малого и среднего бизнеса;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4.Стабильное политическое положение в стране и регионе;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5. Законы РФ дают возможность предотвратить появление недобросовестных конкурентов 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1.Расширение требований к дополнительному образованию за счет изменения требований законодательства, а также санитарных и противопожарных норм;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 Увеличение расходов, связанных с обеспечением повышенных требований пожарной безопасности;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 Проверки кафе </a:t>
                      </a:r>
                      <a:r>
                        <a:rPr lang="ru-RU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СанПином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Экономические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1.Стабильные цены на продукцию у поставщиков;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2.Отсутствие школ-конкурентов с социальными группами;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 Увеличение доходов потенциальных клиентов;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4. Создание сети школ английского языка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Englishdom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1.Кризисная финансово-экономическая ситуация в стране или регионе;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2.Рост уровня инфляции в стране;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 Уход обучающихся к потенциальным конкурентам.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1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Социальные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1.Улучшение демографической ситуации в г. Брянске,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2.Рост числа среднего класса;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 Увеличение заработной платы в Брянской области окажет позитивное воздействие на стимулирование спроса и увеличение обучающихся школы;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4. Мода на языки. Повышенная заинтересованность к изучению иностранных  языков.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5. Социальная мобильность населения.</a:t>
                      </a: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1.Незначительное снижение спроса на изучение иностранного языка.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1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Технологические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1.Возможность использования дистанционного обучения;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2.Появление нового технологического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оборудования, направленного на улучшение качества обслуживания;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3.Использование ресурсосберегающих технологий сократит издержки школы;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 Опережение износа и выбытия основных производственных фондов (оборудования) школы над вводом их в действие.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86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954" y="0"/>
            <a:ext cx="10456984" cy="70035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Маркетинговая стратегия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954" y="3373347"/>
            <a:ext cx="6814931" cy="12741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Маркетинговые инструменты:</a:t>
            </a:r>
          </a:p>
          <a:p>
            <a:pPr marL="0" lvl="0" indent="0">
              <a:buNone/>
            </a:pPr>
            <a:r>
              <a:rPr lang="ru-RU" sz="2000" b="1" dirty="0"/>
              <a:t>Профиль ВК  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https://vk.com/id638487835</a:t>
            </a:r>
            <a:endParaRPr lang="ru-RU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2000" b="1" dirty="0"/>
              <a:t>Профиль </a:t>
            </a:r>
            <a:r>
              <a:rPr lang="ru-RU" sz="2000" b="1" dirty="0" err="1"/>
              <a:t>Инстаграмм</a:t>
            </a:r>
            <a:r>
              <a:rPr lang="ru-RU" sz="2000" b="1" dirty="0"/>
              <a:t> </a:t>
            </a:r>
            <a:r>
              <a:rPr lang="en-US" sz="2000" dirty="0">
                <a:hlinkClick r:id="rId4"/>
              </a:rPr>
              <a:t>https://www.instagram.com/fastreac2</a:t>
            </a:r>
            <a:br>
              <a:rPr lang="ru-RU" sz="2000" dirty="0"/>
            </a:br>
            <a:r>
              <a:rPr lang="ru-RU" sz="20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04299"/>
            <a:ext cx="12192000" cy="3021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9269" y="1021081"/>
            <a:ext cx="11874611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  <a:ea typeface="+mj-ea"/>
                <a:cs typeface="+mj-cs"/>
              </a:rPr>
              <a:t>Заключается в </a:t>
            </a:r>
            <a:r>
              <a:rPr lang="ru-RU" sz="2800" b="1" dirty="0">
                <a:latin typeface="+mj-lt"/>
              </a:rPr>
              <a:t>предложении образовательных услуг по изучению английского языка с формированием социальных групп и прохождением практики, что ориентировано на индивидуальный подход к каждому клиенту.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5D758A-1D15-4B5D-B235-D2BC1A30E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Что должно быть прописано в разделе: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краткая характеристика целевой аудитории;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оценка платёжеспособности целевой аудитории;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конкурентные преимущества продукта; (взять с </a:t>
            </a:r>
            <a:r>
              <a:rPr lang="ru-RU" sz="1800" b="0" i="0" u="none" strike="noStrike" baseline="0">
                <a:latin typeface="Times New Roman" panose="02020603050405020304" pitchFamily="18" charset="0"/>
              </a:rPr>
              <a:t>дополнительной презентации)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D0E6778-28D3-44A5-AC91-76EBAFD57B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/>
              <a:t>Целевой сегмент –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/>
              <a:t>подростки и молодежь</a:t>
            </a:r>
          </a:p>
        </p:txBody>
      </p:sp>
    </p:spTree>
    <p:extLst>
      <p:ext uri="{BB962C8B-B14F-4D97-AF65-F5344CB8AC3E}">
        <p14:creationId xmlns:p14="http://schemas.microsoft.com/office/powerpoint/2010/main" val="84954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3EBCD-EA09-4A90-9EE6-F8DF0BD7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5FB20-CEF7-4C60-8ECB-BF07786D6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53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615" y="-68218"/>
            <a:ext cx="8404886" cy="756008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Конкурентоспособность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277065"/>
              </p:ext>
            </p:extLst>
          </p:nvPr>
        </p:nvGraphicFramePr>
        <p:xfrm>
          <a:off x="243840" y="844168"/>
          <a:ext cx="11704319" cy="64948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86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4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55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Факторы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конкуренто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-способности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 английского языка «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Englishdom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Ресторан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ArtHall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Кафе  «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GRILLE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Кафе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Чикен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-пицца»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Кафе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«Лео пицца»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5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Сервис/формат обслуживания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Высокий, предполагается обслуживание клиентов с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</a:rPr>
                        <a:t> применением дистанционных технологий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Средний </a:t>
                      </a: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Средний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Цены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Средние, предполагаются социальные группы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Средние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Средние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Уровень учебных программ, методические материалы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Учебные, дидактические материалы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Приобретает школа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Самостоятельное приобретение</a:t>
                      </a: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Самостоятельное приобретение</a:t>
                      </a: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Самостоятельное приобретение</a:t>
                      </a: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Самостоятельное приобретение</a:t>
                      </a: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Месторасположение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Удобное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Не удобное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Не удобное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Удобное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Удобное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3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Отношение к клиентам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Хорошее </a:t>
                      </a: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Хорошее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Хорошее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Хорошее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Хорошее </a:t>
                      </a: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565872"/>
            <a:ext cx="12192000" cy="2782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4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590" y="1483300"/>
            <a:ext cx="3901440" cy="581080"/>
          </a:xfrm>
        </p:spPr>
        <p:txBody>
          <a:bodyPr>
            <a:normAutofit/>
          </a:bodyPr>
          <a:lstStyle/>
          <a:p>
            <a:r>
              <a:rPr lang="ru-RU" sz="3200" b="1" dirty="0"/>
              <a:t>Каналы сбыта услуг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7666" y="1035724"/>
            <a:ext cx="4218830" cy="162723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2400" dirty="0"/>
              <a:t>Интернет-реклама, реклама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 Собственный сайт, </a:t>
            </a:r>
            <a:r>
              <a:rPr lang="ru-RU" sz="2400" dirty="0" err="1"/>
              <a:t>соц.сети</a:t>
            </a:r>
            <a:r>
              <a:rPr lang="ru-RU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 Сарафанное радио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Физическое окружение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0" y="572492"/>
            <a:ext cx="12192000" cy="286247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431" y="1"/>
            <a:ext cx="11259047" cy="81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/>
              <a:t>Маркетинговый план для этапа запуска проекта 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B3BD4CE3-F917-47FE-A55D-301F8B7E3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1495"/>
              </p:ext>
            </p:extLst>
          </p:nvPr>
        </p:nvGraphicFramePr>
        <p:xfrm>
          <a:off x="617483" y="2617077"/>
          <a:ext cx="10957033" cy="4125694"/>
        </p:xfrm>
        <a:graphic>
          <a:graphicData uri="http://schemas.openxmlformats.org/drawingml/2006/table">
            <a:tbl>
              <a:tblPr firstRow="1" firstCol="1" bandRow="1"/>
              <a:tblGrid>
                <a:gridCol w="7531072">
                  <a:extLst>
                    <a:ext uri="{9D8B030D-6E8A-4147-A177-3AD203B41FA5}">
                      <a16:colId xmlns:a16="http://schemas.microsoft.com/office/drawing/2014/main" val="822636178"/>
                    </a:ext>
                  </a:extLst>
                </a:gridCol>
                <a:gridCol w="3425961">
                  <a:extLst>
                    <a:ext uri="{9D8B030D-6E8A-4147-A177-3AD203B41FA5}">
                      <a16:colId xmlns:a16="http://schemas.microsoft.com/office/drawing/2014/main" val="1174989658"/>
                    </a:ext>
                  </a:extLst>
                </a:gridCol>
              </a:tblGrid>
              <a:tr h="513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затрат, руб.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789286"/>
                  </a:ext>
                </a:extLst>
              </a:tr>
              <a:tr h="708284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Рекламный ролик на местном телевидении (1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cек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/10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3000,00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416636"/>
                  </a:ext>
                </a:extLst>
              </a:tr>
              <a:tr h="52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Реклама на радио (40руб./с*20с/ 4 выхода)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3200,00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525357"/>
                  </a:ext>
                </a:extLst>
              </a:tr>
              <a:tr h="649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Аренда рекламного щита с изготовлением баннера (В1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19000,00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262788"/>
                  </a:ext>
                </a:extLst>
              </a:tr>
              <a:tr h="26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Распространение рекламных буклетов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3000,00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54414"/>
                  </a:ext>
                </a:extLst>
              </a:tr>
              <a:tr h="26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сайта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85349"/>
                  </a:ext>
                </a:extLst>
              </a:tr>
              <a:tr h="26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Ведение социальных сетей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12412"/>
                  </a:ext>
                </a:extLst>
              </a:tr>
              <a:tr h="26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СМС - рассылка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5000,00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039385"/>
                  </a:ext>
                </a:extLst>
              </a:tr>
              <a:tr h="328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Брендирование 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12000,00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27089"/>
                  </a:ext>
                </a:extLst>
              </a:tr>
              <a:tr h="26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45200,00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208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276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1350</Words>
  <Application>Microsoft Office PowerPoint</Application>
  <PresentationFormat>Широкоэкранный</PresentationFormat>
  <Paragraphs>266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Команда «to as one»</vt:lpstr>
      <vt:lpstr>Цели и задачи маркетинга</vt:lpstr>
      <vt:lpstr>SWOT -анализ</vt:lpstr>
      <vt:lpstr>Pest - анализ</vt:lpstr>
      <vt:lpstr>Маркетинговая стратегия</vt:lpstr>
      <vt:lpstr>Целевой сегмент –  подростки и молодежь</vt:lpstr>
      <vt:lpstr>Презентация PowerPoint</vt:lpstr>
      <vt:lpstr>Конкурентоспособность</vt:lpstr>
      <vt:lpstr>Каналы сбыта услуг</vt:lpstr>
      <vt:lpstr>Презентация PowerPoint</vt:lpstr>
      <vt:lpstr>Маркетинговый план по целям </vt:lpstr>
      <vt:lpstr>Маркетинговый план для дальнейшего развития школы английского языка «Englishdom»</vt:lpstr>
      <vt:lpstr>    Наши цены доступны ВСЕМ.        </vt:lpstr>
      <vt:lpstr>Маркетинговые обязанности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348</cp:revision>
  <dcterms:created xsi:type="dcterms:W3CDTF">2020-02-03T09:43:59Z</dcterms:created>
  <dcterms:modified xsi:type="dcterms:W3CDTF">2022-02-10T01:56:50Z</dcterms:modified>
</cp:coreProperties>
</file>