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951835E-0142-4907-A0F5-43E47D8F5502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133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0212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276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73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40177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63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186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901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2220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081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943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7AD0F798-C3A8-4151-A7D5-30D990FAB5E0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197D5711-1588-4512-8103-C9C25BFD4E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414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6999E-DF4F-4314-997D-42DBB5E432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Екскурс</a:t>
            </a:r>
            <a:r>
              <a:rPr lang="en-US" dirty="0" err="1"/>
              <a:t>i</a:t>
            </a:r>
            <a:r>
              <a:rPr lang="uk-UA" dirty="0"/>
              <a:t>я Мадонни Високого Відродження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0F4EDF-903C-4358-BD93-9395E9C34B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5853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57B45-AAE3-4369-9500-40EE43291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711396"/>
          </a:xfrm>
        </p:spPr>
        <p:txBody>
          <a:bodyPr>
            <a:normAutofit fontScale="90000"/>
          </a:bodyPr>
          <a:lstStyle/>
          <a:p>
            <a:r>
              <a:rPr lang="ru-RU" dirty="0"/>
              <a:t> Мадонна у </a:t>
            </a:r>
            <a:r>
              <a:rPr lang="ru-RU" dirty="0" err="1"/>
              <a:t>скелях</a:t>
            </a:r>
            <a:r>
              <a:rPr lang="ru-RU" dirty="0"/>
              <a:t> (картина художника Леонардо да </a:t>
            </a:r>
            <a:r>
              <a:rPr lang="ru-RU" dirty="0" err="1"/>
              <a:t>Вінчі</a:t>
            </a:r>
            <a:r>
              <a:rPr lang="ru-RU" dirty="0"/>
              <a:t>, 1483-1486 </a:t>
            </a:r>
            <a:r>
              <a:rPr lang="ru-RU" dirty="0" err="1"/>
              <a:t>pp</a:t>
            </a:r>
            <a:r>
              <a:rPr lang="ru-RU" dirty="0"/>
              <a:t>.) </a:t>
            </a:r>
            <a:endParaRPr lang="uk-UA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578279F-D506-46D1-B37D-0475309FA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3127022"/>
            <a:ext cx="8595360" cy="3053115"/>
          </a:xfrm>
        </p:spPr>
        <p:txBody>
          <a:bodyPr/>
          <a:lstStyle/>
          <a:p>
            <a:r>
              <a:rPr lang="uk-UA" dirty="0"/>
              <a:t>Живописець зобразив Мадонну, Немовля Христа, яке підняло руку в благословляючому жесті, маленького святого Іоанна та архангела, швидше за все </a:t>
            </a:r>
            <a:r>
              <a:rPr lang="uk-UA" dirty="0" err="1"/>
              <a:t>Уріеля</a:t>
            </a:r>
            <a:r>
              <a:rPr lang="uk-UA" dirty="0"/>
              <a:t>, що асоціюється з ним. У Національній галереї зберігаються дві панелі для цього сюжету із зображенням ангелів, що </a:t>
            </a:r>
            <a:r>
              <a:rPr lang="uk-UA" dirty="0" err="1"/>
              <a:t>музифікують</a:t>
            </a:r>
            <a:r>
              <a:rPr lang="uk-UA" dirty="0"/>
              <a:t>, але спочатку вони належали </a:t>
            </a:r>
            <a:r>
              <a:rPr lang="uk-UA" dirty="0" err="1"/>
              <a:t>луврській</a:t>
            </a:r>
            <a:r>
              <a:rPr lang="uk-UA" dirty="0"/>
              <a:t> картині.</a:t>
            </a:r>
          </a:p>
        </p:txBody>
      </p:sp>
    </p:spTree>
    <p:extLst>
      <p:ext uri="{BB962C8B-B14F-4D97-AF65-F5344CB8AC3E}">
        <p14:creationId xmlns:p14="http://schemas.microsoft.com/office/powerpoint/2010/main" val="239390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4E205-D46C-4290-99CA-A3A4AD558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Мадонна Альба (картина художника </a:t>
            </a:r>
            <a:r>
              <a:rPr lang="ru-RU" dirty="0" err="1"/>
              <a:t>Рафаеля</a:t>
            </a:r>
            <a:r>
              <a:rPr lang="ru-RU" dirty="0"/>
              <a:t>, 1511 р.)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E54AF1-A49A-419D-B07D-3E1866448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3048000"/>
            <a:ext cx="8595360" cy="3132137"/>
          </a:xfrm>
        </p:spPr>
        <p:txBody>
          <a:bodyPr/>
          <a:lstStyle/>
          <a:p>
            <a:r>
              <a:rPr lang="uk-UA" dirty="0"/>
              <a:t>На картині зображено жінку, яка тримає на руках немовля, якого вона годує грудьми. Фон картини: стіна з двома арочними вікнами, світло з яких падає на глядача і робить стіну темнішою. У вікнах видно краєвид у блакитних тонах. Сама ж постать Мадонни немов осяяна світлом, що йде звідкись спереду.</a:t>
            </a:r>
          </a:p>
        </p:txBody>
      </p:sp>
    </p:spTree>
    <p:extLst>
      <p:ext uri="{BB962C8B-B14F-4D97-AF65-F5344CB8AC3E}">
        <p14:creationId xmlns:p14="http://schemas.microsoft.com/office/powerpoint/2010/main" val="14549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2787D-4486-480F-9C40-B1F6B7697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Мадонна </a:t>
            </a:r>
            <a:r>
              <a:rPr lang="ru-RU" dirty="0" err="1"/>
              <a:t>Літта</a:t>
            </a:r>
            <a:r>
              <a:rPr lang="ru-RU" dirty="0"/>
              <a:t> (картина художника Леонардо да </a:t>
            </a:r>
            <a:r>
              <a:rPr lang="ru-RU" dirty="0" err="1"/>
              <a:t>Вінчі</a:t>
            </a:r>
            <a:r>
              <a:rPr lang="ru-RU" dirty="0"/>
              <a:t>, 1490-1491 </a:t>
            </a:r>
            <a:r>
              <a:rPr lang="ru-RU" dirty="0" err="1"/>
              <a:t>pp</a:t>
            </a:r>
            <a:r>
              <a:rPr lang="ru-RU" dirty="0"/>
              <a:t>.)</a:t>
            </a:r>
            <a:endParaRPr lang="uk-UA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E93233B-C983-4A92-B099-85AEC8F24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980267"/>
            <a:ext cx="8595360" cy="3199870"/>
          </a:xfrm>
        </p:spPr>
        <p:txBody>
          <a:bodyPr/>
          <a:lstStyle/>
          <a:p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err="1"/>
              <a:t>укладено</a:t>
            </a:r>
            <a:r>
              <a:rPr lang="ru-RU" dirty="0"/>
              <a:t> у коло </a:t>
            </a:r>
            <a:r>
              <a:rPr lang="ru-RU" dirty="0" err="1"/>
              <a:t>діаметром</a:t>
            </a:r>
            <a:r>
              <a:rPr lang="ru-RU" dirty="0"/>
              <a:t> 94,5 см. </a:t>
            </a:r>
            <a:r>
              <a:rPr lang="ru-RU" dirty="0" err="1"/>
              <a:t>Геометричним</a:t>
            </a:r>
            <a:r>
              <a:rPr lang="ru-RU" dirty="0"/>
              <a:t> центром </a:t>
            </a:r>
            <a:r>
              <a:rPr lang="ru-RU" dirty="0" err="1"/>
              <a:t>композиції</a:t>
            </a:r>
            <a:r>
              <a:rPr lang="ru-RU" dirty="0"/>
              <a:t> служить невеликий </a:t>
            </a:r>
            <a:r>
              <a:rPr lang="ru-RU" dirty="0" err="1"/>
              <a:t>хрест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тростини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юний</a:t>
            </a:r>
            <a:r>
              <a:rPr lang="ru-RU" dirty="0"/>
              <a:t> </a:t>
            </a:r>
            <a:r>
              <a:rPr lang="ru-RU" dirty="0" err="1"/>
              <a:t>Іоанн</a:t>
            </a:r>
            <a:r>
              <a:rPr lang="ru-RU" dirty="0"/>
              <a:t> </a:t>
            </a:r>
            <a:r>
              <a:rPr lang="ru-RU" dirty="0" err="1"/>
              <a:t>Хреститель</a:t>
            </a:r>
            <a:r>
              <a:rPr lang="ru-RU" dirty="0"/>
              <a:t> </a:t>
            </a:r>
            <a:r>
              <a:rPr lang="ru-RU" dirty="0" err="1"/>
              <a:t>простягає</a:t>
            </a:r>
            <a:r>
              <a:rPr lang="ru-RU" dirty="0"/>
              <a:t> </a:t>
            </a:r>
            <a:r>
              <a:rPr lang="ru-RU" dirty="0" err="1"/>
              <a:t>немовляті</a:t>
            </a:r>
            <a:r>
              <a:rPr lang="ru-RU" dirty="0"/>
              <a:t> </a:t>
            </a:r>
            <a:r>
              <a:rPr lang="ru-RU" dirty="0" err="1"/>
              <a:t>Христові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на </a:t>
            </a:r>
            <a:r>
              <a:rPr lang="ru-RU" dirty="0" err="1"/>
              <a:t>хрест</a:t>
            </a:r>
            <a:r>
              <a:rPr lang="ru-RU" dirty="0"/>
              <a:t> – </a:t>
            </a:r>
            <a:r>
              <a:rPr lang="ru-RU" dirty="0" err="1"/>
              <a:t>символічний</a:t>
            </a:r>
            <a:r>
              <a:rPr lang="ru-RU" dirty="0"/>
              <a:t> образ </a:t>
            </a:r>
            <a:r>
              <a:rPr lang="ru-RU" dirty="0" err="1"/>
              <a:t>хресної</a:t>
            </a:r>
            <a:r>
              <a:rPr lang="ru-RU" dirty="0"/>
              <a:t> </a:t>
            </a:r>
            <a:r>
              <a:rPr lang="ru-RU" dirty="0" err="1"/>
              <a:t>жертви</a:t>
            </a:r>
            <a:r>
              <a:rPr lang="ru-RU" dirty="0"/>
              <a:t> – </a:t>
            </a:r>
            <a:r>
              <a:rPr lang="ru-RU" dirty="0" err="1"/>
              <a:t>спрямовані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погляди.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9651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D3803-80C3-470D-8327-94A94B767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Мадонна у </a:t>
            </a:r>
            <a:r>
              <a:rPr lang="ru-RU" dirty="0" err="1"/>
              <a:t>кріслі</a:t>
            </a:r>
            <a:r>
              <a:rPr lang="ru-RU" dirty="0"/>
              <a:t> (картина художника </a:t>
            </a:r>
            <a:r>
              <a:rPr lang="ru-RU" dirty="0" err="1"/>
              <a:t>Рафаеля</a:t>
            </a:r>
            <a:r>
              <a:rPr lang="ru-RU" dirty="0"/>
              <a:t>, 1513-1514 </a:t>
            </a:r>
            <a:r>
              <a:rPr lang="ru-RU" dirty="0" err="1"/>
              <a:t>рр</a:t>
            </a:r>
            <a:r>
              <a:rPr lang="ru-RU" dirty="0"/>
              <a:t>.)​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655749-91B1-4557-8F68-C7831D0BF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946400"/>
            <a:ext cx="8595360" cy="3233737"/>
          </a:xfrm>
        </p:spPr>
        <p:txBody>
          <a:bodyPr/>
          <a:lstStyle/>
          <a:p>
            <a:r>
              <a:rPr lang="uk-UA" dirty="0"/>
              <a:t>одна з мадонн Рафаеля, написана близько 1513-1514 років, під час проживання художника у Римі. З давніх-давен виставляється в </a:t>
            </a:r>
            <a:r>
              <a:rPr lang="uk-UA" dirty="0" err="1"/>
              <a:t>Палатинській</a:t>
            </a:r>
            <a:r>
              <a:rPr lang="uk-UA" dirty="0"/>
              <a:t> галереї Флоренції. На картині зображені Діва Марія, яка обіймає немовля Христа, і юний Іоанн Хреститель, який дивиться на них з благоговінням.</a:t>
            </a:r>
          </a:p>
        </p:txBody>
      </p:sp>
    </p:spTree>
    <p:extLst>
      <p:ext uri="{BB962C8B-B14F-4D97-AF65-F5344CB8AC3E}">
        <p14:creationId xmlns:p14="http://schemas.microsoft.com/office/powerpoint/2010/main" val="2990720392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7</TotalTime>
  <Words>251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Schoolbook</vt:lpstr>
      <vt:lpstr>Wingdings 2</vt:lpstr>
      <vt:lpstr>Вид</vt:lpstr>
      <vt:lpstr>Екскурсiя Мадонни Високого Відродження</vt:lpstr>
      <vt:lpstr> Мадонна у скелях (картина художника Леонардо да Вінчі, 1483-1486 pp.) </vt:lpstr>
      <vt:lpstr>Мадонна Альба (картина художника Рафаеля, 1511 р.)</vt:lpstr>
      <vt:lpstr> Мадонна Літта (картина художника Леонардо да Вінчі, 1490-1491 pp.)</vt:lpstr>
      <vt:lpstr>Мадонна у кріслі (картина художника Рафаеля, 1513-1514 рр.)​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Екскурсiя Мадонни Високого Відродження</dc:title>
  <dc:creator>юлія карпович</dc:creator>
  <cp:lastModifiedBy>юлія карпович</cp:lastModifiedBy>
  <cp:revision>1</cp:revision>
  <dcterms:created xsi:type="dcterms:W3CDTF">2023-10-05T15:09:15Z</dcterms:created>
  <dcterms:modified xsi:type="dcterms:W3CDTF">2023-10-05T15:17:06Z</dcterms:modified>
</cp:coreProperties>
</file>