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70" r:id="rId10"/>
    <p:sldId id="266" r:id="rId11"/>
    <p:sldId id="271" r:id="rId12"/>
    <p:sldId id="267" r:id="rId13"/>
    <p:sldId id="268" r:id="rId14"/>
    <p:sldId id="272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03" autoAdjust="0"/>
  </p:normalViewPr>
  <p:slideViewPr>
    <p:cSldViewPr>
      <p:cViewPr varScale="1">
        <p:scale>
          <a:sx n="60" d="100"/>
          <a:sy n="60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CD84C-E89E-4FC5-AF7C-D93C74FFD1C2}" type="datetimeFigureOut">
              <a:rPr lang="ru-RU" smtClean="0"/>
              <a:t>30.03.2013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3E77-8F2B-41BC-BF33-18A0D2C006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CD84C-E89E-4FC5-AF7C-D93C74FFD1C2}" type="datetimeFigureOut">
              <a:rPr lang="ru-RU" smtClean="0"/>
              <a:t>30.03.2013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3E77-8F2B-41BC-BF33-18A0D2C006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CD84C-E89E-4FC5-AF7C-D93C74FFD1C2}" type="datetimeFigureOut">
              <a:rPr lang="ru-RU" smtClean="0"/>
              <a:t>30.03.2013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3E77-8F2B-41BC-BF33-18A0D2C006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CD84C-E89E-4FC5-AF7C-D93C74FFD1C2}" type="datetimeFigureOut">
              <a:rPr lang="ru-RU" smtClean="0"/>
              <a:t>30.03.2013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3E77-8F2B-41BC-BF33-18A0D2C006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CD84C-E89E-4FC5-AF7C-D93C74FFD1C2}" type="datetimeFigureOut">
              <a:rPr lang="ru-RU" smtClean="0"/>
              <a:t>30.03.2013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3E77-8F2B-41BC-BF33-18A0D2C006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CD84C-E89E-4FC5-AF7C-D93C74FFD1C2}" type="datetimeFigureOut">
              <a:rPr lang="ru-RU" smtClean="0"/>
              <a:t>30.03.2013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3E77-8F2B-41BC-BF33-18A0D2C006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CD84C-E89E-4FC5-AF7C-D93C74FFD1C2}" type="datetimeFigureOut">
              <a:rPr lang="ru-RU" smtClean="0"/>
              <a:t>30.03.2013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3E77-8F2B-41BC-BF33-18A0D2C006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CD84C-E89E-4FC5-AF7C-D93C74FFD1C2}" type="datetimeFigureOut">
              <a:rPr lang="ru-RU" smtClean="0"/>
              <a:t>30.03.2013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8EF3E77-8F2B-41BC-BF33-18A0D2C0063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CD84C-E89E-4FC5-AF7C-D93C74FFD1C2}" type="datetimeFigureOut">
              <a:rPr lang="ru-RU" smtClean="0"/>
              <a:t>30.03.2013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3E77-8F2B-41BC-BF33-18A0D2C006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CD84C-E89E-4FC5-AF7C-D93C74FFD1C2}" type="datetimeFigureOut">
              <a:rPr lang="ru-RU" smtClean="0"/>
              <a:t>30.03.2013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F8EF3E77-8F2B-41BC-BF33-18A0D2C006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75CD84C-E89E-4FC5-AF7C-D93C74FFD1C2}" type="datetimeFigureOut">
              <a:rPr lang="ru-RU" smtClean="0"/>
              <a:t>30.03.2013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3E77-8F2B-41BC-BF33-18A0D2C006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75CD84C-E89E-4FC5-AF7C-D93C74FFD1C2}" type="datetimeFigureOut">
              <a:rPr lang="ru-RU" smtClean="0"/>
              <a:t>30.03.2013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8EF3E77-8F2B-41BC-BF33-18A0D2C0063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276872"/>
            <a:ext cx="6480048" cy="2664296"/>
          </a:xfrm>
        </p:spPr>
        <p:txBody>
          <a:bodyPr>
            <a:noAutofit/>
          </a:bodyPr>
          <a:lstStyle/>
          <a:p>
            <a:pPr algn="ctr"/>
            <a:r>
              <a:rPr lang="ru-RU" sz="3600" b="0" dirty="0" smtClean="0">
                <a:latin typeface="Arial" pitchFamily="34" charset="0"/>
                <a:cs typeface="Arial" pitchFamily="34" charset="0"/>
              </a:rPr>
              <a:t>Презентация по русскому языку.</a:t>
            </a:r>
            <a:br>
              <a:rPr lang="ru-RU" sz="3600" b="0" dirty="0" smtClean="0">
                <a:latin typeface="Arial" pitchFamily="34" charset="0"/>
                <a:cs typeface="Arial" pitchFamily="34" charset="0"/>
              </a:rPr>
            </a:br>
            <a:r>
              <a:rPr lang="ru-RU" sz="3600" b="0" dirty="0" smtClean="0">
                <a:latin typeface="Arial" pitchFamily="34" charset="0"/>
                <a:cs typeface="Arial" pitchFamily="34" charset="0"/>
              </a:rPr>
              <a:t>Тема: Повторение темы «Словообразование и орфография» 6 класс.</a:t>
            </a:r>
            <a:endParaRPr lang="ru-RU" sz="36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16632"/>
            <a:ext cx="6480048" cy="1752600"/>
          </a:xfrm>
        </p:spPr>
        <p:txBody>
          <a:bodyPr>
            <a:normAutofit/>
          </a:bodyPr>
          <a:lstStyle/>
          <a:p>
            <a:pPr algn="ctr"/>
            <a:r>
              <a:rPr lang="ru-RU" sz="2200" dirty="0" smtClean="0"/>
              <a:t>МБ ОУ </a:t>
            </a:r>
            <a:r>
              <a:rPr lang="ru-RU" sz="2200" dirty="0" err="1" smtClean="0"/>
              <a:t>Газопроводская</a:t>
            </a:r>
            <a:r>
              <a:rPr lang="ru-RU" sz="2200" dirty="0" smtClean="0"/>
              <a:t> СОШ с. Починки, </a:t>
            </a:r>
            <a:r>
              <a:rPr lang="ru-RU" sz="2200" dirty="0" err="1" smtClean="0"/>
              <a:t>Починковского</a:t>
            </a:r>
            <a:r>
              <a:rPr lang="ru-RU" sz="2200" dirty="0" smtClean="0"/>
              <a:t> района, Нижегородской области.</a:t>
            </a:r>
            <a:endParaRPr lang="ru-RU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3779912" y="5517232"/>
            <a:ext cx="51562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/>
              <a:t>Учитель русского языка и литературы</a:t>
            </a:r>
          </a:p>
          <a:p>
            <a:r>
              <a:rPr lang="ru-RU" sz="2200" dirty="0" smtClean="0"/>
              <a:t>Зайцева Лариса Николаевна </a:t>
            </a:r>
            <a:endParaRPr lang="ru-RU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5929774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29. 03. 13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672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165304"/>
            <a:ext cx="7467600" cy="69269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Приставки пре- и при-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7638875"/>
              </p:ext>
            </p:extLst>
          </p:nvPr>
        </p:nvGraphicFramePr>
        <p:xfrm>
          <a:off x="107504" y="116632"/>
          <a:ext cx="8861965" cy="618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3453"/>
                <a:gridCol w="4608512"/>
              </a:tblGrid>
              <a:tr h="230425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Пре-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В  значении: «очень», «весьма», «через», 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«по-иному»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(близка к приставке пере-)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При-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</a:rPr>
                        <a:t> значении: близости, присоединения, приближения, не полного действия, доведения  действия до конца, сопутствующего действия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Запомни!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878751">
                <a:tc>
                  <a:txBody>
                    <a:bodyPr/>
                    <a:lstStyle/>
                    <a:p>
                      <a:pPr algn="l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Прибаутка    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Примитивный</a:t>
                      </a:r>
                    </a:p>
                    <a:p>
                      <a:pPr algn="l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Прибывать    Принцесса</a:t>
                      </a:r>
                    </a:p>
                    <a:p>
                      <a:pPr algn="l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Приведение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  Приоритет</a:t>
                      </a:r>
                    </a:p>
                    <a:p>
                      <a:pPr algn="l"/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Привилегия   Приохотить</a:t>
                      </a:r>
                    </a:p>
                    <a:p>
                      <a:pPr algn="l"/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Призвание     Притворщица</a:t>
                      </a:r>
                    </a:p>
                    <a:p>
                      <a:pPr algn="l"/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Прилежание  Притон</a:t>
                      </a:r>
                    </a:p>
                    <a:p>
                      <a:pPr algn="l"/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Присмиреть   Приурочить</a:t>
                      </a:r>
                    </a:p>
                    <a:p>
                      <a:pPr algn="l"/>
                      <a:endParaRPr lang="ru-RU" sz="2400" b="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Пребывать        Прельстить</a:t>
                      </a:r>
                    </a:p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 Превзойти         Прелюдия</a:t>
                      </a:r>
                    </a:p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 Преграда           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Препираться</a:t>
                      </a:r>
                    </a:p>
                    <a:p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 Предание           Преподнести</a:t>
                      </a:r>
                    </a:p>
                    <a:p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 Преемник           Препятствие</a:t>
                      </a:r>
                    </a:p>
                    <a:p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 Президент          Преставиться</a:t>
                      </a:r>
                    </a:p>
                    <a:p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 Презирать          Претворять</a:t>
                      </a:r>
                    </a:p>
                    <a:p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375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373216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+mn-lt"/>
              </a:rPr>
              <a:t>Работа с доской</a:t>
            </a:r>
            <a:endParaRPr lang="ru-RU" sz="36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7467600" cy="4525963"/>
          </a:xfrm>
        </p:spPr>
        <p:txBody>
          <a:bodyPr>
            <a:normAutofit lnSpcReduction="10000"/>
          </a:bodyPr>
          <a:lstStyle/>
          <a:p>
            <a:pPr marL="36576" indent="0" algn="ctr">
              <a:buNone/>
            </a:pPr>
            <a:r>
              <a:rPr lang="ru-RU" sz="2800" dirty="0"/>
              <a:t>1) Прочитать слова. Назвать те, которые образованы приставочным способом:</a:t>
            </a:r>
          </a:p>
          <a:p>
            <a:endParaRPr lang="ru-RU" sz="2800" dirty="0"/>
          </a:p>
          <a:p>
            <a:r>
              <a:rPr lang="ru-RU" sz="2800" dirty="0" err="1"/>
              <a:t>Пр</a:t>
            </a:r>
            <a:r>
              <a:rPr lang="ru-RU" sz="2800" dirty="0"/>
              <a:t>…</a:t>
            </a:r>
            <a:r>
              <a:rPr lang="ru-RU" sz="2800" dirty="0" err="1"/>
              <a:t>ятно</a:t>
            </a:r>
            <a:endParaRPr lang="ru-RU" sz="2800" dirty="0"/>
          </a:p>
          <a:p>
            <a:r>
              <a:rPr lang="ru-RU" sz="2800" dirty="0" err="1"/>
              <a:t>Пр</a:t>
            </a:r>
            <a:r>
              <a:rPr lang="ru-RU" sz="2800" dirty="0"/>
              <a:t>…рода</a:t>
            </a:r>
          </a:p>
          <a:p>
            <a:r>
              <a:rPr lang="ru-RU" sz="2800" dirty="0" err="1"/>
              <a:t>Пр</a:t>
            </a:r>
            <a:r>
              <a:rPr lang="ru-RU" sz="2800" dirty="0"/>
              <a:t>…спокойно</a:t>
            </a:r>
          </a:p>
          <a:p>
            <a:r>
              <a:rPr lang="ru-RU" sz="2800" dirty="0" err="1"/>
              <a:t>Пр</a:t>
            </a:r>
            <a:r>
              <a:rPr lang="ru-RU" sz="2800" dirty="0"/>
              <a:t>…шли</a:t>
            </a:r>
          </a:p>
          <a:p>
            <a:r>
              <a:rPr lang="ru-RU" sz="2800" dirty="0" err="1"/>
              <a:t>Пр</a:t>
            </a:r>
            <a:r>
              <a:rPr lang="ru-RU" sz="2800" dirty="0"/>
              <a:t>…</a:t>
            </a:r>
            <a:r>
              <a:rPr lang="ru-RU" sz="2800" dirty="0" err="1"/>
              <a:t>ветливо</a:t>
            </a:r>
            <a:endParaRPr lang="ru-RU" sz="2800" dirty="0"/>
          </a:p>
          <a:p>
            <a:r>
              <a:rPr lang="ru-RU" sz="2800" dirty="0" err="1"/>
              <a:t>Пр</a:t>
            </a:r>
            <a:r>
              <a:rPr lang="ru-RU" sz="2800" dirty="0"/>
              <a:t>…</a:t>
            </a:r>
            <a:r>
              <a:rPr lang="ru-RU" sz="2800" dirty="0" err="1"/>
              <a:t>чудливые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548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4522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Проверка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7467600" cy="4525963"/>
          </a:xfrm>
        </p:spPr>
        <p:txBody>
          <a:bodyPr>
            <a:noAutofit/>
          </a:bodyPr>
          <a:lstStyle/>
          <a:p>
            <a:pPr marL="36576" indent="0" algn="ctr">
              <a:buNone/>
            </a:pPr>
            <a:r>
              <a:rPr lang="ru-RU" sz="2800" dirty="0"/>
              <a:t>1) Прочитать слова. Назвать те, которые образованы приставочным способом:</a:t>
            </a:r>
          </a:p>
          <a:p>
            <a:endParaRPr lang="ru-RU" sz="2800" dirty="0"/>
          </a:p>
          <a:p>
            <a:r>
              <a:rPr lang="ru-RU" sz="2800" dirty="0" smtClean="0"/>
              <a:t>Пр</a:t>
            </a:r>
            <a:r>
              <a:rPr lang="ru-RU" sz="2800" dirty="0">
                <a:solidFill>
                  <a:srgbClr val="FF0000"/>
                </a:solidFill>
              </a:rPr>
              <a:t>и</a:t>
            </a:r>
            <a:r>
              <a:rPr lang="ru-RU" sz="2800" dirty="0" smtClean="0"/>
              <a:t>ятно</a:t>
            </a:r>
            <a:endParaRPr lang="ru-RU" sz="2800" dirty="0"/>
          </a:p>
          <a:p>
            <a:r>
              <a:rPr lang="ru-RU" sz="2800" dirty="0" smtClean="0"/>
              <a:t>Пр</a:t>
            </a:r>
            <a:r>
              <a:rPr lang="ru-RU" sz="2800" dirty="0">
                <a:solidFill>
                  <a:srgbClr val="FF0000"/>
                </a:solidFill>
              </a:rPr>
              <a:t>и</a:t>
            </a:r>
            <a:r>
              <a:rPr lang="ru-RU" sz="2800" dirty="0" smtClean="0"/>
              <a:t>рода</a:t>
            </a:r>
            <a:endParaRPr lang="ru-RU" sz="2800" dirty="0"/>
          </a:p>
          <a:p>
            <a:r>
              <a:rPr lang="ru-RU" sz="2800" dirty="0" smtClean="0"/>
              <a:t>Пр</a:t>
            </a:r>
            <a:r>
              <a:rPr lang="ru-RU" sz="2800" dirty="0" smtClean="0">
                <a:solidFill>
                  <a:srgbClr val="FF0000"/>
                </a:solidFill>
              </a:rPr>
              <a:t>е</a:t>
            </a:r>
            <a:r>
              <a:rPr lang="ru-RU" sz="2800" dirty="0" smtClean="0"/>
              <a:t>спокойно - приставочный</a:t>
            </a:r>
            <a:endParaRPr lang="ru-RU" sz="2800" dirty="0"/>
          </a:p>
          <a:p>
            <a:r>
              <a:rPr lang="ru-RU" sz="2800" dirty="0" smtClean="0"/>
              <a:t>Пр</a:t>
            </a:r>
            <a:r>
              <a:rPr lang="ru-RU" sz="2800" dirty="0" smtClean="0">
                <a:solidFill>
                  <a:srgbClr val="FF0000"/>
                </a:solidFill>
              </a:rPr>
              <a:t>и</a:t>
            </a:r>
            <a:r>
              <a:rPr lang="ru-RU" sz="2800" dirty="0" smtClean="0"/>
              <a:t>шли - приставочный</a:t>
            </a:r>
            <a:endParaRPr lang="ru-RU" sz="2800" dirty="0"/>
          </a:p>
          <a:p>
            <a:r>
              <a:rPr lang="ru-RU" sz="2800" dirty="0" smtClean="0"/>
              <a:t>Пр</a:t>
            </a:r>
            <a:r>
              <a:rPr lang="ru-RU" sz="2800" dirty="0">
                <a:solidFill>
                  <a:srgbClr val="FF0000"/>
                </a:solidFill>
              </a:rPr>
              <a:t>и</a:t>
            </a:r>
            <a:r>
              <a:rPr lang="ru-RU" sz="2800" dirty="0" smtClean="0"/>
              <a:t>ветливо</a:t>
            </a:r>
            <a:endParaRPr lang="ru-RU" sz="2800" dirty="0"/>
          </a:p>
          <a:p>
            <a:r>
              <a:rPr lang="ru-RU" sz="2800" dirty="0" smtClean="0"/>
              <a:t>Пр</a:t>
            </a:r>
            <a:r>
              <a:rPr lang="ru-RU" sz="2800" dirty="0" smtClean="0">
                <a:solidFill>
                  <a:srgbClr val="FF0000"/>
                </a:solidFill>
              </a:rPr>
              <a:t>и</a:t>
            </a:r>
            <a:r>
              <a:rPr lang="ru-RU" sz="2800" dirty="0" smtClean="0"/>
              <a:t>чудливые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9567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611560" y="6077387"/>
            <a:ext cx="8352928" cy="78061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Как образуются сложные слова?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8117504"/>
              </p:ext>
            </p:extLst>
          </p:nvPr>
        </p:nvGraphicFramePr>
        <p:xfrm>
          <a:off x="755576" y="116632"/>
          <a:ext cx="7560840" cy="29443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"/>
                <a:gridCol w="654892"/>
                <a:gridCol w="1086938"/>
                <a:gridCol w="1086938"/>
                <a:gridCol w="1069590"/>
                <a:gridCol w="1104287"/>
                <a:gridCol w="1088461"/>
                <a:gridCol w="1037686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д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а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о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3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м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х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4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5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р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л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6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а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е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7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п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т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68440" y="3212976"/>
            <a:ext cx="89644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1.Специалист по разведению садов.</a:t>
            </a:r>
          </a:p>
          <a:p>
            <a:r>
              <a:rPr lang="ru-RU" sz="2400" dirty="0"/>
              <a:t>2.Локомотив с паровым двигателем.</a:t>
            </a:r>
          </a:p>
          <a:p>
            <a:r>
              <a:rPr lang="ru-RU" sz="2400" dirty="0"/>
              <a:t>3.Канал для выхода дыма из трубы.</a:t>
            </a:r>
          </a:p>
          <a:p>
            <a:r>
              <a:rPr lang="ru-RU" sz="2400" dirty="0"/>
              <a:t>4.Русская народная игра-пляска.</a:t>
            </a:r>
          </a:p>
          <a:p>
            <a:r>
              <a:rPr lang="ru-RU" sz="2400" dirty="0"/>
              <a:t>5.Лес, поваленный бурей.</a:t>
            </a:r>
          </a:p>
          <a:p>
            <a:r>
              <a:rPr lang="ru-RU" sz="2400" dirty="0"/>
              <a:t>6.Бесплановое, стихийное совершение какого-нибудь дела, работы.</a:t>
            </a:r>
          </a:p>
          <a:p>
            <a:r>
              <a:rPr lang="ru-RU" sz="2400" dirty="0"/>
              <a:t>7.Огнестрельное оружие.</a:t>
            </a:r>
          </a:p>
        </p:txBody>
      </p:sp>
    </p:spTree>
    <p:extLst>
      <p:ext uri="{BB962C8B-B14F-4D97-AF65-F5344CB8AC3E}">
        <p14:creationId xmlns:p14="http://schemas.microsoft.com/office/powerpoint/2010/main" val="236955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4522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Проверка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9079010"/>
              </p:ext>
            </p:extLst>
          </p:nvPr>
        </p:nvGraphicFramePr>
        <p:xfrm>
          <a:off x="395536" y="548680"/>
          <a:ext cx="8280920" cy="36004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56"/>
                <a:gridCol w="706095"/>
                <a:gridCol w="1210151"/>
                <a:gridCol w="1210151"/>
                <a:gridCol w="1210151"/>
                <a:gridCol w="1210151"/>
                <a:gridCol w="1078037"/>
                <a:gridCol w="1152128"/>
              </a:tblGrid>
              <a:tr h="514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314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с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а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д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в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д</a:t>
                      </a:r>
                      <a:endParaRPr lang="ru-RU" sz="2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4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п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а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р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в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з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4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3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д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ы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м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х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д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4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4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х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р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в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д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4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5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б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у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р</a:t>
                      </a:r>
                      <a:endParaRPr lang="ru-RU" sz="2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е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л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м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4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6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с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а</a:t>
                      </a:r>
                      <a:endParaRPr lang="ru-RU" sz="2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м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т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е</a:t>
                      </a:r>
                      <a:endParaRPr lang="ru-RU" sz="2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к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4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7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314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п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у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л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е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м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</a:rPr>
                        <a:t>ё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т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708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517232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Домашнее задание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7467600" cy="4525963"/>
          </a:xfrm>
        </p:spPr>
        <p:txBody>
          <a:bodyPr>
            <a:normAutofit fontScale="25000" lnSpcReduction="20000"/>
          </a:bodyPr>
          <a:lstStyle/>
          <a:p>
            <a:r>
              <a:rPr lang="ru-RU" sz="8800" dirty="0"/>
              <a:t>12.Домашнее задание: контрольные вопросы и задания на стр. 76, подготовиться к контрольному диктанту.</a:t>
            </a:r>
          </a:p>
          <a:p>
            <a:endParaRPr lang="ru-RU" sz="8800" dirty="0"/>
          </a:p>
          <a:p>
            <a:r>
              <a:rPr lang="ru-RU" sz="8800" dirty="0"/>
              <a:t>Дополнительная печатная литература:</a:t>
            </a:r>
          </a:p>
          <a:p>
            <a:r>
              <a:rPr lang="ru-RU" sz="8800" dirty="0"/>
              <a:t>1.Ефрем Н. И., </a:t>
            </a:r>
            <a:r>
              <a:rPr lang="ru-RU" sz="8800" dirty="0" err="1"/>
              <a:t>Кулаева</a:t>
            </a:r>
            <a:r>
              <a:rPr lang="ru-RU" sz="8800" dirty="0"/>
              <a:t> Т. В., Михайлова Т. Д. « Уроки русского языка в 6 классе».(Серия «Внимание: опыт»). Под ред. Евлампиевой. – Чебоксары: «Клио», 1997. – 56 с.</a:t>
            </a:r>
          </a:p>
          <a:p>
            <a:r>
              <a:rPr lang="ru-RU" sz="8800" dirty="0"/>
              <a:t>2.Журнал «Русский язык в школе».</a:t>
            </a:r>
          </a:p>
          <a:p>
            <a:r>
              <a:rPr lang="ru-RU" sz="8800" dirty="0"/>
              <a:t>Интернет-ресурсы:</a:t>
            </a:r>
          </a:p>
          <a:p>
            <a:r>
              <a:rPr lang="ru-RU" sz="8800" dirty="0"/>
              <a:t>1.Обобщение изученного в разделе «Словообразование» 6 класс</a:t>
            </a:r>
          </a:p>
          <a:p>
            <a:r>
              <a:rPr lang="ru-RU" sz="8800" dirty="0"/>
              <a:t>http://www.festival.1september.ru/artides/313178</a:t>
            </a:r>
          </a:p>
          <a:p>
            <a:r>
              <a:rPr lang="ru-RU" sz="8800" dirty="0"/>
              <a:t>2.Урок в 6 классе по теме «Словообразовательный разбор».</a:t>
            </a:r>
          </a:p>
          <a:p>
            <a:r>
              <a:rPr lang="ru-RU" sz="8800" dirty="0"/>
              <a:t>http://www.festival.1september.ru/artides/569306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929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4522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Цели и задачи: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7467600" cy="4525963"/>
          </a:xfrm>
        </p:spPr>
        <p:txBody>
          <a:bodyPr>
            <a:normAutofit/>
          </a:bodyPr>
          <a:lstStyle/>
          <a:p>
            <a:r>
              <a:rPr lang="ru-RU" sz="2800" dirty="0"/>
              <a:t> - проверить усвоение изученного материала по разделу «Словообразование и орфография»;</a:t>
            </a:r>
          </a:p>
          <a:p>
            <a:r>
              <a:rPr lang="ru-RU" sz="2800" dirty="0"/>
              <a:t> - закрепить знания о морфемах;</a:t>
            </a:r>
          </a:p>
          <a:p>
            <a:r>
              <a:rPr lang="ru-RU" sz="2800" dirty="0"/>
              <a:t> - закрепить знания и умения по тем орфографическим правилам, которые связаны со словообразованием;</a:t>
            </a:r>
          </a:p>
          <a:p>
            <a:r>
              <a:rPr lang="ru-RU" sz="2800" dirty="0"/>
              <a:t> - воспитывать интерес к русскому языку, развивать любознательность.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190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08518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Работа с терминами.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20688"/>
            <a:ext cx="7467600" cy="452596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Что изучает </a:t>
            </a:r>
            <a:r>
              <a:rPr lang="ru-RU" sz="2800" dirty="0" err="1" smtClean="0"/>
              <a:t>морфемика</a:t>
            </a:r>
            <a:r>
              <a:rPr lang="ru-RU" sz="2800" dirty="0"/>
              <a:t>?</a:t>
            </a:r>
            <a:endParaRPr lang="ru-RU" sz="2800" dirty="0" smtClean="0"/>
          </a:p>
          <a:p>
            <a:r>
              <a:rPr lang="ru-RU" sz="2800" dirty="0" smtClean="0"/>
              <a:t>Назовите известные вам морфемы.</a:t>
            </a:r>
          </a:p>
          <a:p>
            <a:r>
              <a:rPr lang="ru-RU" sz="2800" dirty="0" smtClean="0"/>
              <a:t>Морфема – наименьшая значимая часть слова</a:t>
            </a:r>
          </a:p>
          <a:p>
            <a:r>
              <a:rPr lang="ru-RU" sz="2800" dirty="0"/>
              <a:t>Приставка, корень, суффикс, </a:t>
            </a:r>
            <a:r>
              <a:rPr lang="ru-RU" sz="2800" dirty="0" smtClean="0"/>
              <a:t>окончание – это морфемы.</a:t>
            </a:r>
          </a:p>
          <a:p>
            <a:r>
              <a:rPr lang="ru-RU" sz="2800" dirty="0" smtClean="0"/>
              <a:t>Как найти окончание в слове?</a:t>
            </a:r>
            <a:endParaRPr lang="ru-RU" sz="2800" dirty="0"/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99828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4522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Задание командам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7467600" cy="5030019"/>
          </a:xfrm>
        </p:spPr>
        <p:txBody>
          <a:bodyPr>
            <a:normAutofit fontScale="92500"/>
          </a:bodyPr>
          <a:lstStyle/>
          <a:p>
            <a:r>
              <a:rPr lang="ru-RU" dirty="0"/>
              <a:t> Из текста выписать слова, состав которых соответствует данным схемам:</a:t>
            </a:r>
          </a:p>
          <a:p>
            <a:r>
              <a:rPr lang="ru-RU" dirty="0"/>
              <a:t>Корень, окончание;  корень, суффикс, окончание;  приставка, корень, суффикс, окончание.</a:t>
            </a:r>
          </a:p>
          <a:p>
            <a:r>
              <a:rPr lang="ru-RU" dirty="0"/>
              <a:t>Над прудом поземка вьется,</a:t>
            </a:r>
          </a:p>
          <a:p>
            <a:r>
              <a:rPr lang="ru-RU" dirty="0"/>
              <a:t>Тени длинные легли.</a:t>
            </a:r>
          </a:p>
          <a:p>
            <a:r>
              <a:rPr lang="ru-RU" dirty="0"/>
              <a:t>И негреющего солнца</a:t>
            </a:r>
          </a:p>
          <a:p>
            <a:r>
              <a:rPr lang="ru-RU" dirty="0"/>
              <a:t>Красный шар висит вдали.</a:t>
            </a:r>
          </a:p>
          <a:p>
            <a:pPr marL="36576" indent="0" algn="ctr">
              <a:buNone/>
            </a:pPr>
            <a:r>
              <a:rPr lang="ru-RU" dirty="0" smtClean="0"/>
              <a:t>       </a:t>
            </a:r>
            <a:r>
              <a:rPr lang="ru-RU" dirty="0"/>
              <a:t>(Вл. Приходько).</a:t>
            </a:r>
          </a:p>
        </p:txBody>
      </p:sp>
    </p:spTree>
    <p:extLst>
      <p:ext uri="{BB962C8B-B14F-4D97-AF65-F5344CB8AC3E}">
        <p14:creationId xmlns:p14="http://schemas.microsoft.com/office/powerpoint/2010/main" val="90239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71500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Проверка.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052736"/>
            <a:ext cx="7467600" cy="452596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1.прудом, шар, висит.</a:t>
            </a:r>
          </a:p>
          <a:p>
            <a:r>
              <a:rPr lang="ru-RU" sz="2800" dirty="0" smtClean="0"/>
              <a:t>2.легли, длинные, солнца, красный.</a:t>
            </a:r>
          </a:p>
          <a:p>
            <a:r>
              <a:rPr lang="ru-RU" sz="2800" dirty="0" smtClean="0"/>
              <a:t>3.поземка, негреющего.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0852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165304"/>
            <a:ext cx="7467600" cy="5486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Корни с чередованием гласных о - а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7268167"/>
              </p:ext>
            </p:extLst>
          </p:nvPr>
        </p:nvGraphicFramePr>
        <p:xfrm>
          <a:off x="107505" y="116632"/>
          <a:ext cx="8928992" cy="5920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3312367"/>
                <a:gridCol w="3240361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Корень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Правило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Исключения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2292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-лаг-лож-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 - перед Ж, А – перед Г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Полог</a:t>
                      </a:r>
                      <a:endParaRPr lang="ru-RU" sz="2400" dirty="0"/>
                    </a:p>
                  </a:txBody>
                  <a:tcPr/>
                </a:tc>
              </a:tr>
              <a:tr h="9410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-</a:t>
                      </a:r>
                      <a:r>
                        <a:rPr lang="ru-RU" sz="2400" dirty="0" err="1" smtClean="0"/>
                        <a:t>кас</a:t>
                      </a:r>
                      <a:r>
                        <a:rPr lang="ru-RU" sz="2400" dirty="0" smtClean="0"/>
                        <a:t>-кос-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А – перед суффиксом –а-, иначе – О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</a:tr>
              <a:tr h="106789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-</a:t>
                      </a:r>
                      <a:r>
                        <a:rPr lang="ru-RU" sz="2400" dirty="0" err="1" smtClean="0"/>
                        <a:t>раст</a:t>
                      </a:r>
                      <a:r>
                        <a:rPr lang="ru-RU" sz="2400" dirty="0" smtClean="0"/>
                        <a:t>-</a:t>
                      </a:r>
                      <a:r>
                        <a:rPr lang="ru-RU" sz="2400" dirty="0" err="1" smtClean="0"/>
                        <a:t>ращ</a:t>
                      </a:r>
                      <a:r>
                        <a:rPr lang="ru-RU" sz="2400" dirty="0" smtClean="0"/>
                        <a:t>-рос-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А –</a:t>
                      </a:r>
                      <a:r>
                        <a:rPr lang="ru-RU" sz="2400" baseline="0" dirty="0" smtClean="0"/>
                        <a:t> перед –</a:t>
                      </a:r>
                      <a:r>
                        <a:rPr lang="ru-RU" sz="2400" baseline="0" dirty="0" err="1" smtClean="0"/>
                        <a:t>ст</a:t>
                      </a:r>
                      <a:r>
                        <a:rPr lang="ru-RU" sz="2400" baseline="0" dirty="0" smtClean="0"/>
                        <a:t>, -щ, иначе - О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Росток, </a:t>
                      </a:r>
                      <a:r>
                        <a:rPr lang="ru-RU" sz="2400" dirty="0" err="1" smtClean="0"/>
                        <a:t>гостовщик</a:t>
                      </a:r>
                      <a:r>
                        <a:rPr lang="ru-RU" sz="2400" dirty="0" smtClean="0"/>
                        <a:t>, Ростов, Ростислав,</a:t>
                      </a:r>
                      <a:r>
                        <a:rPr lang="ru-RU" sz="2400" baseline="0" dirty="0" smtClean="0"/>
                        <a:t> отрасль</a:t>
                      </a:r>
                      <a:endParaRPr lang="ru-RU" sz="2400" dirty="0"/>
                    </a:p>
                  </a:txBody>
                  <a:tcPr/>
                </a:tc>
              </a:tr>
              <a:tr h="91056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-</a:t>
                      </a:r>
                      <a:r>
                        <a:rPr lang="ru-RU" sz="2400" dirty="0" err="1" smtClean="0"/>
                        <a:t>гар</a:t>
                      </a:r>
                      <a:r>
                        <a:rPr lang="ru-RU" sz="2400" dirty="0" smtClean="0"/>
                        <a:t>-гор-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-</a:t>
                      </a:r>
                      <a:r>
                        <a:rPr lang="ru-RU" sz="2400" dirty="0" err="1" smtClean="0"/>
                        <a:t>гар</a:t>
                      </a:r>
                      <a:r>
                        <a:rPr lang="ru-RU" sz="2400" dirty="0" smtClean="0"/>
                        <a:t> – ударный, -гор – безударный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</a:tr>
              <a:tr h="159976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-</a:t>
                      </a:r>
                      <a:r>
                        <a:rPr lang="ru-RU" sz="2400" dirty="0" err="1" smtClean="0"/>
                        <a:t>зар-зор</a:t>
                      </a:r>
                      <a:r>
                        <a:rPr lang="ru-RU" sz="2400" dirty="0" smtClean="0"/>
                        <a:t>-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Без</a:t>
                      </a:r>
                      <a:r>
                        <a:rPr lang="ru-RU" sz="2400" baseline="0" dirty="0" smtClean="0"/>
                        <a:t> ударения – А, под ударением – то, что слышится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Зоревать, птица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baseline="0" dirty="0" err="1" smtClean="0"/>
                        <a:t>зорянка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394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4522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И – Е в корнях с чередованием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951637"/>
              </p:ext>
            </p:extLst>
          </p:nvPr>
        </p:nvGraphicFramePr>
        <p:xfrm>
          <a:off x="395288" y="188913"/>
          <a:ext cx="746760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/>
                <a:gridCol w="3733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И – перед суффиксом 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</a:rPr>
                        <a:t> -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а-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Е – в остальных случаях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ru-RU" sz="2400" dirty="0" err="1" smtClean="0">
                          <a:solidFill>
                            <a:srgbClr val="FF0000"/>
                          </a:solidFill>
                        </a:rPr>
                        <a:t>бир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ru-RU" sz="2400" baseline="0" dirty="0" smtClean="0"/>
                        <a:t> соб</a:t>
                      </a:r>
                      <a:r>
                        <a:rPr lang="ru-RU" sz="2400" baseline="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400" baseline="0" dirty="0" smtClean="0"/>
                        <a:t>рать</a:t>
                      </a:r>
                      <a:endParaRPr lang="ru-RU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ru-RU" sz="2400" dirty="0" err="1" smtClean="0">
                          <a:solidFill>
                            <a:srgbClr val="FF0000"/>
                          </a:solidFill>
                        </a:rPr>
                        <a:t>бер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ru-RU" sz="2400" dirty="0" smtClean="0"/>
                        <a:t> соб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smtClean="0"/>
                        <a:t>рёт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ru-RU" sz="2400" dirty="0" err="1" smtClean="0">
                          <a:solidFill>
                            <a:srgbClr val="FF0000"/>
                          </a:solidFill>
                        </a:rPr>
                        <a:t>дир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 </a:t>
                      </a:r>
                      <a:r>
                        <a:rPr lang="ru-RU" sz="2400" dirty="0" smtClean="0"/>
                        <a:t>обд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400" dirty="0" smtClean="0"/>
                        <a:t>рать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-дер- </a:t>
                      </a:r>
                      <a:r>
                        <a:rPr lang="ru-RU" sz="2400" dirty="0" smtClean="0"/>
                        <a:t>обд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smtClean="0"/>
                        <a:t>рёт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-мир- </a:t>
                      </a:r>
                      <a:r>
                        <a:rPr lang="ru-RU" sz="2400" dirty="0" smtClean="0"/>
                        <a:t>зам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400" dirty="0" smtClean="0"/>
                        <a:t>рать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-мер- </a:t>
                      </a:r>
                      <a:r>
                        <a:rPr lang="ru-RU" sz="2400" dirty="0" smtClean="0"/>
                        <a:t>зам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smtClean="0"/>
                        <a:t>реть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-тир-</a:t>
                      </a:r>
                      <a:r>
                        <a:rPr lang="ru-RU" sz="2400" dirty="0" smtClean="0"/>
                        <a:t> обт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400" dirty="0" smtClean="0"/>
                        <a:t>рать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-тер- </a:t>
                      </a:r>
                      <a:r>
                        <a:rPr lang="ru-RU" sz="2400" dirty="0" smtClean="0"/>
                        <a:t>обт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smtClean="0"/>
                        <a:t>реть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-пир-</a:t>
                      </a:r>
                      <a:r>
                        <a:rPr lang="ru-RU" sz="2400" dirty="0" smtClean="0"/>
                        <a:t> зап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400" dirty="0" smtClean="0"/>
                        <a:t>рать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-пер-</a:t>
                      </a:r>
                      <a:r>
                        <a:rPr lang="ru-RU" sz="2400" dirty="0" smtClean="0"/>
                        <a:t> зап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smtClean="0"/>
                        <a:t>реть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-жиг- </a:t>
                      </a:r>
                      <a:r>
                        <a:rPr lang="ru-RU" sz="2400" dirty="0" smtClean="0"/>
                        <a:t>выж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400" dirty="0" smtClean="0"/>
                        <a:t>гать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-жег-</a:t>
                      </a:r>
                      <a:r>
                        <a:rPr lang="ru-RU" sz="2400" dirty="0" smtClean="0"/>
                        <a:t> выж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smtClean="0"/>
                        <a:t>г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ru-RU" sz="2400" dirty="0" err="1" smtClean="0">
                          <a:solidFill>
                            <a:srgbClr val="FF0000"/>
                          </a:solidFill>
                        </a:rPr>
                        <a:t>стил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 </a:t>
                      </a:r>
                      <a:r>
                        <a:rPr lang="ru-RU" sz="2400" dirty="0" smtClean="0"/>
                        <a:t>расст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400" dirty="0" smtClean="0"/>
                        <a:t>лать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-стел- </a:t>
                      </a:r>
                      <a:r>
                        <a:rPr lang="ru-RU" sz="2400" dirty="0" smtClean="0"/>
                        <a:t>расст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smtClean="0"/>
                        <a:t>лить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ru-RU" sz="2400" dirty="0" err="1" smtClean="0">
                          <a:solidFill>
                            <a:srgbClr val="FF0000"/>
                          </a:solidFill>
                        </a:rPr>
                        <a:t>блист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 </a:t>
                      </a:r>
                      <a:r>
                        <a:rPr lang="ru-RU" sz="2400" dirty="0" smtClean="0"/>
                        <a:t>бл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400" dirty="0" smtClean="0"/>
                        <a:t>стать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ru-RU" sz="2400" dirty="0" err="1" smtClean="0">
                          <a:solidFill>
                            <a:srgbClr val="FF0000"/>
                          </a:solidFill>
                        </a:rPr>
                        <a:t>блест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 </a:t>
                      </a:r>
                      <a:r>
                        <a:rPr lang="ru-RU" sz="2400" dirty="0" smtClean="0"/>
                        <a:t>бл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smtClean="0"/>
                        <a:t>стеть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ru-RU" sz="2400" dirty="0" err="1" smtClean="0">
                          <a:solidFill>
                            <a:srgbClr val="FF0000"/>
                          </a:solidFill>
                        </a:rPr>
                        <a:t>чит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ru-RU" sz="24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2400" baseline="0" dirty="0" smtClean="0"/>
                        <a:t>выч</a:t>
                      </a:r>
                      <a:r>
                        <a:rPr lang="ru-RU" sz="2400" baseline="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400" baseline="0" dirty="0" smtClean="0"/>
                        <a:t>тать</a:t>
                      </a:r>
                      <a:endParaRPr lang="ru-RU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-чет- </a:t>
                      </a:r>
                      <a:r>
                        <a:rPr lang="ru-RU" sz="2400" dirty="0" smtClean="0"/>
                        <a:t>выч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smtClean="0"/>
                        <a:t>т, но соч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smtClean="0"/>
                        <a:t>тать, соч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smtClean="0"/>
                        <a:t>тание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428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H="1" flipV="1">
            <a:off x="755576" y="5061168"/>
            <a:ext cx="5688632" cy="1772816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Задание командам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680" y="0"/>
            <a:ext cx="7467600" cy="4525963"/>
          </a:xfrm>
        </p:spPr>
        <p:txBody>
          <a:bodyPr>
            <a:normAutofit fontScale="25000" lnSpcReduction="20000"/>
          </a:bodyPr>
          <a:lstStyle/>
          <a:p>
            <a:pPr marL="36576" indent="0" algn="ctr">
              <a:buNone/>
            </a:pPr>
            <a:endParaRPr lang="ru-RU" sz="2800" dirty="0" smtClean="0"/>
          </a:p>
          <a:p>
            <a:pPr marL="36576" indent="0" algn="ctr">
              <a:buNone/>
            </a:pPr>
            <a:r>
              <a:rPr lang="ru-RU" sz="9600" dirty="0" smtClean="0"/>
              <a:t>1.Учащиеся </a:t>
            </a:r>
            <a:r>
              <a:rPr lang="ru-RU" sz="9600" dirty="0"/>
              <a:t>должны выписать слова с чередующимися гласными в корне, рядом записать слова с противоположным написанием, обозначить орфограммы.</a:t>
            </a:r>
          </a:p>
          <a:p>
            <a:pPr marL="36576" indent="0" algn="ctr">
              <a:buNone/>
            </a:pPr>
            <a:r>
              <a:rPr lang="ru-RU" sz="9600" dirty="0"/>
              <a:t> </a:t>
            </a:r>
          </a:p>
          <a:p>
            <a:r>
              <a:rPr lang="ru-RU" sz="9600" dirty="0"/>
              <a:t>  Сидеть, отпереть, глядеть, загорать,  половина, положение, косичка, коснуться, отрасти, росинка, убегать, зажигать, зори, зарисовать</a:t>
            </a:r>
            <a:r>
              <a:rPr lang="ru-RU" sz="9600" dirty="0" smtClean="0"/>
              <a:t>.</a:t>
            </a:r>
          </a:p>
          <a:p>
            <a:pPr marL="36576" indent="0" algn="ctr">
              <a:buNone/>
            </a:pPr>
            <a:endParaRPr lang="ru-RU" sz="9600" dirty="0" smtClean="0"/>
          </a:p>
          <a:p>
            <a:pPr marL="36576" indent="0" algn="ctr">
              <a:buNone/>
            </a:pPr>
            <a:r>
              <a:rPr lang="ru-RU" sz="9600" dirty="0" smtClean="0"/>
              <a:t>2.Вставить </a:t>
            </a:r>
            <a:r>
              <a:rPr lang="ru-RU" sz="9600" dirty="0"/>
              <a:t>пропущенные буквы, обозначить орфограммы.</a:t>
            </a:r>
          </a:p>
          <a:p>
            <a:r>
              <a:rPr lang="ru-RU" sz="9600" dirty="0"/>
              <a:t>  </a:t>
            </a:r>
            <a:r>
              <a:rPr lang="ru-RU" sz="9600" dirty="0" smtClean="0"/>
              <a:t>Р…</a:t>
            </a:r>
            <a:r>
              <a:rPr lang="ru-RU" sz="9600" dirty="0" err="1" smtClean="0"/>
              <a:t>стительный</a:t>
            </a:r>
            <a:r>
              <a:rPr lang="ru-RU" sz="9600" dirty="0"/>
              <a:t>, </a:t>
            </a:r>
            <a:r>
              <a:rPr lang="ru-RU" sz="9600" dirty="0" err="1" smtClean="0"/>
              <a:t>заг</a:t>
            </a:r>
            <a:r>
              <a:rPr lang="ru-RU" sz="9600" dirty="0" smtClean="0"/>
              <a:t>…</a:t>
            </a:r>
            <a:r>
              <a:rPr lang="ru-RU" sz="9600" dirty="0" err="1" smtClean="0"/>
              <a:t>реть</a:t>
            </a:r>
            <a:r>
              <a:rPr lang="ru-RU" sz="9600" dirty="0"/>
              <a:t>, </a:t>
            </a:r>
            <a:r>
              <a:rPr lang="ru-RU" sz="9600" dirty="0" err="1" smtClean="0"/>
              <a:t>зар</a:t>
            </a:r>
            <a:r>
              <a:rPr lang="ru-RU" sz="9600" dirty="0" smtClean="0"/>
              <a:t>…</a:t>
            </a:r>
            <a:r>
              <a:rPr lang="ru-RU" sz="9600" dirty="0" err="1" smtClean="0"/>
              <a:t>сли</a:t>
            </a:r>
            <a:r>
              <a:rPr lang="ru-RU" sz="9600" dirty="0"/>
              <a:t>, </a:t>
            </a:r>
            <a:r>
              <a:rPr lang="ru-RU" sz="9600" dirty="0" smtClean="0"/>
              <a:t>р…сток</a:t>
            </a:r>
            <a:r>
              <a:rPr lang="ru-RU" sz="9600" dirty="0"/>
              <a:t>, </a:t>
            </a:r>
            <a:r>
              <a:rPr lang="ru-RU" sz="9600" dirty="0" err="1" smtClean="0"/>
              <a:t>уг</a:t>
            </a:r>
            <a:r>
              <a:rPr lang="ru-RU" sz="9600" dirty="0" smtClean="0"/>
              <a:t>…</a:t>
            </a:r>
            <a:r>
              <a:rPr lang="ru-RU" sz="9600" dirty="0" err="1" smtClean="0"/>
              <a:t>рный</a:t>
            </a:r>
            <a:r>
              <a:rPr lang="ru-RU" sz="9600" dirty="0" smtClean="0"/>
              <a:t> </a:t>
            </a:r>
            <a:r>
              <a:rPr lang="ru-RU" sz="9600" dirty="0"/>
              <a:t>газ, </a:t>
            </a:r>
            <a:r>
              <a:rPr lang="ru-RU" sz="9600" dirty="0" err="1" smtClean="0"/>
              <a:t>сл</a:t>
            </a:r>
            <a:r>
              <a:rPr lang="ru-RU" sz="9600" dirty="0" smtClean="0"/>
              <a:t>…жить</a:t>
            </a:r>
            <a:r>
              <a:rPr lang="ru-RU" sz="9600" dirty="0"/>
              <a:t>, </a:t>
            </a:r>
            <a:r>
              <a:rPr lang="ru-RU" sz="9600" dirty="0" err="1" smtClean="0"/>
              <a:t>разл</a:t>
            </a:r>
            <a:r>
              <a:rPr lang="ru-RU" sz="9600" dirty="0" smtClean="0"/>
              <a:t>…жить</a:t>
            </a:r>
            <a:r>
              <a:rPr lang="ru-RU" sz="9600" dirty="0"/>
              <a:t>, </a:t>
            </a:r>
            <a:r>
              <a:rPr lang="ru-RU" sz="9600" dirty="0" smtClean="0"/>
              <a:t>сл...</a:t>
            </a:r>
            <a:r>
              <a:rPr lang="ru-RU" sz="9600" dirty="0" err="1" smtClean="0"/>
              <a:t>гаемое</a:t>
            </a:r>
            <a:r>
              <a:rPr lang="ru-RU" sz="9600" dirty="0"/>
              <a:t>, </a:t>
            </a:r>
            <a:r>
              <a:rPr lang="ru-RU" sz="9600" dirty="0" err="1" smtClean="0"/>
              <a:t>уб</a:t>
            </a:r>
            <a:r>
              <a:rPr lang="ru-RU" sz="9600" dirty="0" smtClean="0"/>
              <a:t>...рать</a:t>
            </a:r>
            <a:r>
              <a:rPr lang="ru-RU" sz="9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39509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517232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+mn-lt"/>
              </a:rPr>
              <a:t>Проверка</a:t>
            </a:r>
            <a:endParaRPr lang="ru-RU" sz="36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7467600" cy="4525963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ru-RU" sz="2800" dirty="0" smtClean="0"/>
              <a:t>1.Отп</a:t>
            </a:r>
            <a:r>
              <a:rPr lang="ru-RU" sz="2800" dirty="0" smtClean="0">
                <a:solidFill>
                  <a:srgbClr val="FF0000"/>
                </a:solidFill>
              </a:rPr>
              <a:t>е</a:t>
            </a:r>
            <a:r>
              <a:rPr lang="ru-RU" sz="2800" dirty="0" smtClean="0"/>
              <a:t>реть – отп</a:t>
            </a:r>
            <a:r>
              <a:rPr lang="ru-RU" sz="2800" dirty="0" smtClean="0">
                <a:solidFill>
                  <a:srgbClr val="FF0000"/>
                </a:solidFill>
              </a:rPr>
              <a:t>и</a:t>
            </a:r>
            <a:r>
              <a:rPr lang="ru-RU" sz="2800" dirty="0" smtClean="0"/>
              <a:t>рать, заг</a:t>
            </a:r>
            <a:r>
              <a:rPr lang="ru-RU" sz="2800" dirty="0" smtClean="0">
                <a:solidFill>
                  <a:srgbClr val="FF0000"/>
                </a:solidFill>
              </a:rPr>
              <a:t>о</a:t>
            </a:r>
            <a:r>
              <a:rPr lang="ru-RU" sz="2800" dirty="0" smtClean="0"/>
              <a:t>рать – заг</a:t>
            </a:r>
            <a:r>
              <a:rPr lang="ru-RU" sz="2800" dirty="0" smtClean="0">
                <a:solidFill>
                  <a:srgbClr val="FF0000"/>
                </a:solidFill>
              </a:rPr>
              <a:t>а</a:t>
            </a:r>
            <a:r>
              <a:rPr lang="ru-RU" sz="2800" dirty="0" smtClean="0"/>
              <a:t>р, пол</a:t>
            </a:r>
            <a:r>
              <a:rPr lang="ru-RU" sz="2800" dirty="0" smtClean="0">
                <a:solidFill>
                  <a:srgbClr val="FF0000"/>
                </a:solidFill>
              </a:rPr>
              <a:t>о</a:t>
            </a:r>
            <a:r>
              <a:rPr lang="ru-RU" sz="2800" dirty="0" smtClean="0"/>
              <a:t>жение – пол</a:t>
            </a:r>
            <a:r>
              <a:rPr lang="ru-RU" sz="2800" dirty="0" smtClean="0">
                <a:solidFill>
                  <a:srgbClr val="FF0000"/>
                </a:solidFill>
              </a:rPr>
              <a:t>а</a:t>
            </a:r>
            <a:r>
              <a:rPr lang="ru-RU" sz="2800" dirty="0" smtClean="0"/>
              <a:t>гать, к</a:t>
            </a:r>
            <a:r>
              <a:rPr lang="ru-RU" sz="2800" dirty="0" smtClean="0">
                <a:solidFill>
                  <a:srgbClr val="FF0000"/>
                </a:solidFill>
              </a:rPr>
              <a:t>о</a:t>
            </a:r>
            <a:r>
              <a:rPr lang="ru-RU" sz="2800" dirty="0" smtClean="0"/>
              <a:t>снуться – к</a:t>
            </a:r>
            <a:r>
              <a:rPr lang="ru-RU" sz="2800" dirty="0" smtClean="0">
                <a:solidFill>
                  <a:srgbClr val="FF0000"/>
                </a:solidFill>
              </a:rPr>
              <a:t>а</a:t>
            </a:r>
            <a:r>
              <a:rPr lang="ru-RU" sz="2800" dirty="0" smtClean="0"/>
              <a:t>саться, отр</a:t>
            </a:r>
            <a:r>
              <a:rPr lang="ru-RU" sz="2800" dirty="0" smtClean="0">
                <a:solidFill>
                  <a:srgbClr val="FF0000"/>
                </a:solidFill>
              </a:rPr>
              <a:t>а</a:t>
            </a:r>
            <a:r>
              <a:rPr lang="ru-RU" sz="2800" dirty="0" smtClean="0"/>
              <a:t>сти – отр</a:t>
            </a:r>
            <a:r>
              <a:rPr lang="ru-RU" sz="2800" dirty="0" smtClean="0">
                <a:solidFill>
                  <a:srgbClr val="FF0000"/>
                </a:solidFill>
              </a:rPr>
              <a:t>о</a:t>
            </a:r>
            <a:r>
              <a:rPr lang="ru-RU" sz="2800" dirty="0" smtClean="0"/>
              <a:t>с, заж</a:t>
            </a:r>
            <a:r>
              <a:rPr lang="ru-RU" sz="2800" dirty="0" smtClean="0">
                <a:solidFill>
                  <a:srgbClr val="FF0000"/>
                </a:solidFill>
              </a:rPr>
              <a:t>и</a:t>
            </a:r>
            <a:r>
              <a:rPr lang="ru-RU" sz="2800" dirty="0" smtClean="0"/>
              <a:t>гать – заж</a:t>
            </a:r>
            <a:r>
              <a:rPr lang="ru-RU" sz="2800" dirty="0" smtClean="0">
                <a:solidFill>
                  <a:srgbClr val="FF0000"/>
                </a:solidFill>
              </a:rPr>
              <a:t>е</a:t>
            </a:r>
            <a:r>
              <a:rPr lang="ru-RU" sz="2800" dirty="0" smtClean="0"/>
              <a:t>чь, з</a:t>
            </a:r>
            <a:r>
              <a:rPr lang="ru-RU" sz="2800" dirty="0" smtClean="0">
                <a:solidFill>
                  <a:srgbClr val="FF0000"/>
                </a:solidFill>
              </a:rPr>
              <a:t>о</a:t>
            </a:r>
            <a:r>
              <a:rPr lang="ru-RU" sz="2800" dirty="0" smtClean="0"/>
              <a:t>ри - з</a:t>
            </a:r>
            <a:r>
              <a:rPr lang="ru-RU" sz="2800" dirty="0" smtClean="0">
                <a:solidFill>
                  <a:srgbClr val="FF0000"/>
                </a:solidFill>
              </a:rPr>
              <a:t>а</a:t>
            </a:r>
            <a:r>
              <a:rPr lang="ru-RU" sz="2800" dirty="0" smtClean="0"/>
              <a:t>ря</a:t>
            </a:r>
            <a:endParaRPr lang="ru-RU" sz="2800" dirty="0"/>
          </a:p>
          <a:p>
            <a:pPr marL="36576" indent="0" algn="ctr">
              <a:buNone/>
            </a:pPr>
            <a:endParaRPr lang="ru-RU" sz="2800" dirty="0" smtClean="0"/>
          </a:p>
          <a:p>
            <a:pPr marL="36576" indent="0" algn="ctr">
              <a:buNone/>
            </a:pPr>
            <a:r>
              <a:rPr lang="ru-RU" sz="2800" dirty="0" smtClean="0"/>
              <a:t>2.Р</a:t>
            </a:r>
            <a:r>
              <a:rPr lang="ru-RU" sz="2800" dirty="0" smtClean="0">
                <a:solidFill>
                  <a:srgbClr val="FF0000"/>
                </a:solidFill>
              </a:rPr>
              <a:t>а</a:t>
            </a:r>
            <a:r>
              <a:rPr lang="ru-RU" sz="2800" dirty="0" smtClean="0"/>
              <a:t>стительный</a:t>
            </a:r>
            <a:r>
              <a:rPr lang="ru-RU" sz="2800" dirty="0"/>
              <a:t>, </a:t>
            </a:r>
            <a:r>
              <a:rPr lang="ru-RU" sz="2800" dirty="0" smtClean="0"/>
              <a:t>заг</a:t>
            </a:r>
            <a:r>
              <a:rPr lang="ru-RU" sz="2800" dirty="0">
                <a:solidFill>
                  <a:srgbClr val="FF0000"/>
                </a:solidFill>
              </a:rPr>
              <a:t>о</a:t>
            </a:r>
            <a:r>
              <a:rPr lang="ru-RU" sz="2800" dirty="0" smtClean="0"/>
              <a:t>реть</a:t>
            </a:r>
            <a:r>
              <a:rPr lang="ru-RU" sz="2800" dirty="0"/>
              <a:t>, </a:t>
            </a:r>
            <a:r>
              <a:rPr lang="ru-RU" sz="2800" dirty="0" smtClean="0"/>
              <a:t>зар</a:t>
            </a:r>
            <a:r>
              <a:rPr lang="ru-RU" sz="2800" dirty="0" smtClean="0">
                <a:solidFill>
                  <a:srgbClr val="FF0000"/>
                </a:solidFill>
              </a:rPr>
              <a:t>о</a:t>
            </a:r>
            <a:r>
              <a:rPr lang="ru-RU" sz="2800" dirty="0" smtClean="0"/>
              <a:t>сли</a:t>
            </a:r>
            <a:r>
              <a:rPr lang="ru-RU" sz="2800" dirty="0"/>
              <a:t>, </a:t>
            </a:r>
            <a:r>
              <a:rPr lang="ru-RU" sz="2800" dirty="0" smtClean="0"/>
              <a:t>  р</a:t>
            </a:r>
            <a:r>
              <a:rPr lang="ru-RU" sz="2800" dirty="0" smtClean="0">
                <a:solidFill>
                  <a:srgbClr val="FF0000"/>
                </a:solidFill>
              </a:rPr>
              <a:t>о</a:t>
            </a:r>
            <a:r>
              <a:rPr lang="ru-RU" sz="2800" dirty="0" smtClean="0"/>
              <a:t>сток</a:t>
            </a:r>
            <a:r>
              <a:rPr lang="ru-RU" sz="2800" dirty="0"/>
              <a:t>, </a:t>
            </a:r>
            <a:r>
              <a:rPr lang="ru-RU" sz="2800" dirty="0" smtClean="0"/>
              <a:t>уг</a:t>
            </a:r>
            <a:r>
              <a:rPr lang="ru-RU" sz="2800" dirty="0" smtClean="0">
                <a:solidFill>
                  <a:srgbClr val="FF0000"/>
                </a:solidFill>
              </a:rPr>
              <a:t>а</a:t>
            </a:r>
            <a:r>
              <a:rPr lang="ru-RU" sz="2800" dirty="0" smtClean="0"/>
              <a:t>рный </a:t>
            </a:r>
            <a:r>
              <a:rPr lang="ru-RU" sz="2800" dirty="0"/>
              <a:t>газ, </a:t>
            </a:r>
            <a:r>
              <a:rPr lang="ru-RU" sz="2800" dirty="0" smtClean="0"/>
              <a:t>сл</a:t>
            </a:r>
            <a:r>
              <a:rPr lang="ru-RU" sz="2800" dirty="0" smtClean="0">
                <a:solidFill>
                  <a:srgbClr val="FF0000"/>
                </a:solidFill>
              </a:rPr>
              <a:t>о</a:t>
            </a:r>
            <a:r>
              <a:rPr lang="ru-RU" sz="2800" dirty="0" smtClean="0"/>
              <a:t>жить</a:t>
            </a:r>
            <a:r>
              <a:rPr lang="ru-RU" sz="2800" dirty="0"/>
              <a:t>, </a:t>
            </a:r>
            <a:r>
              <a:rPr lang="ru-RU" sz="2800" dirty="0" smtClean="0"/>
              <a:t>разл</a:t>
            </a:r>
            <a:r>
              <a:rPr lang="ru-RU" sz="2800" dirty="0" smtClean="0">
                <a:solidFill>
                  <a:srgbClr val="FF0000"/>
                </a:solidFill>
              </a:rPr>
              <a:t>о</a:t>
            </a:r>
            <a:r>
              <a:rPr lang="ru-RU" sz="2800" dirty="0" smtClean="0"/>
              <a:t>жить</a:t>
            </a:r>
            <a:r>
              <a:rPr lang="ru-RU" sz="2800" dirty="0"/>
              <a:t>, </a:t>
            </a:r>
            <a:r>
              <a:rPr lang="ru-RU" sz="2800" dirty="0" smtClean="0"/>
              <a:t>сл</a:t>
            </a:r>
            <a:r>
              <a:rPr lang="ru-RU" sz="2800" dirty="0" smtClean="0">
                <a:solidFill>
                  <a:srgbClr val="FF0000"/>
                </a:solidFill>
              </a:rPr>
              <a:t>а</a:t>
            </a:r>
            <a:r>
              <a:rPr lang="ru-RU" sz="2800" dirty="0" smtClean="0"/>
              <a:t>гаемое</a:t>
            </a:r>
            <a:r>
              <a:rPr lang="ru-RU" sz="2800" dirty="0"/>
              <a:t>, </a:t>
            </a:r>
            <a:r>
              <a:rPr lang="ru-RU" sz="2800" dirty="0" smtClean="0"/>
              <a:t>уб</a:t>
            </a:r>
            <a:r>
              <a:rPr lang="ru-RU" sz="2800" dirty="0" smtClean="0">
                <a:solidFill>
                  <a:srgbClr val="FF0000"/>
                </a:solidFill>
              </a:rPr>
              <a:t>и</a:t>
            </a:r>
            <a:r>
              <a:rPr lang="ru-RU" sz="2800" dirty="0" smtClean="0"/>
              <a:t>рать</a:t>
            </a:r>
            <a:r>
              <a:rPr lang="ru-RU" sz="28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544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237</TotalTime>
  <Words>766</Words>
  <Application>Microsoft Office PowerPoint</Application>
  <PresentationFormat>Экран (4:3)</PresentationFormat>
  <Paragraphs>251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Техническая</vt:lpstr>
      <vt:lpstr>Презентация по русскому языку. Тема: Повторение темы «Словообразование и орфография» 6 класс.</vt:lpstr>
      <vt:lpstr>Цели и задачи:</vt:lpstr>
      <vt:lpstr>Работа с терминами.</vt:lpstr>
      <vt:lpstr>Задание командам</vt:lpstr>
      <vt:lpstr>Проверка.</vt:lpstr>
      <vt:lpstr>Корни с чередованием гласных о - а</vt:lpstr>
      <vt:lpstr>И – Е в корнях с чередованием</vt:lpstr>
      <vt:lpstr>Задание командам</vt:lpstr>
      <vt:lpstr>Проверка</vt:lpstr>
      <vt:lpstr>Приставки пре- и при-</vt:lpstr>
      <vt:lpstr>Работа с доской</vt:lpstr>
      <vt:lpstr>Проверка</vt:lpstr>
      <vt:lpstr>Как образуются сложные слова?</vt:lpstr>
      <vt:lpstr>Проверка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русскому языку. Тема: Повторение темы «Словообразование и орфография» 6</dc:title>
  <dc:creator>Зайцева</dc:creator>
  <cp:lastModifiedBy>дима</cp:lastModifiedBy>
  <cp:revision>27</cp:revision>
  <dcterms:created xsi:type="dcterms:W3CDTF">2013-03-29T11:02:32Z</dcterms:created>
  <dcterms:modified xsi:type="dcterms:W3CDTF">2013-03-30T18:28:28Z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108527</vt:lpwstr>
  </property>
  <property fmtid="{D5CDD505-2E9C-101B-9397-08002B2CF9AE}" name="NXPowerLiteSettings" pid="3">
    <vt:lpwstr>F6000400038000</vt:lpwstr>
  </property>
  <property fmtid="{D5CDD505-2E9C-101B-9397-08002B2CF9AE}" name="NXPowerLiteVersion" pid="4">
    <vt:lpwstr>D4.3.1</vt:lpwstr>
  </property>
</Properties>
</file>