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3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71" autoAdjust="0"/>
  </p:normalViewPr>
  <p:slideViewPr>
    <p:cSldViewPr>
      <p:cViewPr varScale="1">
        <p:scale>
          <a:sx n="70" d="100"/>
          <a:sy n="70" d="100"/>
        </p:scale>
        <p:origin x="-876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22.10.2013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32" name="Прямоугольник 31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9" name="Прямоугольник 38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0" name="Прямоугольник 39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1" name="Прямоугольник 40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42" name="Прямоугольник 41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tIns="45720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56" name="Прямоугольник 55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5" name="Прямоугольник 64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6" name="Прямоугольник 65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7" name="Прямоугольник 66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22.10.2013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22.10.2013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22.10.2013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Полилиния 13"/>
          <p:cNvSpPr>
            <a:spLocks/>
          </p:cNvSpPr>
          <p:nvPr/>
        </p:nvSpPr>
        <p:spPr bwMode="auto">
          <a:xfrm>
            <a:off x="4828952" y="1073888"/>
            <a:ext cx="4322136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5" name="Полилиния 14"/>
          <p:cNvSpPr>
            <a:spLocks/>
          </p:cNvSpPr>
          <p:nvPr/>
        </p:nvSpPr>
        <p:spPr bwMode="auto">
          <a:xfrm>
            <a:off x="373966" y="0"/>
            <a:ext cx="5514536" cy="661533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3" name="Полилиния 12"/>
          <p:cNvSpPr>
            <a:spLocks/>
          </p:cNvSpPr>
          <p:nvPr/>
        </p:nvSpPr>
        <p:spPr bwMode="auto">
          <a:xfrm rot="5236414">
            <a:off x="4462128" y="1483600"/>
            <a:ext cx="4114800" cy="118872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6" name="Полилиния 15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7" name="Полилиния 16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8" name="Полилиния 17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9" name="Полилиния 18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0" name="Полилиния 19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1" name="Полилиния 20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2" name="Полилиния 21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3" name="Полилиния 22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4" name="Полилиния 23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5" name="Полилиния 24"/>
          <p:cNvSpPr>
            <a:spLocks/>
          </p:cNvSpPr>
          <p:nvPr/>
        </p:nvSpPr>
        <p:spPr bwMode="auto">
          <a:xfrm>
            <a:off x="366824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6" name="Полилиния 25"/>
          <p:cNvSpPr>
            <a:spLocks/>
          </p:cNvSpPr>
          <p:nvPr/>
        </p:nvSpPr>
        <p:spPr bwMode="auto">
          <a:xfrm>
            <a:off x="366824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7" name="Полилиния 26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tIns="45720" bIns="0" anchor="t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22.10.2013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363160" y="402264"/>
            <a:ext cx="850392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 flipH="1">
            <a:off x="371538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Прямоугольник 8"/>
          <p:cNvSpPr/>
          <p:nvPr/>
        </p:nvSpPr>
        <p:spPr>
          <a:xfrm flipH="1">
            <a:off x="411109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0" name="Прямоугольник 9"/>
          <p:cNvSpPr/>
          <p:nvPr/>
        </p:nvSpPr>
        <p:spPr>
          <a:xfrm flipH="1">
            <a:off x="44845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 flipH="1">
            <a:off x="476702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500478" y="680477"/>
            <a:ext cx="36576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22.10.2013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Прямоугольник 24"/>
          <p:cNvSpPr/>
          <p:nvPr/>
        </p:nvSpPr>
        <p:spPr>
          <a:xfrm>
            <a:off x="0" y="402265"/>
            <a:ext cx="886708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 anchor="t"/>
          <a:lstStyle>
            <a:lvl1pPr>
              <a:defRPr sz="400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22.10.2013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6" name="Прямоугольник 15"/>
          <p:cNvSpPr/>
          <p:nvPr/>
        </p:nvSpPr>
        <p:spPr>
          <a:xfrm>
            <a:off x="87790" y="680477"/>
            <a:ext cx="45720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7" name="Прямоугольник 16"/>
          <p:cNvSpPr/>
          <p:nvPr/>
        </p:nvSpPr>
        <p:spPr>
          <a:xfrm>
            <a:off x="47305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8" name="Прямоугольник 17"/>
          <p:cNvSpPr/>
          <p:nvPr/>
        </p:nvSpPr>
        <p:spPr>
          <a:xfrm>
            <a:off x="2825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>
          <a:xfrm>
            <a:off x="0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0" name="Прямоугольник 19"/>
          <p:cNvSpPr/>
          <p:nvPr/>
        </p:nvSpPr>
        <p:spPr>
          <a:xfrm flipH="1">
            <a:off x="149770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1" name="Прямоугольник 20"/>
          <p:cNvSpPr/>
          <p:nvPr/>
        </p:nvSpPr>
        <p:spPr>
          <a:xfrm flipH="1">
            <a:off x="189341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Прямоугольник 21"/>
          <p:cNvSpPr/>
          <p:nvPr/>
        </p:nvSpPr>
        <p:spPr>
          <a:xfrm flipH="1">
            <a:off x="22668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9" name="Прямоугольник 28"/>
          <p:cNvSpPr/>
          <p:nvPr/>
        </p:nvSpPr>
        <p:spPr>
          <a:xfrm flipH="1">
            <a:off x="254934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30" name="Прямоугольник 29"/>
          <p:cNvSpPr/>
          <p:nvPr/>
        </p:nvSpPr>
        <p:spPr>
          <a:xfrm>
            <a:off x="278710" y="680477"/>
            <a:ext cx="36576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22.10.2013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22.10.2013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22.10.2013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368032" y="0"/>
            <a:ext cx="8778240" cy="1878037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9" name="Прямая соединительная линия 8"/>
          <p:cNvCxnSpPr/>
          <p:nvPr/>
        </p:nvCxnSpPr>
        <p:spPr>
          <a:xfrm flipV="1">
            <a:off x="363195" y="1885028"/>
            <a:ext cx="8782622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0" name="Группа 9"/>
          <p:cNvGrpSpPr/>
          <p:nvPr/>
        </p:nvGrpSpPr>
        <p:grpSpPr>
          <a:xfrm rot="5400000">
            <a:off x="8514581" y="1219200"/>
            <a:ext cx="132763" cy="128466"/>
            <a:chOff x="6668087" y="1297746"/>
            <a:chExt cx="161840" cy="156602"/>
          </a:xfrm>
        </p:grpSpPr>
        <p:cxnSp>
          <p:nvCxnSpPr>
            <p:cNvPr id="15" name="Прямая соединительная линия 14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Прямая соединительная линия 15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Прямая соединительная линия 16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grpSp>
        <p:nvGrpSpPr>
          <p:cNvPr id="14" name="Группа 13"/>
          <p:cNvGrpSpPr/>
          <p:nvPr/>
        </p:nvGrpSpPr>
        <p:grpSpPr>
          <a:xfrm rot="5400000">
            <a:off x="8666981" y="1371600"/>
            <a:ext cx="132763" cy="128466"/>
            <a:chOff x="6668087" y="1297746"/>
            <a:chExt cx="161840" cy="156602"/>
          </a:xfrm>
        </p:grpSpPr>
        <p:cxnSp>
          <p:nvCxnSpPr>
            <p:cNvPr id="11" name="Прямая соединительная линия 10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Прямая соединительная линия 11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Прямая соединительная линия 12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Группа 17"/>
          <p:cNvGrpSpPr/>
          <p:nvPr/>
        </p:nvGrpSpPr>
        <p:grpSpPr>
          <a:xfrm rot="5400000">
            <a:off x="8320088" y="1474763"/>
            <a:ext cx="132763" cy="128466"/>
            <a:chOff x="6668087" y="1297746"/>
            <a:chExt cx="161840" cy="156602"/>
          </a:xfrm>
        </p:grpSpPr>
        <p:cxnSp>
          <p:nvCxnSpPr>
            <p:cNvPr id="19" name="Прямая соединительная линия 18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Прямая соединительная линия 19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Прямая соединительная линия 20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477000" y="55499"/>
            <a:ext cx="2133600" cy="365125"/>
          </a:xfrm>
        </p:spPr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22.10.2013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914400" y="55499"/>
            <a:ext cx="5562600" cy="365125"/>
          </a:xfrm>
        </p:spPr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610600" y="55499"/>
            <a:ext cx="457200" cy="365125"/>
          </a:xfrm>
        </p:spPr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extLst>
              <a:ext uri="{BEBA8EAE-BF5A-486C-A8C5-ECC9F3942E4B}">
                <a14:imgProps xmlns:a14="http://schemas.microsoft.com/office/drawing/2010/main">
                  <a14:imgLayer r:embed="rId14">
                    <a14:imgEffect>
                      <a14:sharpenSoften amount="50000"/>
                    </a14:imgEffect>
                    <a14:imgEffect>
                      <a14:brightnessContrast contrast="40000"/>
                    </a14:imgEffect>
                  </a14:imgLayer>
                </a14:imgProps>
              </a:ext>
            </a:extLst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6" name="Прямоугольник 15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7" name="Прямоугольник 16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914400" y="1783560"/>
            <a:ext cx="7772400" cy="457200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/>
              <a:t>22.10.2013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 spc="-100" baseline="0">
          <a:solidFill>
            <a:schemeClr val="tx2">
              <a:satMod val="200000"/>
            </a:schemeClr>
          </a:solidFill>
          <a:latin typeface="+mj-lt"/>
          <a:ea typeface="+mj-ea"/>
          <a:cs typeface="+mj-cs"/>
        </a:defRPr>
      </a:lvl1pPr>
      <a:extLst/>
    </p:titleStyle>
    <p:bodyStyle>
      <a:lvl1pPr marL="411480" indent="-342900" algn="l" rtl="0" eaLnBrk="1" latinLnBrk="0" hangingPunct="1">
        <a:spcBef>
          <a:spcPts val="700"/>
        </a:spcBef>
        <a:buClr>
          <a:schemeClr val="tx2"/>
        </a:buClr>
        <a:buSzPct val="95000"/>
        <a:buFont typeface="Wingdings"/>
        <a:buChar char="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0664" indent="-28575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2"/>
        </a:buClr>
        <a:buFont typeface="Wingdings 2"/>
        <a:buChar char="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1872" indent="-228600" algn="l" rtl="0" eaLnBrk="1" latinLnBrk="0" hangingPunct="1">
        <a:spcBef>
          <a:spcPct val="20000"/>
        </a:spcBef>
        <a:buClr>
          <a:schemeClr val="accent3"/>
        </a:buClr>
        <a:buFont typeface="Wingdings 3"/>
        <a:buChar char="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971600" y="620688"/>
            <a:ext cx="7772400" cy="1508760"/>
          </a:xfrm>
        </p:spPr>
        <p:txBody>
          <a:bodyPr>
            <a:normAutofit/>
          </a:bodyPr>
          <a:lstStyle/>
          <a:p>
            <a:r>
              <a:rPr lang="ru-RU" sz="4400" dirty="0">
                <a:latin typeface="Comic Sans MS" panose="030F0702030302020204" pitchFamily="66" charset="0"/>
              </a:rPr>
              <a:t>ТУБЕРКУЛЕЗ - ЧУМА ХХІ </a:t>
            </a:r>
            <a:r>
              <a:rPr lang="ru-RU" sz="4400" dirty="0" smtClean="0">
                <a:latin typeface="Comic Sans MS" panose="030F0702030302020204" pitchFamily="66" charset="0"/>
              </a:rPr>
              <a:t>ВЕКА</a:t>
            </a:r>
            <a:endParaRPr lang="ru-RU" sz="4400" dirty="0">
              <a:latin typeface="Comic Sans MS" panose="030F0702030302020204" pitchFamily="66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87824" y="2276872"/>
            <a:ext cx="5715000" cy="4200525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4479634" y="2967335"/>
            <a:ext cx="18473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algn="ctr"/>
            <a:endParaRPr lang="ru-RU" sz="5400" b="1" cap="none" spc="0" dirty="0">
              <a:ln w="50800"/>
              <a:solidFill>
                <a:schemeClr val="bg1">
                  <a:shade val="50000"/>
                </a:schemeClr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4642706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3568" y="908720"/>
            <a:ext cx="7772400" cy="4572000"/>
          </a:xfrm>
        </p:spPr>
        <p:txBody>
          <a:bodyPr>
            <a:normAutofit fontScale="92500" lnSpcReduction="10000"/>
          </a:bodyPr>
          <a:lstStyle/>
          <a:p>
            <a:r>
              <a:rPr lang="ru-RU" dirty="0"/>
              <a:t>Туберкулез при СПИДе </a:t>
            </a:r>
            <a:r>
              <a:rPr lang="ru-RU" dirty="0" err="1"/>
              <a:t>Энфизема</a:t>
            </a:r>
            <a:r>
              <a:rPr lang="ru-RU" dirty="0"/>
              <a:t> </a:t>
            </a:r>
            <a:r>
              <a:rPr lang="ru-RU" dirty="0" err="1"/>
              <a:t>легкихТуберкулезные</a:t>
            </a:r>
            <a:r>
              <a:rPr lang="ru-RU" dirty="0"/>
              <a:t> гранулемы в печени При СПИДе туберкулез протекает в милиарной форме. Милиарный туберкулез - туберкулез с образованием туберкулезных бугорков в различных органах. Очаги поражения ( гранулемы ) представлены желтоватыми бугорками диаметром 1-2 мм, напоминающими просяные зернышки.</a:t>
            </a:r>
          </a:p>
        </p:txBody>
      </p:sp>
    </p:spTree>
    <p:extLst>
      <p:ext uri="{BB962C8B-B14F-4D97-AF65-F5344CB8AC3E}">
        <p14:creationId xmlns:p14="http://schemas.microsoft.com/office/powerpoint/2010/main" val="18936476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/>
              <a:t>Особенности клинического течения туберкулеза у ВИЧ-инфицированных Интоксикационный синдром длится недели и месяцы. Интоксикационный синдром появляется раньше, </a:t>
            </a:r>
            <a:r>
              <a:rPr lang="ru-RU" dirty="0" err="1"/>
              <a:t>чем.бронхолегочный</a:t>
            </a:r>
            <a:r>
              <a:rPr lang="ru-RU" dirty="0"/>
              <a:t> Периферические лимфатические узлы увеличены неравномерно, несимметрично Стойкая и длительная анемия (гемоглобин &lt; 90 г/л). </a:t>
            </a:r>
            <a:r>
              <a:rPr lang="ru-RU" dirty="0" err="1"/>
              <a:t>Гепатомегалия</a:t>
            </a:r>
            <a:r>
              <a:rPr lang="ru-RU" dirty="0"/>
              <a:t> (всегда при милиарном туберкулезе).</a:t>
            </a:r>
          </a:p>
        </p:txBody>
      </p:sp>
    </p:spTree>
    <p:extLst>
      <p:ext uri="{BB962C8B-B14F-4D97-AF65-F5344CB8AC3E}">
        <p14:creationId xmlns:p14="http://schemas.microsoft.com/office/powerpoint/2010/main" val="30182479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3568" y="149103"/>
            <a:ext cx="7772400" cy="4572000"/>
          </a:xfrm>
        </p:spPr>
        <p:txBody>
          <a:bodyPr>
            <a:normAutofit fontScale="92500" lnSpcReduction="20000"/>
          </a:bodyPr>
          <a:lstStyle/>
          <a:p>
            <a:r>
              <a:rPr lang="ru-RU" dirty="0"/>
              <a:t>1990 – на 100 тысяч населения Украины 32 новых случая туберкулеза 1999 - на 100 тысяч населения Украины 54,3 новых случая туберкулеза 2000 – 675382 больных туберкулезом Ежегодно от туберкулеза умирает 10000 больных – это 80 – 90% от умерших в Украине от всех инфекционных и паразитарных болезней. Туберкулез в Украине Также в Украине насчитывается около 26 - 27 тысяч сельскохозяйственных животных, больных туберкулезом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00192" y="4797152"/>
            <a:ext cx="2438400" cy="167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4397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27584" y="980728"/>
            <a:ext cx="7772400" cy="4572000"/>
          </a:xfrm>
        </p:spPr>
        <p:txBody>
          <a:bodyPr/>
          <a:lstStyle/>
          <a:p>
            <a:r>
              <a:rPr lang="ru-RU" dirty="0" smtClean="0"/>
              <a:t>Существуют тысячи болезней, но здоровье бывает только одно. Существуют тысячи болезней, но здоровье бывает только одно. (Карл Людвиг Берне) Авторы работы: </a:t>
            </a:r>
            <a:r>
              <a:rPr lang="ru-RU" dirty="0" err="1" smtClean="0"/>
              <a:t>Черепанская</a:t>
            </a:r>
            <a:r>
              <a:rPr lang="ru-RU" dirty="0" smtClean="0"/>
              <a:t> Виктория Ученица 10 класса Гимназии 136 </a:t>
            </a:r>
            <a:r>
              <a:rPr lang="ru-RU" dirty="0" err="1" smtClean="0"/>
              <a:t>Г.Киева</a:t>
            </a:r>
            <a:r>
              <a:rPr lang="ru-RU" dirty="0" smtClean="0"/>
              <a:t> Белоус Ирина Ученица 10 класса Гимназии 136 </a:t>
            </a:r>
            <a:r>
              <a:rPr lang="ru-RU" dirty="0" err="1" smtClean="0"/>
              <a:t>Г.Киева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369063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94839" y="203324"/>
            <a:ext cx="7772400" cy="4572000"/>
          </a:xfrm>
        </p:spPr>
        <p:txBody>
          <a:bodyPr/>
          <a:lstStyle/>
          <a:p>
            <a:r>
              <a:rPr lang="ru-RU" dirty="0"/>
              <a:t>Возбудитель туберкулеза Возбудителями туберкулёза являются микобактерии кислотоустойчивые бактерии рода </a:t>
            </a:r>
            <a:r>
              <a:rPr lang="ru-RU" dirty="0" err="1"/>
              <a:t>Mycobacterium</a:t>
            </a:r>
            <a:r>
              <a:rPr lang="ru-RU" dirty="0"/>
              <a:t>. Всего известно 74 вида микобактерий. Они широко распространены в почве, воде, среди людей и животных.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89128" y="3429000"/>
            <a:ext cx="4803352" cy="32129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32460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99592" y="908720"/>
            <a:ext cx="7772400" cy="4572000"/>
          </a:xfrm>
        </p:spPr>
        <p:txBody>
          <a:bodyPr/>
          <a:lstStyle/>
          <a:p>
            <a:r>
              <a:rPr lang="ru-RU" dirty="0"/>
              <a:t>КЛИНИЧЕСКИЕ ФОРМЫ Туберкулез глаз. Внелегочный туберкулез </a:t>
            </a:r>
            <a:r>
              <a:rPr lang="ru-RU" dirty="0" err="1"/>
              <a:t>Туберкулез</a:t>
            </a:r>
            <a:r>
              <a:rPr lang="ru-RU" dirty="0"/>
              <a:t> органов пищеварительной системы Туберкулез органов мочеполовой системы Туберкулез центральной нервной системы и мозговых оболочек Туберкулез костей и суставов Туберкулез кожи</a:t>
            </a:r>
          </a:p>
        </p:txBody>
      </p:sp>
    </p:spTree>
    <p:extLst>
      <p:ext uri="{BB962C8B-B14F-4D97-AF65-F5344CB8AC3E}">
        <p14:creationId xmlns:p14="http://schemas.microsoft.com/office/powerpoint/2010/main" val="39317061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99592" y="1052736"/>
            <a:ext cx="7772400" cy="4572000"/>
          </a:xfrm>
        </p:spPr>
        <p:txBody>
          <a:bodyPr/>
          <a:lstStyle/>
          <a:p>
            <a:r>
              <a:rPr lang="ru-RU" dirty="0"/>
              <a:t>ЛЕГОЧНЫЙ ТУБЕРКУЛЕЗ Диссеминированный (распространенный) Очаговый (ограниченный) </a:t>
            </a:r>
            <a:r>
              <a:rPr lang="ru-RU" dirty="0" err="1"/>
              <a:t>Туберкулема</a:t>
            </a:r>
            <a:r>
              <a:rPr lang="ru-RU" dirty="0"/>
              <a:t> Инфильтративный </a:t>
            </a:r>
            <a:r>
              <a:rPr lang="ru-RU" dirty="0" err="1"/>
              <a:t>Каверозный</a:t>
            </a:r>
            <a:r>
              <a:rPr lang="ru-RU" dirty="0"/>
              <a:t> Первичный туберкулезный комплекс Вторичный</a:t>
            </a:r>
          </a:p>
        </p:txBody>
      </p:sp>
    </p:spTree>
    <p:extLst>
      <p:ext uri="{BB962C8B-B14F-4D97-AF65-F5344CB8AC3E}">
        <p14:creationId xmlns:p14="http://schemas.microsoft.com/office/powerpoint/2010/main" val="1341839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11560" y="116632"/>
            <a:ext cx="7772400" cy="4572000"/>
          </a:xfrm>
        </p:spPr>
        <p:txBody>
          <a:bodyPr>
            <a:normAutofit fontScale="92500" lnSpcReduction="10000"/>
          </a:bodyPr>
          <a:lstStyle/>
          <a:p>
            <a:r>
              <a:rPr lang="ru-RU" dirty="0"/>
              <a:t>Рентгенограмма легких больного, перенесшего первичный туберкулез легких. Заметны </a:t>
            </a:r>
            <a:r>
              <a:rPr lang="ru-RU" dirty="0" err="1"/>
              <a:t>обызвествленные</a:t>
            </a:r>
            <a:r>
              <a:rPr lang="ru-RU" dirty="0"/>
              <a:t> очаги Гона в верхушке и корне правого легкого. Первичный туберкулез развивается при первой встрече организма с возбудителем. В районах с высокой распространенностью туберкулеза этой формой заболевания часто страдают дети. Первичный туберкулез</a:t>
            </a: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95936" y="4005064"/>
            <a:ext cx="4647431" cy="2780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24624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99592" y="1196752"/>
            <a:ext cx="7772400" cy="4572000"/>
          </a:xfrm>
        </p:spPr>
        <p:txBody>
          <a:bodyPr>
            <a:normAutofit fontScale="85000" lnSpcReduction="10000"/>
          </a:bodyPr>
          <a:lstStyle/>
          <a:p>
            <a:r>
              <a:rPr lang="ru-RU" dirty="0"/>
              <a:t>Вторичный туберкулез Рентгенограмма органов грудной клетки в прямой проекции больного вторичным туберкулезом. Вторичный туберкулез представляет собой результат реинфекции или реактивации эндогенной инфекции, сохранявшейся в латентном состоянии. Болеют им преимущественно взрослые. Поражаются обычно верхушечные и задние сегменты верхних долей легких (более высокая концентрация кислорода способствует там росту микобактерии)</a:t>
            </a:r>
          </a:p>
        </p:txBody>
      </p:sp>
    </p:spTree>
    <p:extLst>
      <p:ext uri="{BB962C8B-B14F-4D97-AF65-F5344CB8AC3E}">
        <p14:creationId xmlns:p14="http://schemas.microsoft.com/office/powerpoint/2010/main" val="24199081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ДИССЕМЕНИРОВАНЫЙ ТУБЕРКУЛЕЗ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Инфильтрированный </a:t>
            </a:r>
            <a:r>
              <a:rPr lang="ru-RU" dirty="0"/>
              <a:t>туберкулез ОЧАГОВЫЙ ТУБЕРКУЛЕЗ Инфильтрат - фокус воспаления, в котором преобладает экссудативная фаза воспаления. А раз преобладает экссудация, то бурно растет инфильтрация - то есть вокруг этого фокуса воспаления идет приход лимфоцитов и лейкоцитов.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132559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71600" y="1268760"/>
            <a:ext cx="7772400" cy="4572000"/>
          </a:xfrm>
        </p:spPr>
        <p:txBody>
          <a:bodyPr>
            <a:normAutofit fontScale="92500" lnSpcReduction="20000"/>
          </a:bodyPr>
          <a:lstStyle/>
          <a:p>
            <a:r>
              <a:rPr lang="ru-RU" dirty="0" err="1"/>
              <a:t>Туберкулема</a:t>
            </a:r>
            <a:r>
              <a:rPr lang="ru-RU" dirty="0"/>
              <a:t> легких </a:t>
            </a:r>
            <a:r>
              <a:rPr lang="ru-RU" dirty="0" err="1"/>
              <a:t>Туберкулема</a:t>
            </a:r>
            <a:r>
              <a:rPr lang="ru-RU" dirty="0"/>
              <a:t> - это клиническая форма туберкулеза, характеризующаяся наличием в легком округлого образования, представляющего собой казеозные массы, продуктивное воспаление и фиброз. </a:t>
            </a:r>
            <a:r>
              <a:rPr lang="ru-RU" dirty="0" err="1"/>
              <a:t>Туберкулемы</a:t>
            </a:r>
            <a:r>
              <a:rPr lang="ru-RU" dirty="0"/>
              <a:t> – это как правило следствие, исход инфильтративного туберкулеза, но также </a:t>
            </a:r>
            <a:r>
              <a:rPr lang="ru-RU" dirty="0" err="1"/>
              <a:t>туберкулома</a:t>
            </a:r>
            <a:r>
              <a:rPr lang="ru-RU" dirty="0"/>
              <a:t> может сформироваться при диссеминированном туберкулезе, где имеются инфильтраты достаточно больших размеров.</a:t>
            </a:r>
          </a:p>
        </p:txBody>
      </p:sp>
    </p:spTree>
    <p:extLst>
      <p:ext uri="{BB962C8B-B14F-4D97-AF65-F5344CB8AC3E}">
        <p14:creationId xmlns:p14="http://schemas.microsoft.com/office/powerpoint/2010/main" val="11864003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99592" y="1052736"/>
            <a:ext cx="7772400" cy="4572000"/>
          </a:xfrm>
        </p:spPr>
        <p:txBody>
          <a:bodyPr>
            <a:normAutofit fontScale="92500"/>
          </a:bodyPr>
          <a:lstStyle/>
          <a:p>
            <a:r>
              <a:rPr lang="ru-RU" dirty="0" err="1"/>
              <a:t>Каверозный</a:t>
            </a:r>
            <a:r>
              <a:rPr lang="ru-RU" dirty="0"/>
              <a:t> туберкулез Кавернозный туберкулез - клиническая форма туберкулеза, которая характеризуется наличием эластичной каверны, без </a:t>
            </a:r>
            <a:r>
              <a:rPr lang="ru-RU" dirty="0" err="1"/>
              <a:t>перифокального</a:t>
            </a:r>
            <a:r>
              <a:rPr lang="ru-RU" dirty="0"/>
              <a:t> воспаления и без очагов отсева. Эта форма протекает </a:t>
            </a:r>
            <a:r>
              <a:rPr lang="ru-RU" dirty="0" err="1"/>
              <a:t>малосимптомно</a:t>
            </a:r>
            <a:r>
              <a:rPr lang="ru-RU" dirty="0"/>
              <a:t>, часто без общих проявлений и диагностируется без труда, если этот больной прослежен в период образования этой каверны.</a:t>
            </a:r>
          </a:p>
        </p:txBody>
      </p:sp>
    </p:spTree>
    <p:extLst>
      <p:ext uri="{BB962C8B-B14F-4D97-AF65-F5344CB8AC3E}">
        <p14:creationId xmlns:p14="http://schemas.microsoft.com/office/powerpoint/2010/main" val="36900743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Метро">
  <a:themeElements>
    <a:clrScheme name="Метро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Метро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21</TotalTime>
  <Words>516</Words>
  <Application>Microsoft Office PowerPoint</Application>
  <PresentationFormat>Экран (4:3)</PresentationFormat>
  <Paragraphs>14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Метро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ДИССЕМЕНИРОВАНЫЙ ТУБЕРКУЛЕЗ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Кристя</dc:creator>
  <cp:lastModifiedBy>Кристя</cp:lastModifiedBy>
  <cp:revision>3</cp:revision>
  <dcterms:created xsi:type="dcterms:W3CDTF">2013-10-22T05:40:45Z</dcterms:created>
  <dcterms:modified xsi:type="dcterms:W3CDTF">2013-10-22T06:12:54Z</dcterms:modified>
</cp:coreProperties>
</file>