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3" r:id="rId7"/>
    <p:sldId id="264" r:id="rId8"/>
    <p:sldId id="265" r:id="rId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6" autoAdjust="0"/>
    <p:restoredTop sz="94660"/>
  </p:normalViewPr>
  <p:slideViewPr>
    <p:cSldViewPr snapToGrid="0">
      <p:cViewPr varScale="1">
        <p:scale>
          <a:sx n="65" d="100"/>
          <a:sy n="65" d="100"/>
        </p:scale>
        <p:origin x="76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1708E1-20D1-4C7B-A6A4-81E4F58841D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ABB7D751-86A6-423B-A69D-A46FEC819B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0ECB803C-65DA-48D7-B4B2-44ABE69CC537}"/>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5" name="Нижний колонтитул 4">
            <a:extLst>
              <a:ext uri="{FF2B5EF4-FFF2-40B4-BE49-F238E27FC236}">
                <a16:creationId xmlns:a16="http://schemas.microsoft.com/office/drawing/2014/main" id="{0BBE0AB7-1510-460D-9AAE-6CC9FE355EB8}"/>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008B2921-439A-4068-A64E-0E4418C0DBF5}"/>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4267190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07B843-3F10-4CB0-A0FF-B3E4C10E754B}"/>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6B7C27EF-EDB4-4FB8-B575-E32F436C7DA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937C9E40-B394-41AC-A0A4-BFDBAA22E7C7}"/>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5" name="Нижний колонтитул 4">
            <a:extLst>
              <a:ext uri="{FF2B5EF4-FFF2-40B4-BE49-F238E27FC236}">
                <a16:creationId xmlns:a16="http://schemas.microsoft.com/office/drawing/2014/main" id="{0A07DAD3-1029-49DD-8FCF-B18E54E77E8C}"/>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A590ABB4-4B7C-4E62-BE44-4022F2BF8A4E}"/>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151229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B7EA834-E876-4753-9088-3278BDDC506A}"/>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36D584CB-9FBE-4453-ADB4-5F28FC0F729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31D4AC02-2747-4C1E-BE89-C19619BCF74E}"/>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5" name="Нижний колонтитул 4">
            <a:extLst>
              <a:ext uri="{FF2B5EF4-FFF2-40B4-BE49-F238E27FC236}">
                <a16:creationId xmlns:a16="http://schemas.microsoft.com/office/drawing/2014/main" id="{3DD9EBB8-A89E-4944-9F83-FB4D4F6807C1}"/>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2E123B0C-140D-4BA0-93B6-86E6630DFFEE}"/>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3008389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9A1DC4-DD0E-4584-B993-6348A80F27BC}"/>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9508EA92-2155-44D3-B5CD-8E50DAC9282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48E480A7-2DEB-4EB7-9A5F-E0796C2AA1C4}"/>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5" name="Нижний колонтитул 4">
            <a:extLst>
              <a:ext uri="{FF2B5EF4-FFF2-40B4-BE49-F238E27FC236}">
                <a16:creationId xmlns:a16="http://schemas.microsoft.com/office/drawing/2014/main" id="{BC002CF9-4995-40CE-8F52-423E5F4F77D6}"/>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7F85E925-2912-4FE1-9C9F-67028FC7069C}"/>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3351356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B22732-FD6B-48CC-B66D-5545A5C6053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E73CDD57-E328-42EF-A6FC-3BDEF46EB4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A994BD7-1FCB-47D7-A924-1B42A423C4E8}"/>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5" name="Нижний колонтитул 4">
            <a:extLst>
              <a:ext uri="{FF2B5EF4-FFF2-40B4-BE49-F238E27FC236}">
                <a16:creationId xmlns:a16="http://schemas.microsoft.com/office/drawing/2014/main" id="{8906F9BC-5694-4AEE-81C2-868BCA5B3E85}"/>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C59C704D-8562-4621-8910-3EFD4436654F}"/>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3173913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A42E26-0FA5-4D62-A1E0-46717A011E11}"/>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E566DF59-81AD-491E-B381-8C75016D739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8AF63BE2-D6C4-4A2C-94D3-4BCE5DA8E4E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31DA7CAD-5C73-4E84-8E4A-B8B8A3C81850}"/>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6" name="Нижний колонтитул 5">
            <a:extLst>
              <a:ext uri="{FF2B5EF4-FFF2-40B4-BE49-F238E27FC236}">
                <a16:creationId xmlns:a16="http://schemas.microsoft.com/office/drawing/2014/main" id="{0DBE4B57-CB90-4CBD-92C7-F98901A86F68}"/>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79380743-39BE-4DDD-AAB2-B544214BA0E9}"/>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1335194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5152FF-9C2B-4B07-B75E-3258999EC451}"/>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5CBE9840-0AA0-43AA-BB79-DC197E5991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426CF53-D290-4AC8-A105-7B0F84647B1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F7AA52B3-E69E-474C-8FCD-363F2748D6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7B2C4D29-EC93-4008-A5A7-BEB54040135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26A2F73A-05F6-4FC1-AFA4-CFEB50812309}"/>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8" name="Нижний колонтитул 7">
            <a:extLst>
              <a:ext uri="{FF2B5EF4-FFF2-40B4-BE49-F238E27FC236}">
                <a16:creationId xmlns:a16="http://schemas.microsoft.com/office/drawing/2014/main" id="{738204A4-98B8-4185-AA90-15C0AAD2049A}"/>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7D13C01C-83FD-4DD3-930D-718D6D193271}"/>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1147297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1CC2AA-854F-4C48-938C-FF0D19B400B6}"/>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B625CB96-E822-46DA-AEB4-79D465FA3DAA}"/>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4" name="Нижний колонтитул 3">
            <a:extLst>
              <a:ext uri="{FF2B5EF4-FFF2-40B4-BE49-F238E27FC236}">
                <a16:creationId xmlns:a16="http://schemas.microsoft.com/office/drawing/2014/main" id="{7C6B6706-55C4-48F6-AB34-9CA52479F13B}"/>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2F12627B-BCDA-4740-A912-4621954B4CFD}"/>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2177829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5C46B57-97D3-4839-AD47-212403F64524}"/>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3" name="Нижний колонтитул 2">
            <a:extLst>
              <a:ext uri="{FF2B5EF4-FFF2-40B4-BE49-F238E27FC236}">
                <a16:creationId xmlns:a16="http://schemas.microsoft.com/office/drawing/2014/main" id="{37A42D76-9088-4911-A324-F42A11AE2D51}"/>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20504424-802C-4E61-8250-89BC33BA9B51}"/>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2524877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7DE9D8-2710-4CBC-BC98-5ACFB83549A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F303E8F5-3589-42A1-93E6-8C6BBA16E5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EA24F3FA-4D4C-44AB-8E71-6D4189A85D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2CF4699-3F3F-4436-A6A6-04E0B29B5ED2}"/>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6" name="Нижний колонтитул 5">
            <a:extLst>
              <a:ext uri="{FF2B5EF4-FFF2-40B4-BE49-F238E27FC236}">
                <a16:creationId xmlns:a16="http://schemas.microsoft.com/office/drawing/2014/main" id="{1ADD5FAC-99E5-4E7E-A7A8-6B59A35961FD}"/>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02891182-B7C9-45AA-AFDB-1E21863026D7}"/>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1782626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BB06C0-87BB-43FB-A930-5E0F399BFCD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F7EA3114-C023-4EB4-A7E2-B5927A55B2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6C36FF44-63F1-4C6F-9EBE-2CB0A611AE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EE4BDDD-492A-44DF-8E2F-42B0399FD8B2}"/>
              </a:ext>
            </a:extLst>
          </p:cNvPr>
          <p:cNvSpPr>
            <a:spLocks noGrp="1"/>
          </p:cNvSpPr>
          <p:nvPr>
            <p:ph type="dt" sz="half" idx="10"/>
          </p:nvPr>
        </p:nvSpPr>
        <p:spPr/>
        <p:txBody>
          <a:bodyPr/>
          <a:lstStyle/>
          <a:p>
            <a:fld id="{00E50519-B49D-4A78-B9BB-3DDEDB72D8A8}" type="datetimeFigureOut">
              <a:rPr lang="uk-UA" smtClean="0"/>
              <a:t>25.12.2022</a:t>
            </a:fld>
            <a:endParaRPr lang="uk-UA"/>
          </a:p>
        </p:txBody>
      </p:sp>
      <p:sp>
        <p:nvSpPr>
          <p:cNvPr id="6" name="Нижний колонтитул 5">
            <a:extLst>
              <a:ext uri="{FF2B5EF4-FFF2-40B4-BE49-F238E27FC236}">
                <a16:creationId xmlns:a16="http://schemas.microsoft.com/office/drawing/2014/main" id="{48E7C77C-4157-463B-9CF3-91EE7C04E552}"/>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407C2655-1163-4D61-9825-23A045D48419}"/>
              </a:ext>
            </a:extLst>
          </p:cNvPr>
          <p:cNvSpPr>
            <a:spLocks noGrp="1"/>
          </p:cNvSpPr>
          <p:nvPr>
            <p:ph type="sldNum" sz="quarter" idx="12"/>
          </p:nvPr>
        </p:nvSpPr>
        <p:spPr/>
        <p:txBody>
          <a:bodyPr/>
          <a:lstStyle/>
          <a:p>
            <a:fld id="{14FF68F8-AE2E-4DC5-B51A-8E456C550DB9}" type="slidenum">
              <a:rPr lang="uk-UA" smtClean="0"/>
              <a:t>‹#›</a:t>
            </a:fld>
            <a:endParaRPr lang="uk-UA"/>
          </a:p>
        </p:txBody>
      </p:sp>
    </p:spTree>
    <p:extLst>
      <p:ext uri="{BB962C8B-B14F-4D97-AF65-F5344CB8AC3E}">
        <p14:creationId xmlns:p14="http://schemas.microsoft.com/office/powerpoint/2010/main" val="3417798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BCC3FF-A148-46BB-AA69-A4817F57E0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EB2795D6-1D02-4ABE-9264-A4630C2EB4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8A0FC553-49F6-4F6C-B9B7-22D9A9B435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E50519-B49D-4A78-B9BB-3DDEDB72D8A8}" type="datetimeFigureOut">
              <a:rPr lang="uk-UA" smtClean="0"/>
              <a:t>25.12.2022</a:t>
            </a:fld>
            <a:endParaRPr lang="uk-UA"/>
          </a:p>
        </p:txBody>
      </p:sp>
      <p:sp>
        <p:nvSpPr>
          <p:cNvPr id="5" name="Нижний колонтитул 4">
            <a:extLst>
              <a:ext uri="{FF2B5EF4-FFF2-40B4-BE49-F238E27FC236}">
                <a16:creationId xmlns:a16="http://schemas.microsoft.com/office/drawing/2014/main" id="{22B5131D-1D51-4996-9921-0B6BD9F1B5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a:extLst>
              <a:ext uri="{FF2B5EF4-FFF2-40B4-BE49-F238E27FC236}">
                <a16:creationId xmlns:a16="http://schemas.microsoft.com/office/drawing/2014/main" id="{4EDD67A5-08DB-4D41-A202-9EECDF8FB2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F68F8-AE2E-4DC5-B51A-8E456C550DB9}" type="slidenum">
              <a:rPr lang="uk-UA" smtClean="0"/>
              <a:t>‹#›</a:t>
            </a:fld>
            <a:endParaRPr lang="uk-UA"/>
          </a:p>
        </p:txBody>
      </p:sp>
    </p:spTree>
    <p:extLst>
      <p:ext uri="{BB962C8B-B14F-4D97-AF65-F5344CB8AC3E}">
        <p14:creationId xmlns:p14="http://schemas.microsoft.com/office/powerpoint/2010/main" val="1997540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6B95A68C-9F3D-46CE-9B38-0E8DE0A3B09C}"/>
              </a:ext>
            </a:extLst>
          </p:cNvPr>
          <p:cNvPicPr>
            <a:picLocks noChangeAspect="1"/>
          </p:cNvPicPr>
          <p:nvPr/>
        </p:nvPicPr>
        <p:blipFill rotWithShape="1">
          <a:blip r:embed="rId2"/>
          <a:srcRect l="36471" t="33781" r="32296" b="51417"/>
          <a:stretch/>
        </p:blipFill>
        <p:spPr>
          <a:xfrm>
            <a:off x="1794464" y="1576260"/>
            <a:ext cx="8603071" cy="2292263"/>
          </a:xfrm>
          <a:prstGeom prst="rect">
            <a:avLst/>
          </a:prstGeom>
        </p:spPr>
      </p:pic>
    </p:spTree>
    <p:extLst>
      <p:ext uri="{BB962C8B-B14F-4D97-AF65-F5344CB8AC3E}">
        <p14:creationId xmlns:p14="http://schemas.microsoft.com/office/powerpoint/2010/main" val="829806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5ACDEFE-2E9B-4549-A094-43F1C1071203}"/>
              </a:ext>
            </a:extLst>
          </p:cNvPr>
          <p:cNvSpPr/>
          <p:nvPr/>
        </p:nvSpPr>
        <p:spPr>
          <a:xfrm rot="10800000" flipV="1">
            <a:off x="534190" y="297589"/>
            <a:ext cx="5613105" cy="584775"/>
          </a:xfrm>
          <a:prstGeom prst="rect">
            <a:avLst/>
          </a:prstGeom>
        </p:spPr>
        <p:txBody>
          <a:bodyPr wrap="square">
            <a:spAutoFit/>
          </a:bodyPr>
          <a:lstStyle/>
          <a:p>
            <a:r>
              <a:rPr lang="uk-UA" sz="3200" b="1" dirty="0">
                <a:solidFill>
                  <a:srgbClr val="FF0000"/>
                </a:solidFill>
              </a:rPr>
              <a:t>   ЯК НАГРІВАЄТЬСЯ ПОВІТРЯ</a:t>
            </a:r>
            <a:r>
              <a:rPr lang="uk-UA" dirty="0"/>
              <a:t>.</a:t>
            </a:r>
          </a:p>
        </p:txBody>
      </p:sp>
      <p:pic>
        <p:nvPicPr>
          <p:cNvPr id="3" name="Рисунок 2">
            <a:extLst>
              <a:ext uri="{FF2B5EF4-FFF2-40B4-BE49-F238E27FC236}">
                <a16:creationId xmlns:a16="http://schemas.microsoft.com/office/drawing/2014/main" id="{AD4A4566-7BF1-419D-9B15-8E745279A93A}"/>
              </a:ext>
            </a:extLst>
          </p:cNvPr>
          <p:cNvPicPr>
            <a:picLocks noChangeAspect="1"/>
          </p:cNvPicPr>
          <p:nvPr/>
        </p:nvPicPr>
        <p:blipFill rotWithShape="1">
          <a:blip r:embed="rId2"/>
          <a:srcRect l="44075" t="40178" r="30035" b="21813"/>
          <a:stretch/>
        </p:blipFill>
        <p:spPr>
          <a:xfrm>
            <a:off x="6399356" y="314743"/>
            <a:ext cx="5613104" cy="4633038"/>
          </a:xfrm>
          <a:prstGeom prst="rect">
            <a:avLst/>
          </a:prstGeom>
        </p:spPr>
      </p:pic>
      <p:pic>
        <p:nvPicPr>
          <p:cNvPr id="4" name="Рисунок 3">
            <a:extLst>
              <a:ext uri="{FF2B5EF4-FFF2-40B4-BE49-F238E27FC236}">
                <a16:creationId xmlns:a16="http://schemas.microsoft.com/office/drawing/2014/main" id="{B30FF7B9-42CE-4098-8925-B41682BFAE5D}"/>
              </a:ext>
            </a:extLst>
          </p:cNvPr>
          <p:cNvPicPr>
            <a:picLocks noChangeAspect="1"/>
          </p:cNvPicPr>
          <p:nvPr/>
        </p:nvPicPr>
        <p:blipFill rotWithShape="1">
          <a:blip r:embed="rId3"/>
          <a:srcRect l="25376" t="33599" r="30856" b="28574"/>
          <a:stretch/>
        </p:blipFill>
        <p:spPr>
          <a:xfrm>
            <a:off x="179540" y="3519815"/>
            <a:ext cx="6488119" cy="3023442"/>
          </a:xfrm>
          <a:prstGeom prst="rect">
            <a:avLst/>
          </a:prstGeom>
        </p:spPr>
      </p:pic>
      <p:sp>
        <p:nvSpPr>
          <p:cNvPr id="5" name="Прямоугольник 4">
            <a:extLst>
              <a:ext uri="{FF2B5EF4-FFF2-40B4-BE49-F238E27FC236}">
                <a16:creationId xmlns:a16="http://schemas.microsoft.com/office/drawing/2014/main" id="{549F7DE4-33CA-4208-A009-031FDF436C86}"/>
              </a:ext>
            </a:extLst>
          </p:cNvPr>
          <p:cNvSpPr/>
          <p:nvPr/>
        </p:nvSpPr>
        <p:spPr>
          <a:xfrm>
            <a:off x="730249" y="1170038"/>
            <a:ext cx="5220986" cy="2062103"/>
          </a:xfrm>
          <a:prstGeom prst="rect">
            <a:avLst/>
          </a:prstGeom>
        </p:spPr>
        <p:txBody>
          <a:bodyPr wrap="square">
            <a:spAutoFit/>
          </a:bodyPr>
          <a:lstStyle/>
          <a:p>
            <a:pPr algn="ctr"/>
            <a:r>
              <a:rPr lang="uk-UA" sz="3200" dirty="0"/>
              <a:t>Розгляньте малюнки.</a:t>
            </a:r>
          </a:p>
          <a:p>
            <a:pPr algn="ctr"/>
            <a:r>
              <a:rPr lang="uk-UA" sz="3200" dirty="0"/>
              <a:t> Які висновки про нагрів земної поверхні можна зробити?</a:t>
            </a:r>
          </a:p>
        </p:txBody>
      </p:sp>
    </p:spTree>
    <p:extLst>
      <p:ext uri="{BB962C8B-B14F-4D97-AF65-F5344CB8AC3E}">
        <p14:creationId xmlns:p14="http://schemas.microsoft.com/office/powerpoint/2010/main" val="1081904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EED607-8AE2-42E1-8DDC-D4AB86F5F3A6}"/>
              </a:ext>
            </a:extLst>
          </p:cNvPr>
          <p:cNvSpPr>
            <a:spLocks noGrp="1"/>
          </p:cNvSpPr>
          <p:nvPr>
            <p:ph type="title"/>
          </p:nvPr>
        </p:nvSpPr>
        <p:spPr>
          <a:xfrm>
            <a:off x="838200" y="365125"/>
            <a:ext cx="10515600" cy="599379"/>
          </a:xfrm>
        </p:spPr>
        <p:txBody>
          <a:bodyPr>
            <a:normAutofit fontScale="90000"/>
          </a:bodyPr>
          <a:lstStyle/>
          <a:p>
            <a:r>
              <a:rPr lang="uk-UA" dirty="0"/>
              <a:t>Перший висновок</a:t>
            </a:r>
          </a:p>
        </p:txBody>
      </p:sp>
      <p:sp>
        <p:nvSpPr>
          <p:cNvPr id="3" name="Объект 2">
            <a:extLst>
              <a:ext uri="{FF2B5EF4-FFF2-40B4-BE49-F238E27FC236}">
                <a16:creationId xmlns:a16="http://schemas.microsoft.com/office/drawing/2014/main" id="{51DA4273-4A5C-4EC2-BE65-D5C4387CA782}"/>
              </a:ext>
            </a:extLst>
          </p:cNvPr>
          <p:cNvSpPr>
            <a:spLocks noGrp="1"/>
          </p:cNvSpPr>
          <p:nvPr>
            <p:ph idx="1"/>
          </p:nvPr>
        </p:nvSpPr>
        <p:spPr>
          <a:xfrm>
            <a:off x="838200" y="1127342"/>
            <a:ext cx="10515600" cy="5049621"/>
          </a:xfrm>
        </p:spPr>
        <p:txBody>
          <a:bodyPr>
            <a:normAutofit fontScale="92500" lnSpcReduction="10000"/>
          </a:bodyPr>
          <a:lstStyle/>
          <a:p>
            <a:pPr marL="0" indent="0">
              <a:buNone/>
            </a:pPr>
            <a:r>
              <a:rPr lang="uk-UA" dirty="0"/>
              <a:t>      </a:t>
            </a:r>
          </a:p>
          <a:p>
            <a:pPr marL="0" indent="0" algn="ctr">
              <a:buNone/>
            </a:pPr>
            <a:r>
              <a:rPr lang="uk-UA" b="1" dirty="0"/>
              <a:t>Прозоре повітря пропускає сонячні промені до земної поверхні. Промені нагрівають її. Саме повітря променями не нагрівається —воно нагрівається від нагрітої  поверхні. Тож що далі від земної поверхні, то холодніше.  На верхній межі тропосфери вона опускається до —56 °С.</a:t>
            </a:r>
          </a:p>
          <a:p>
            <a:pPr marL="0" indent="0">
              <a:buNone/>
            </a:pPr>
            <a:endParaRPr lang="uk-UA" b="1" dirty="0"/>
          </a:p>
          <a:p>
            <a:pPr marL="0" indent="0" algn="ctr">
              <a:buNone/>
            </a:pPr>
            <a:r>
              <a:rPr lang="uk-UA" b="1" dirty="0">
                <a:solidFill>
                  <a:srgbClr val="FF0000"/>
                </a:solidFill>
              </a:rPr>
              <a:t>Встановлено, що через кожний кілометр висоти температура повітря знижується в середньому на 6 °С .</a:t>
            </a:r>
          </a:p>
          <a:p>
            <a:pPr marL="0" indent="0">
              <a:buNone/>
            </a:pPr>
            <a:r>
              <a:rPr lang="uk-UA" dirty="0"/>
              <a:t>         Високо в горах земна поверхня одержує більше сонячного</a:t>
            </a:r>
          </a:p>
          <a:p>
            <a:pPr marL="0" indent="0">
              <a:buNone/>
            </a:pPr>
            <a:r>
              <a:rPr lang="uk-UA" dirty="0"/>
              <a:t>тепла, ніж біля підніжжя. </a:t>
            </a:r>
          </a:p>
          <a:p>
            <a:pPr marL="0" indent="0">
              <a:buNone/>
            </a:pPr>
            <a:r>
              <a:rPr lang="uk-UA" dirty="0"/>
              <a:t>        Проте з висотою тепло швидше розсіюється. Тож під час сходження в гори можна помітити, що температура повітря поступово знижується. Тим-то на вершинах високих гір лежить сніг і крига.</a:t>
            </a:r>
          </a:p>
        </p:txBody>
      </p:sp>
    </p:spTree>
    <p:extLst>
      <p:ext uri="{BB962C8B-B14F-4D97-AF65-F5344CB8AC3E}">
        <p14:creationId xmlns:p14="http://schemas.microsoft.com/office/powerpoint/2010/main" val="2326302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38A18D-D117-4899-8579-589A5D6B3ECE}"/>
              </a:ext>
            </a:extLst>
          </p:cNvPr>
          <p:cNvSpPr>
            <a:spLocks noGrp="1"/>
          </p:cNvSpPr>
          <p:nvPr>
            <p:ph type="title"/>
          </p:nvPr>
        </p:nvSpPr>
        <p:spPr>
          <a:xfrm>
            <a:off x="838200" y="365126"/>
            <a:ext cx="10515600" cy="741780"/>
          </a:xfrm>
        </p:spPr>
        <p:txBody>
          <a:bodyPr/>
          <a:lstStyle/>
          <a:p>
            <a:r>
              <a:rPr lang="uk-UA" dirty="0"/>
              <a:t>Другий висновок</a:t>
            </a:r>
          </a:p>
        </p:txBody>
      </p:sp>
      <p:sp>
        <p:nvSpPr>
          <p:cNvPr id="3" name="Объект 2">
            <a:extLst>
              <a:ext uri="{FF2B5EF4-FFF2-40B4-BE49-F238E27FC236}">
                <a16:creationId xmlns:a16="http://schemas.microsoft.com/office/drawing/2014/main" id="{09C6B2ED-AA50-480D-B9B5-B234C4FECE0E}"/>
              </a:ext>
            </a:extLst>
          </p:cNvPr>
          <p:cNvSpPr>
            <a:spLocks noGrp="1"/>
          </p:cNvSpPr>
          <p:nvPr>
            <p:ph idx="1"/>
          </p:nvPr>
        </p:nvSpPr>
        <p:spPr>
          <a:xfrm>
            <a:off x="838200" y="1419726"/>
            <a:ext cx="10515600" cy="4757237"/>
          </a:xfrm>
        </p:spPr>
        <p:txBody>
          <a:bodyPr/>
          <a:lstStyle/>
          <a:p>
            <a:pPr marL="0" indent="0" algn="ctr">
              <a:buNone/>
            </a:pPr>
            <a:r>
              <a:rPr lang="uk-UA" dirty="0">
                <a:solidFill>
                  <a:srgbClr val="FF0000"/>
                </a:solidFill>
              </a:rPr>
              <a:t>Від висоти Сонця над горизонтом залежить кут падіння сонячних променів. Від кута падіння сонячних променів на поверхню залежить температура повітря</a:t>
            </a:r>
          </a:p>
        </p:txBody>
      </p:sp>
      <p:pic>
        <p:nvPicPr>
          <p:cNvPr id="4" name="Рисунок 3">
            <a:extLst>
              <a:ext uri="{FF2B5EF4-FFF2-40B4-BE49-F238E27FC236}">
                <a16:creationId xmlns:a16="http://schemas.microsoft.com/office/drawing/2014/main" id="{BD0495CB-688E-4967-BC48-02B88DB9A497}"/>
              </a:ext>
            </a:extLst>
          </p:cNvPr>
          <p:cNvPicPr>
            <a:picLocks noChangeAspect="1"/>
          </p:cNvPicPr>
          <p:nvPr/>
        </p:nvPicPr>
        <p:blipFill rotWithShape="1">
          <a:blip r:embed="rId2"/>
          <a:srcRect l="25855" t="48420" r="30921" b="24374"/>
          <a:stretch/>
        </p:blipFill>
        <p:spPr>
          <a:xfrm>
            <a:off x="1343584" y="2973735"/>
            <a:ext cx="9051700" cy="3203228"/>
          </a:xfrm>
          <a:prstGeom prst="rect">
            <a:avLst/>
          </a:prstGeom>
        </p:spPr>
      </p:pic>
    </p:spTree>
    <p:extLst>
      <p:ext uri="{BB962C8B-B14F-4D97-AF65-F5344CB8AC3E}">
        <p14:creationId xmlns:p14="http://schemas.microsoft.com/office/powerpoint/2010/main" val="2083604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24B3D9F-7ABE-4497-8AB0-F9BEF4AA92B8}"/>
              </a:ext>
            </a:extLst>
          </p:cNvPr>
          <p:cNvSpPr/>
          <p:nvPr/>
        </p:nvSpPr>
        <p:spPr>
          <a:xfrm>
            <a:off x="336884" y="278414"/>
            <a:ext cx="8320419" cy="830997"/>
          </a:xfrm>
          <a:prstGeom prst="rect">
            <a:avLst/>
          </a:prstGeom>
        </p:spPr>
        <p:txBody>
          <a:bodyPr wrap="square">
            <a:spAutoFit/>
          </a:bodyPr>
          <a:lstStyle/>
          <a:p>
            <a:pPr algn="ctr"/>
            <a:r>
              <a:rPr lang="ru-RU" sz="2400" b="1" dirty="0">
                <a:solidFill>
                  <a:srgbClr val="FF0000"/>
                </a:solidFill>
              </a:rPr>
              <a:t>ЯК ОСВІТЛЮЄТЬСЯ та НАГРІВАЄТЬСЯ</a:t>
            </a:r>
          </a:p>
          <a:p>
            <a:pPr algn="ctr"/>
            <a:r>
              <a:rPr lang="ru-RU" sz="2400" b="1" dirty="0">
                <a:solidFill>
                  <a:srgbClr val="FF0000"/>
                </a:solidFill>
              </a:rPr>
              <a:t>ПОВЕРХНЯ ЗЕМЛ</a:t>
            </a:r>
            <a:r>
              <a:rPr lang="uk-UA" sz="2400" b="1" dirty="0">
                <a:solidFill>
                  <a:srgbClr val="FF0000"/>
                </a:solidFill>
              </a:rPr>
              <a:t>І</a:t>
            </a:r>
            <a:r>
              <a:rPr lang="ru-RU" sz="2400" b="1" dirty="0">
                <a:solidFill>
                  <a:srgbClr val="FF0000"/>
                </a:solidFill>
              </a:rPr>
              <a:t> ВПРОДОВЖ РОКУ.</a:t>
            </a:r>
            <a:endParaRPr lang="uk-UA" sz="2400" b="1" dirty="0">
              <a:solidFill>
                <a:srgbClr val="FF0000"/>
              </a:solidFill>
            </a:endParaRPr>
          </a:p>
        </p:txBody>
      </p:sp>
      <p:pic>
        <p:nvPicPr>
          <p:cNvPr id="3" name="Рисунок 2">
            <a:extLst>
              <a:ext uri="{FF2B5EF4-FFF2-40B4-BE49-F238E27FC236}">
                <a16:creationId xmlns:a16="http://schemas.microsoft.com/office/drawing/2014/main" id="{6AD4A74E-7A62-44F9-8885-2F62C257EBFF}"/>
              </a:ext>
            </a:extLst>
          </p:cNvPr>
          <p:cNvPicPr>
            <a:picLocks noChangeAspect="1"/>
          </p:cNvPicPr>
          <p:nvPr/>
        </p:nvPicPr>
        <p:blipFill rotWithShape="1">
          <a:blip r:embed="rId2"/>
          <a:srcRect l="26677" t="42979" r="55987" b="26304"/>
          <a:stretch/>
        </p:blipFill>
        <p:spPr>
          <a:xfrm>
            <a:off x="325108" y="2067910"/>
            <a:ext cx="4122823" cy="4107174"/>
          </a:xfrm>
          <a:prstGeom prst="rect">
            <a:avLst/>
          </a:prstGeom>
        </p:spPr>
      </p:pic>
      <p:pic>
        <p:nvPicPr>
          <p:cNvPr id="4" name="Рисунок 3">
            <a:extLst>
              <a:ext uri="{FF2B5EF4-FFF2-40B4-BE49-F238E27FC236}">
                <a16:creationId xmlns:a16="http://schemas.microsoft.com/office/drawing/2014/main" id="{18424A49-1E74-4123-8D69-2D0A571C4E12}"/>
              </a:ext>
            </a:extLst>
          </p:cNvPr>
          <p:cNvPicPr>
            <a:picLocks noChangeAspect="1"/>
          </p:cNvPicPr>
          <p:nvPr/>
        </p:nvPicPr>
        <p:blipFill rotWithShape="1">
          <a:blip r:embed="rId3"/>
          <a:srcRect l="52204" t="22594" r="36743" b="5617"/>
          <a:stretch/>
        </p:blipFill>
        <p:spPr>
          <a:xfrm>
            <a:off x="9348536" y="84221"/>
            <a:ext cx="2610855" cy="6773779"/>
          </a:xfrm>
          <a:prstGeom prst="rect">
            <a:avLst/>
          </a:prstGeom>
        </p:spPr>
      </p:pic>
      <p:sp>
        <p:nvSpPr>
          <p:cNvPr id="5" name="Прямоугольник 4">
            <a:extLst>
              <a:ext uri="{FF2B5EF4-FFF2-40B4-BE49-F238E27FC236}">
                <a16:creationId xmlns:a16="http://schemas.microsoft.com/office/drawing/2014/main" id="{0D51C7B9-CC34-4D06-B00B-E6476503CD77}"/>
              </a:ext>
            </a:extLst>
          </p:cNvPr>
          <p:cNvSpPr/>
          <p:nvPr/>
        </p:nvSpPr>
        <p:spPr>
          <a:xfrm>
            <a:off x="4976931" y="1109038"/>
            <a:ext cx="3901598" cy="1200329"/>
          </a:xfrm>
          <a:prstGeom prst="rect">
            <a:avLst/>
          </a:prstGeom>
        </p:spPr>
        <p:txBody>
          <a:bodyPr wrap="square">
            <a:spAutoFit/>
          </a:bodyPr>
          <a:lstStyle/>
          <a:p>
            <a:r>
              <a:rPr lang="uk-UA" b="1" dirty="0"/>
              <a:t>1. Паралель 23,5° пн. ш. називають Північним тропіком, а день 22 червня — літнім сонцестоянням (для Північної півкулі)</a:t>
            </a:r>
          </a:p>
        </p:txBody>
      </p:sp>
      <p:sp>
        <p:nvSpPr>
          <p:cNvPr id="6" name="Прямоугольник 5">
            <a:extLst>
              <a:ext uri="{FF2B5EF4-FFF2-40B4-BE49-F238E27FC236}">
                <a16:creationId xmlns:a16="http://schemas.microsoft.com/office/drawing/2014/main" id="{45FC8340-C7B5-447B-99C9-AA20CB496C01}"/>
              </a:ext>
            </a:extLst>
          </p:cNvPr>
          <p:cNvSpPr/>
          <p:nvPr/>
        </p:nvSpPr>
        <p:spPr>
          <a:xfrm>
            <a:off x="5021177" y="3105835"/>
            <a:ext cx="3754113" cy="2031325"/>
          </a:xfrm>
          <a:prstGeom prst="rect">
            <a:avLst/>
          </a:prstGeom>
        </p:spPr>
        <p:txBody>
          <a:bodyPr wrap="square">
            <a:spAutoFit/>
          </a:bodyPr>
          <a:lstStyle/>
          <a:p>
            <a:r>
              <a:rPr lang="ru-RU" b="1" dirty="0"/>
              <a:t>2</a:t>
            </a:r>
            <a:r>
              <a:rPr lang="uk-UA" b="1" dirty="0"/>
              <a:t>. На паралелі 66,5° </a:t>
            </a:r>
            <a:r>
              <a:rPr lang="uk-UA" b="1" dirty="0" err="1"/>
              <a:t>пд</a:t>
            </a:r>
            <a:r>
              <a:rPr lang="uk-UA" b="1" dirty="0"/>
              <a:t>. ш. - Південне полярне   коло. </a:t>
            </a:r>
            <a:r>
              <a:rPr lang="ru-RU" b="1" dirty="0"/>
              <a:t> </a:t>
            </a:r>
          </a:p>
          <a:p>
            <a:r>
              <a:rPr lang="uk-UA" b="1" dirty="0"/>
              <a:t>Явище називають                                                                                        полярною ніччю. </a:t>
            </a:r>
          </a:p>
          <a:p>
            <a:r>
              <a:rPr lang="uk-UA" b="1" dirty="0"/>
              <a:t>На самому полюсі вона триває</a:t>
            </a:r>
          </a:p>
          <a:p>
            <a:r>
              <a:rPr lang="uk-UA" b="1" dirty="0"/>
              <a:t>180днів, а що далі від полюса на північ, то стає коротшою.</a:t>
            </a:r>
          </a:p>
        </p:txBody>
      </p:sp>
      <p:sp>
        <p:nvSpPr>
          <p:cNvPr id="8" name="Прямоугольник 7">
            <a:extLst>
              <a:ext uri="{FF2B5EF4-FFF2-40B4-BE49-F238E27FC236}">
                <a16:creationId xmlns:a16="http://schemas.microsoft.com/office/drawing/2014/main" id="{9091E00A-6C5B-48C8-A5B9-69D80CCAEB12}"/>
              </a:ext>
            </a:extLst>
          </p:cNvPr>
          <p:cNvSpPr/>
          <p:nvPr/>
        </p:nvSpPr>
        <p:spPr>
          <a:xfrm>
            <a:off x="5021178" y="5564296"/>
            <a:ext cx="3370654" cy="646331"/>
          </a:xfrm>
          <a:prstGeom prst="rect">
            <a:avLst/>
          </a:prstGeom>
        </p:spPr>
        <p:txBody>
          <a:bodyPr wrap="square">
            <a:spAutoFit/>
          </a:bodyPr>
          <a:lstStyle/>
          <a:p>
            <a:r>
              <a:rPr lang="uk-UA" b="1" dirty="0"/>
              <a:t>3. День осіннього  та весняним рівноденням. </a:t>
            </a:r>
          </a:p>
        </p:txBody>
      </p:sp>
    </p:spTree>
    <p:extLst>
      <p:ext uri="{BB962C8B-B14F-4D97-AF65-F5344CB8AC3E}">
        <p14:creationId xmlns:p14="http://schemas.microsoft.com/office/powerpoint/2010/main" val="2871266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C127FC2-D256-4DCC-BEBA-A5D090CE070A}"/>
              </a:ext>
            </a:extLst>
          </p:cNvPr>
          <p:cNvSpPr/>
          <p:nvPr/>
        </p:nvSpPr>
        <p:spPr>
          <a:xfrm>
            <a:off x="693174" y="206477"/>
            <a:ext cx="10264878" cy="584775"/>
          </a:xfrm>
          <a:prstGeom prst="rect">
            <a:avLst/>
          </a:prstGeom>
        </p:spPr>
        <p:txBody>
          <a:bodyPr wrap="square">
            <a:spAutoFit/>
          </a:bodyPr>
          <a:lstStyle/>
          <a:p>
            <a:pPr algn="ctr"/>
            <a:r>
              <a:rPr lang="uk-UA" sz="3200" b="1" dirty="0">
                <a:solidFill>
                  <a:srgbClr val="FF0000"/>
                </a:solidFill>
              </a:rPr>
              <a:t>ТЕПЛОВІ ПОЯСИ ЗЕМЛІ</a:t>
            </a:r>
          </a:p>
        </p:txBody>
      </p:sp>
      <p:sp>
        <p:nvSpPr>
          <p:cNvPr id="3" name="Прямоугольник 2">
            <a:extLst>
              <a:ext uri="{FF2B5EF4-FFF2-40B4-BE49-F238E27FC236}">
                <a16:creationId xmlns:a16="http://schemas.microsoft.com/office/drawing/2014/main" id="{46CD74D3-31C5-4F2C-9689-DAD0D5211764}"/>
              </a:ext>
            </a:extLst>
          </p:cNvPr>
          <p:cNvSpPr/>
          <p:nvPr/>
        </p:nvSpPr>
        <p:spPr>
          <a:xfrm>
            <a:off x="983226" y="982067"/>
            <a:ext cx="9974826" cy="830997"/>
          </a:xfrm>
          <a:prstGeom prst="rect">
            <a:avLst/>
          </a:prstGeom>
        </p:spPr>
        <p:txBody>
          <a:bodyPr wrap="square">
            <a:spAutoFit/>
          </a:bodyPr>
          <a:lstStyle/>
          <a:p>
            <a:pPr algn="ctr"/>
            <a:r>
              <a:rPr lang="uk-UA" sz="2400" dirty="0"/>
              <a:t>Лінії тропіків і полярних кіл є</a:t>
            </a:r>
          </a:p>
          <a:p>
            <a:pPr algn="ctr"/>
            <a:r>
              <a:rPr lang="uk-UA" sz="2400" dirty="0"/>
              <a:t>межами </a:t>
            </a:r>
            <a:r>
              <a:rPr lang="uk-UA" sz="2400" dirty="0">
                <a:solidFill>
                  <a:srgbClr val="FF0000"/>
                </a:solidFill>
              </a:rPr>
              <a:t>смуг (поясів) освітленості на поверхні Землі.</a:t>
            </a:r>
          </a:p>
        </p:txBody>
      </p:sp>
      <p:sp>
        <p:nvSpPr>
          <p:cNvPr id="4" name="Прямоугольник 3">
            <a:extLst>
              <a:ext uri="{FF2B5EF4-FFF2-40B4-BE49-F238E27FC236}">
                <a16:creationId xmlns:a16="http://schemas.microsoft.com/office/drawing/2014/main" id="{C3861240-845D-44C5-90B2-44572DA1E004}"/>
              </a:ext>
            </a:extLst>
          </p:cNvPr>
          <p:cNvSpPr/>
          <p:nvPr/>
        </p:nvSpPr>
        <p:spPr>
          <a:xfrm>
            <a:off x="339213" y="1997839"/>
            <a:ext cx="11474245" cy="3046988"/>
          </a:xfrm>
          <a:prstGeom prst="rect">
            <a:avLst/>
          </a:prstGeom>
        </p:spPr>
        <p:txBody>
          <a:bodyPr wrap="square">
            <a:spAutoFit/>
          </a:bodyPr>
          <a:lstStyle/>
          <a:p>
            <a:r>
              <a:rPr lang="uk-UA" dirty="0"/>
              <a:t> </a:t>
            </a:r>
            <a:r>
              <a:rPr lang="uk-UA" sz="2400" b="1" dirty="0"/>
              <a:t>Пояси    освітленості визначають смуги з певними температурами повітря. </a:t>
            </a:r>
          </a:p>
          <a:p>
            <a:endParaRPr lang="uk-UA" sz="2400" b="1" dirty="0"/>
          </a:p>
          <a:p>
            <a:r>
              <a:rPr lang="uk-UA" sz="2400" b="1" dirty="0"/>
              <a:t>Їх називають </a:t>
            </a:r>
            <a:r>
              <a:rPr lang="uk-UA" sz="2400" b="1" dirty="0">
                <a:solidFill>
                  <a:srgbClr val="FF0000"/>
                </a:solidFill>
              </a:rPr>
              <a:t>тепловими (або температурними) поясами</a:t>
            </a:r>
            <a:r>
              <a:rPr lang="uk-UA" sz="2400" b="1" dirty="0"/>
              <a:t>, оскільки вони відрізняються поміж собою за висотою Сонця над горизонтом, тривалістю світлового дня і, відповідно, кількістю тепла, що його отримує земна поверхня.</a:t>
            </a:r>
          </a:p>
          <a:p>
            <a:endParaRPr lang="uk-UA" sz="2400" b="1" dirty="0"/>
          </a:p>
          <a:p>
            <a:r>
              <a:rPr lang="uk-UA" sz="2400" b="1" dirty="0"/>
              <a:t> Простягання теплових поясів залежно від розподілу  температур </a:t>
            </a:r>
            <a:r>
              <a:rPr lang="uk-UA" sz="2400" b="1" dirty="0" err="1"/>
              <a:t>повітрядобре</a:t>
            </a:r>
            <a:r>
              <a:rPr lang="uk-UA" sz="2400" b="1" dirty="0"/>
              <a:t> показують ізотерми —</a:t>
            </a:r>
            <a:r>
              <a:rPr lang="uk-UA" sz="2400" b="1" dirty="0" err="1"/>
              <a:t>лініїна</a:t>
            </a:r>
            <a:r>
              <a:rPr lang="uk-UA" sz="2400" b="1" dirty="0"/>
              <a:t> карті, що з'єднують місця з однаковою температурою</a:t>
            </a:r>
          </a:p>
        </p:txBody>
      </p:sp>
    </p:spTree>
    <p:extLst>
      <p:ext uri="{BB962C8B-B14F-4D97-AF65-F5344CB8AC3E}">
        <p14:creationId xmlns:p14="http://schemas.microsoft.com/office/powerpoint/2010/main" val="3351181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47FC994-7DEA-4CAD-BFD4-9853D9AAAD06}"/>
              </a:ext>
            </a:extLst>
          </p:cNvPr>
          <p:cNvPicPr>
            <a:picLocks noChangeAspect="1"/>
          </p:cNvPicPr>
          <p:nvPr/>
        </p:nvPicPr>
        <p:blipFill rotWithShape="1">
          <a:blip r:embed="rId2"/>
          <a:srcRect l="29758" t="32464" r="31049" b="30528"/>
          <a:stretch/>
        </p:blipFill>
        <p:spPr>
          <a:xfrm>
            <a:off x="425245" y="418599"/>
            <a:ext cx="11341510" cy="6020801"/>
          </a:xfrm>
          <a:prstGeom prst="rect">
            <a:avLst/>
          </a:prstGeom>
        </p:spPr>
      </p:pic>
    </p:spTree>
    <p:extLst>
      <p:ext uri="{BB962C8B-B14F-4D97-AF65-F5344CB8AC3E}">
        <p14:creationId xmlns:p14="http://schemas.microsoft.com/office/powerpoint/2010/main" val="2976335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2">
            <a:extLst>
              <a:ext uri="{FF2B5EF4-FFF2-40B4-BE49-F238E27FC236}">
                <a16:creationId xmlns:a16="http://schemas.microsoft.com/office/drawing/2014/main" id="{26292F42-3AC2-4C2E-BB28-22A0E949664E}"/>
              </a:ext>
            </a:extLst>
          </p:cNvPr>
          <p:cNvGraphicFramePr>
            <a:graphicFrameLocks noGrp="1"/>
          </p:cNvGraphicFramePr>
          <p:nvPr>
            <p:extLst>
              <p:ext uri="{D42A27DB-BD31-4B8C-83A1-F6EECF244321}">
                <p14:modId xmlns:p14="http://schemas.microsoft.com/office/powerpoint/2010/main" val="1147081898"/>
              </p:ext>
            </p:extLst>
          </p:nvPr>
        </p:nvGraphicFramePr>
        <p:xfrm>
          <a:off x="1902542" y="1578077"/>
          <a:ext cx="8124722" cy="3327687"/>
        </p:xfrm>
        <a:graphic>
          <a:graphicData uri="http://schemas.openxmlformats.org/drawingml/2006/table">
            <a:tbl>
              <a:tblPr firstRow="1" bandRow="1">
                <a:tableStyleId>{5C22544A-7EE6-4342-B048-85BDC9FD1C3A}</a:tableStyleId>
              </a:tblPr>
              <a:tblGrid>
                <a:gridCol w="2028722">
                  <a:extLst>
                    <a:ext uri="{9D8B030D-6E8A-4147-A177-3AD203B41FA5}">
                      <a16:colId xmlns:a16="http://schemas.microsoft.com/office/drawing/2014/main" val="3115029873"/>
                    </a:ext>
                  </a:extLst>
                </a:gridCol>
                <a:gridCol w="847213">
                  <a:extLst>
                    <a:ext uri="{9D8B030D-6E8A-4147-A177-3AD203B41FA5}">
                      <a16:colId xmlns:a16="http://schemas.microsoft.com/office/drawing/2014/main" val="3765360953"/>
                    </a:ext>
                  </a:extLst>
                </a:gridCol>
                <a:gridCol w="2050026">
                  <a:extLst>
                    <a:ext uri="{9D8B030D-6E8A-4147-A177-3AD203B41FA5}">
                      <a16:colId xmlns:a16="http://schemas.microsoft.com/office/drawing/2014/main" val="2843181795"/>
                    </a:ext>
                  </a:extLst>
                </a:gridCol>
                <a:gridCol w="3198761">
                  <a:extLst>
                    <a:ext uri="{9D8B030D-6E8A-4147-A177-3AD203B41FA5}">
                      <a16:colId xmlns:a16="http://schemas.microsoft.com/office/drawing/2014/main" val="1934095804"/>
                    </a:ext>
                  </a:extLst>
                </a:gridCol>
              </a:tblGrid>
              <a:tr h="712989">
                <a:tc>
                  <a:txBody>
                    <a:bodyPr/>
                    <a:lstStyle/>
                    <a:p>
                      <a:pPr algn="ctr"/>
                      <a:r>
                        <a:rPr lang="uk-UA" sz="2400" b="1" dirty="0">
                          <a:solidFill>
                            <a:schemeClr val="bg1"/>
                          </a:solidFill>
                        </a:rPr>
                        <a:t>Назви теплових поясів</a:t>
                      </a:r>
                    </a:p>
                  </a:txBody>
                  <a:tcPr/>
                </a:tc>
                <a:tc>
                  <a:txBody>
                    <a:bodyPr/>
                    <a:lstStyle/>
                    <a:p>
                      <a:pPr algn="ctr"/>
                      <a:r>
                        <a:rPr lang="uk-UA" sz="2400" b="1" dirty="0">
                          <a:solidFill>
                            <a:schemeClr val="bg1"/>
                          </a:solidFill>
                        </a:rPr>
                        <a:t>Їхня кількість</a:t>
                      </a:r>
                    </a:p>
                  </a:txBody>
                  <a:tcPr/>
                </a:tc>
                <a:tc>
                  <a:txBody>
                    <a:bodyPr/>
                    <a:lstStyle/>
                    <a:p>
                      <a:pPr algn="ctr"/>
                      <a:r>
                        <a:rPr lang="uk-UA" sz="2400" b="1" dirty="0">
                          <a:solidFill>
                            <a:schemeClr val="bg1"/>
                          </a:solidFill>
                        </a:rPr>
                        <a:t>Межі</a:t>
                      </a:r>
                    </a:p>
                  </a:txBody>
                  <a:tcPr/>
                </a:tc>
                <a:tc>
                  <a:txBody>
                    <a:bodyPr/>
                    <a:lstStyle/>
                    <a:p>
                      <a:pPr algn="ctr"/>
                      <a:r>
                        <a:rPr lang="uk-UA" sz="2400" b="1" dirty="0">
                          <a:solidFill>
                            <a:schemeClr val="bg1"/>
                          </a:solidFill>
                        </a:rPr>
                        <a:t>Особливості</a:t>
                      </a:r>
                    </a:p>
                  </a:txBody>
                  <a:tcPr/>
                </a:tc>
                <a:extLst>
                  <a:ext uri="{0D108BD9-81ED-4DB2-BD59-A6C34878D82A}">
                    <a16:rowId xmlns:a16="http://schemas.microsoft.com/office/drawing/2014/main" val="1964548833"/>
                  </a:ext>
                </a:extLst>
              </a:tr>
              <a:tr h="712989">
                <a:tc>
                  <a:txBody>
                    <a:bodyPr/>
                    <a:lstStyle/>
                    <a:p>
                      <a:endParaRPr lang="uk-UA"/>
                    </a:p>
                  </a:txBody>
                  <a:tcPr/>
                </a:tc>
                <a:tc>
                  <a:txBody>
                    <a:bodyPr/>
                    <a:lstStyle/>
                    <a:p>
                      <a:endParaRPr lang="uk-UA"/>
                    </a:p>
                  </a:txBody>
                  <a:tcPr/>
                </a:tc>
                <a:tc>
                  <a:txBody>
                    <a:bodyPr/>
                    <a:lstStyle/>
                    <a:p>
                      <a:endParaRPr lang="uk-UA"/>
                    </a:p>
                  </a:txBody>
                  <a:tcPr/>
                </a:tc>
                <a:tc>
                  <a:txBody>
                    <a:bodyPr/>
                    <a:lstStyle/>
                    <a:p>
                      <a:endParaRPr lang="uk-UA" dirty="0"/>
                    </a:p>
                  </a:txBody>
                  <a:tcPr/>
                </a:tc>
                <a:extLst>
                  <a:ext uri="{0D108BD9-81ED-4DB2-BD59-A6C34878D82A}">
                    <a16:rowId xmlns:a16="http://schemas.microsoft.com/office/drawing/2014/main" val="260549069"/>
                  </a:ext>
                </a:extLst>
              </a:tr>
              <a:tr h="712989">
                <a:tc>
                  <a:txBody>
                    <a:bodyPr/>
                    <a:lstStyle/>
                    <a:p>
                      <a:endParaRPr lang="uk-UA"/>
                    </a:p>
                  </a:txBody>
                  <a:tcPr/>
                </a:tc>
                <a:tc>
                  <a:txBody>
                    <a:bodyPr/>
                    <a:lstStyle/>
                    <a:p>
                      <a:endParaRPr lang="uk-UA"/>
                    </a:p>
                  </a:txBody>
                  <a:tcPr/>
                </a:tc>
                <a:tc>
                  <a:txBody>
                    <a:bodyPr/>
                    <a:lstStyle/>
                    <a:p>
                      <a:endParaRPr lang="uk-UA"/>
                    </a:p>
                  </a:txBody>
                  <a:tcPr/>
                </a:tc>
                <a:tc>
                  <a:txBody>
                    <a:bodyPr/>
                    <a:lstStyle/>
                    <a:p>
                      <a:endParaRPr lang="uk-UA"/>
                    </a:p>
                  </a:txBody>
                  <a:tcPr/>
                </a:tc>
                <a:extLst>
                  <a:ext uri="{0D108BD9-81ED-4DB2-BD59-A6C34878D82A}">
                    <a16:rowId xmlns:a16="http://schemas.microsoft.com/office/drawing/2014/main" val="2516247191"/>
                  </a:ext>
                </a:extLst>
              </a:tr>
              <a:tr h="712989">
                <a:tc>
                  <a:txBody>
                    <a:bodyPr/>
                    <a:lstStyle/>
                    <a:p>
                      <a:endParaRPr lang="uk-UA"/>
                    </a:p>
                  </a:txBody>
                  <a:tcPr/>
                </a:tc>
                <a:tc>
                  <a:txBody>
                    <a:bodyPr/>
                    <a:lstStyle/>
                    <a:p>
                      <a:endParaRPr lang="uk-UA"/>
                    </a:p>
                  </a:txBody>
                  <a:tcPr/>
                </a:tc>
                <a:tc>
                  <a:txBody>
                    <a:bodyPr/>
                    <a:lstStyle/>
                    <a:p>
                      <a:endParaRPr lang="uk-UA"/>
                    </a:p>
                  </a:txBody>
                  <a:tcPr/>
                </a:tc>
                <a:tc>
                  <a:txBody>
                    <a:bodyPr/>
                    <a:lstStyle/>
                    <a:p>
                      <a:endParaRPr lang="uk-UA" dirty="0"/>
                    </a:p>
                  </a:txBody>
                  <a:tcPr/>
                </a:tc>
                <a:extLst>
                  <a:ext uri="{0D108BD9-81ED-4DB2-BD59-A6C34878D82A}">
                    <a16:rowId xmlns:a16="http://schemas.microsoft.com/office/drawing/2014/main" val="22229354"/>
                  </a:ext>
                </a:extLst>
              </a:tr>
            </a:tbl>
          </a:graphicData>
        </a:graphic>
      </p:graphicFrame>
      <p:sp>
        <p:nvSpPr>
          <p:cNvPr id="4" name="Прямоугольник 3">
            <a:extLst>
              <a:ext uri="{FF2B5EF4-FFF2-40B4-BE49-F238E27FC236}">
                <a16:creationId xmlns:a16="http://schemas.microsoft.com/office/drawing/2014/main" id="{9D50B04B-54B6-403D-BCBB-55C5E9CE24FD}"/>
              </a:ext>
            </a:extLst>
          </p:cNvPr>
          <p:cNvSpPr/>
          <p:nvPr/>
        </p:nvSpPr>
        <p:spPr>
          <a:xfrm>
            <a:off x="2566219" y="501445"/>
            <a:ext cx="6843251" cy="523220"/>
          </a:xfrm>
          <a:prstGeom prst="rect">
            <a:avLst/>
          </a:prstGeom>
        </p:spPr>
        <p:txBody>
          <a:bodyPr wrap="square">
            <a:spAutoFit/>
          </a:bodyPr>
          <a:lstStyle/>
          <a:p>
            <a:r>
              <a:rPr lang="uk-UA" sz="2800" b="1" dirty="0">
                <a:solidFill>
                  <a:srgbClr val="FF0000"/>
                </a:solidFill>
              </a:rPr>
              <a:t>Заповнити таблицю</a:t>
            </a:r>
          </a:p>
        </p:txBody>
      </p:sp>
    </p:spTree>
    <p:extLst>
      <p:ext uri="{BB962C8B-B14F-4D97-AF65-F5344CB8AC3E}">
        <p14:creationId xmlns:p14="http://schemas.microsoft.com/office/powerpoint/2010/main" val="20054325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333</Words>
  <Application>Microsoft Office PowerPoint</Application>
  <PresentationFormat>Широкоэкранный</PresentationFormat>
  <Paragraphs>34</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Arial</vt:lpstr>
      <vt:lpstr>Calibri</vt:lpstr>
      <vt:lpstr>Calibri Light</vt:lpstr>
      <vt:lpstr>Тема Office</vt:lpstr>
      <vt:lpstr>Презентация PowerPoint</vt:lpstr>
      <vt:lpstr>Презентация PowerPoint</vt:lpstr>
      <vt:lpstr>Перший висновок</vt:lpstr>
      <vt:lpstr>Другий висновок</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PC</cp:lastModifiedBy>
  <cp:revision>9</cp:revision>
  <dcterms:created xsi:type="dcterms:W3CDTF">2022-12-25T15:20:40Z</dcterms:created>
  <dcterms:modified xsi:type="dcterms:W3CDTF">2022-12-25T19:08:09Z</dcterms:modified>
</cp:coreProperties>
</file>