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2" name="Google Shape;32;p5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3" name="Google Shape;33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6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0" name="Google Shape;40;p6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6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7EF63C"/>
            </a:gs>
            <a:gs pos="50000">
              <a:srgbClr val="BFCFEC"/>
            </a:gs>
            <a:gs pos="100000">
              <a:srgbClr val="E0E8F4"/>
            </a:gs>
          </a:gsLst>
          <a:lin ang="18900000" scaled="0"/>
        </a:gra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ctrTitle"/>
          </p:nvPr>
        </p:nvSpPr>
        <p:spPr>
          <a:xfrm>
            <a:off x="685800" y="404665"/>
            <a:ext cx="7772400" cy="31957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Times New Roman"/>
              <a:buNone/>
            </a:pPr>
            <a:r>
              <a:rPr b="1" lang="ru-RU" sz="280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ҚАЗАҚ ТІЛІ мен ӘДЕБИЕТІ </a:t>
            </a:r>
            <a:br>
              <a:rPr b="1" lang="ru-RU" sz="280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1" lang="ru-RU" sz="280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5-сынып</a:t>
            </a:r>
            <a:br>
              <a:rPr b="1" lang="ru-RU" sz="280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1" i="1" lang="ru-RU" sz="280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2- БӨЛІМ. САБАҚ № 13</a:t>
            </a:r>
            <a:br>
              <a:rPr b="1" i="1" lang="ru-RU" sz="280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1" i="1" lang="ru-RU" sz="2800">
                <a:solidFill>
                  <a:srgbClr val="95373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1" lang="ru-RU" sz="2800">
                <a:solidFill>
                  <a:srgbClr val="97480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ТАҚЫРЫБЫ:  </a:t>
            </a:r>
            <a:br>
              <a:rPr b="1" lang="ru-RU" sz="2800">
                <a:solidFill>
                  <a:srgbClr val="974806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1" lang="ru-RU" sz="2800">
                <a:solidFill>
                  <a:srgbClr val="00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«Нәтиже сабақ.  Мен не үйрендім?»</a:t>
            </a:r>
            <a:br>
              <a:rPr b="1" i="1" lang="ru-RU" sz="2800">
                <a:solidFill>
                  <a:srgbClr val="974806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2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5" name="Google Shape;85;p13"/>
          <p:cNvSpPr txBox="1"/>
          <p:nvPr>
            <p:ph idx="1" type="subTitle"/>
          </p:nvPr>
        </p:nvSpPr>
        <p:spPr>
          <a:xfrm>
            <a:off x="1371600" y="3886200"/>
            <a:ext cx="6400800" cy="22791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None/>
            </a:pPr>
            <a:r>
              <a:rPr b="1" lang="ru-RU" sz="200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Сабақтың мақсаты: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974806"/>
              </a:buClr>
              <a:buSzPts val="2000"/>
              <a:buNone/>
            </a:pPr>
            <a:r>
              <a:rPr b="1" lang="ru-RU" sz="2000">
                <a:solidFill>
                  <a:srgbClr val="97480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Білімділік: Тірек сөздер, жетекші сұрақтар, мәтін тақырыбы арқылы негізгі ойды анықтау;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974806"/>
              </a:buClr>
              <a:buSzPts val="2000"/>
              <a:buNone/>
            </a:pPr>
            <a:r>
              <a:rPr b="1" lang="ru-RU" sz="2000">
                <a:solidFill>
                  <a:srgbClr val="97480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Дамытушылық: Мәтіннен жаңа сөзерді табу, грамматиканы қайтау, жазба жұмыстарда қолдану;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974806"/>
              </a:buClr>
              <a:buSzPts val="2000"/>
              <a:buNone/>
            </a:pPr>
            <a:r>
              <a:rPr b="1" lang="ru-RU" sz="2000">
                <a:solidFill>
                  <a:srgbClr val="97480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3.Тәрбиелік: Оқушылардың ой - өрісін кеңейту, өз Отанын сүюге, құрметтеуге, патриоттық сезімге тәрбиелеу.</a:t>
            </a:r>
            <a:endParaRPr/>
          </a:p>
          <a:p>
            <a:pPr indent="0" lvl="0" marL="0" rtl="0" algn="ctr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</a:pPr>
            <a:r>
              <a:t/>
            </a:r>
            <a:endParaRPr sz="2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7EF63C"/>
            </a:gs>
            <a:gs pos="50000">
              <a:srgbClr val="BFCFEC"/>
            </a:gs>
            <a:gs pos="100000">
              <a:srgbClr val="E0E8F4"/>
            </a:gs>
          </a:gsLst>
          <a:lin ang="18900000" scaled="0"/>
        </a:gra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 txBox="1"/>
          <p:nvPr>
            <p:ph type="ctrTitle"/>
          </p:nvPr>
        </p:nvSpPr>
        <p:spPr>
          <a:xfrm>
            <a:off x="611560" y="404664"/>
            <a:ext cx="8352928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Times New Roman"/>
              <a:buNone/>
            </a:pPr>
            <a:r>
              <a:rPr lang="ru-RU" sz="2160"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            </a:t>
            </a:r>
            <a:r>
              <a:rPr b="1" lang="ru-RU" sz="2160">
                <a:solidFill>
                  <a:srgbClr val="95373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Жазылым.</a:t>
            </a:r>
            <a:br>
              <a:rPr b="1" lang="ru-RU" sz="216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1" lang="ru-RU" sz="216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1-тапсырма. «Менің мектебім» тақырыбына кластер толтыр.</a:t>
            </a:r>
            <a:br>
              <a:rPr b="1" lang="ru-RU" sz="216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1" lang="ru-RU" sz="2160">
                <a:solidFill>
                  <a:srgbClr val="791D2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Заполни кластер на тему «Менің мектебім»</a:t>
            </a:r>
            <a:endParaRPr sz="216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1" name="Google Shape;91;p14"/>
          <p:cNvSpPr/>
          <p:nvPr/>
        </p:nvSpPr>
        <p:spPr>
          <a:xfrm>
            <a:off x="3059832" y="4092844"/>
            <a:ext cx="2880320" cy="1426790"/>
          </a:xfrm>
          <a:prstGeom prst="ellipse">
            <a:avLst/>
          </a:prstGeom>
          <a:noFill/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2400" u="none" cap="none" strike="noStrike">
                <a:solidFill>
                  <a:srgbClr val="63242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МЕНІҢ  МЕКТЕБІМ</a:t>
            </a:r>
            <a:endParaRPr b="1" i="0" sz="2400" u="none" cap="none" strike="noStrike">
              <a:solidFill>
                <a:srgbClr val="63242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2" name="Google Shape;92;p14"/>
          <p:cNvSpPr/>
          <p:nvPr/>
        </p:nvSpPr>
        <p:spPr>
          <a:xfrm>
            <a:off x="6324096" y="3442252"/>
            <a:ext cx="1488264" cy="994860"/>
          </a:xfrm>
          <a:prstGeom prst="wedgeEllipseCallout">
            <a:avLst>
              <a:gd fmla="val -77438" name="adj1"/>
              <a:gd fmla="val 66556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24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ТАЗА</a:t>
            </a:r>
            <a:endParaRPr b="1" i="0" sz="24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3" name="Google Shape;93;p14"/>
          <p:cNvSpPr/>
          <p:nvPr/>
        </p:nvSpPr>
        <p:spPr>
          <a:xfrm>
            <a:off x="5025752" y="3068960"/>
            <a:ext cx="914400" cy="679616"/>
          </a:xfrm>
          <a:prstGeom prst="wedgeEllipseCallout">
            <a:avLst>
              <a:gd fmla="val -32954" name="adj1"/>
              <a:gd fmla="val 114513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4"/>
          <p:cNvSpPr/>
          <p:nvPr/>
        </p:nvSpPr>
        <p:spPr>
          <a:xfrm>
            <a:off x="2915816" y="3068960"/>
            <a:ext cx="792088" cy="895641"/>
          </a:xfrm>
          <a:prstGeom prst="wedgeEllipseCallout">
            <a:avLst>
              <a:gd fmla="val 57877" name="adj1"/>
              <a:gd fmla="val 71781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4"/>
          <p:cNvSpPr/>
          <p:nvPr/>
        </p:nvSpPr>
        <p:spPr>
          <a:xfrm>
            <a:off x="1835696" y="3748576"/>
            <a:ext cx="914400" cy="909407"/>
          </a:xfrm>
          <a:prstGeom prst="wedgeEllipseCallout">
            <a:avLst>
              <a:gd fmla="val 89773" name="adj1"/>
              <a:gd fmla="val 75004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4"/>
          <p:cNvSpPr/>
          <p:nvPr/>
        </p:nvSpPr>
        <p:spPr>
          <a:xfrm>
            <a:off x="3884743" y="2809068"/>
            <a:ext cx="914400" cy="712513"/>
          </a:xfrm>
          <a:prstGeom prst="wedgeEllipseCallout">
            <a:avLst>
              <a:gd fmla="val 4925" name="adj1"/>
              <a:gd fmla="val 132604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