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70" r:id="rId3"/>
    <p:sldId id="271" r:id="rId4"/>
    <p:sldId id="257" r:id="rId5"/>
    <p:sldId id="258" r:id="rId6"/>
    <p:sldId id="259" r:id="rId7"/>
    <p:sldId id="260" r:id="rId8"/>
    <p:sldId id="272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4" d="100"/>
          <a:sy n="74" d="100"/>
        </p:scale>
        <p:origin x="-118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D24844B-F0B2-47D2-9B07-49702490D325}" type="doc">
      <dgm:prSet loTypeId="urn:microsoft.com/office/officeart/2005/8/layout/matrix1" loCatId="matrix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FD834716-8A76-4743-A867-535515F808D4}">
      <dgm:prSet phldrT="[Текст]" custT="1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2400" b="1" dirty="0" err="1" smtClean="0"/>
            <a:t>Глобалізація</a:t>
          </a:r>
          <a:endParaRPr lang="ru-RU" sz="2400" b="1" dirty="0"/>
        </a:p>
      </dgm:t>
    </dgm:pt>
    <dgm:pt modelId="{69FEE81C-07D5-47C3-BB20-89B3DF20100C}" type="parTrans" cxnId="{5186A38F-C49A-453E-814F-52FB8E67998F}">
      <dgm:prSet/>
      <dgm:spPr/>
      <dgm:t>
        <a:bodyPr/>
        <a:lstStyle/>
        <a:p>
          <a:endParaRPr lang="ru-RU"/>
        </a:p>
      </dgm:t>
    </dgm:pt>
    <dgm:pt modelId="{EF6AD727-DA4C-47B7-B20A-4B87B61B8350}" type="sibTrans" cxnId="{5186A38F-C49A-453E-814F-52FB8E67998F}">
      <dgm:prSet/>
      <dgm:spPr/>
      <dgm:t>
        <a:bodyPr/>
        <a:lstStyle/>
        <a:p>
          <a:endParaRPr lang="ru-RU"/>
        </a:p>
      </dgm:t>
    </dgm:pt>
    <dgm:pt modelId="{B3722604-F404-4F4F-8433-472897D2C1C8}">
      <dgm:prSet phldrT="[Текст]" custT="1"/>
      <dgm:spPr/>
      <dgm:t>
        <a:bodyPr/>
        <a:lstStyle/>
        <a:p>
          <a:r>
            <a:rPr lang="ru-RU" sz="2000" dirty="0" err="1" smtClean="0"/>
            <a:t>Послабилися</a:t>
          </a:r>
          <a:r>
            <a:rPr lang="ru-RU" sz="2000" dirty="0" smtClean="0"/>
            <a:t> </a:t>
          </a:r>
          <a:r>
            <a:rPr lang="ru-RU" sz="2000" dirty="0" err="1" smtClean="0"/>
            <a:t>можливості</a:t>
          </a:r>
          <a:r>
            <a:rPr lang="ru-RU" sz="2000" dirty="0" smtClean="0"/>
            <a:t> </a:t>
          </a:r>
          <a:r>
            <a:rPr lang="ru-RU" sz="2000" dirty="0" err="1" smtClean="0"/>
            <a:t>ефективно</a:t>
          </a:r>
          <a:r>
            <a:rPr lang="ru-RU" sz="2000" dirty="0" smtClean="0"/>
            <a:t> </a:t>
          </a:r>
          <a:r>
            <a:rPr lang="ru-RU" sz="2000" dirty="0" err="1" smtClean="0"/>
            <a:t>справлятися</a:t>
          </a:r>
          <a:r>
            <a:rPr lang="ru-RU" sz="2000" dirty="0" smtClean="0"/>
            <a:t> з </a:t>
          </a:r>
          <a:r>
            <a:rPr lang="ru-RU" sz="2000" dirty="0" err="1" smtClean="0"/>
            <a:t>пропонованими</a:t>
          </a:r>
          <a:r>
            <a:rPr lang="ru-RU" sz="2000" dirty="0" smtClean="0"/>
            <a:t> до </a:t>
          </a:r>
          <a:r>
            <a:rPr lang="ru-RU" sz="2000" dirty="0" err="1" smtClean="0"/>
            <a:t>держави</a:t>
          </a:r>
          <a:r>
            <a:rPr lang="ru-RU" sz="2000" dirty="0" smtClean="0"/>
            <a:t> </a:t>
          </a:r>
          <a:r>
            <a:rPr lang="ru-RU" sz="2000" dirty="0" err="1" smtClean="0"/>
            <a:t>вимогами</a:t>
          </a:r>
          <a:endParaRPr lang="ru-RU" sz="2000" dirty="0"/>
        </a:p>
      </dgm:t>
    </dgm:pt>
    <dgm:pt modelId="{5618CC06-0E5D-4D7D-94CB-215F8D207A7D}" type="parTrans" cxnId="{C28A9614-406C-423F-B159-233E35C93CBA}">
      <dgm:prSet/>
      <dgm:spPr/>
      <dgm:t>
        <a:bodyPr/>
        <a:lstStyle/>
        <a:p>
          <a:endParaRPr lang="ru-RU"/>
        </a:p>
      </dgm:t>
    </dgm:pt>
    <dgm:pt modelId="{57A4C28C-D779-4E97-BC2F-DEB5447D4896}" type="sibTrans" cxnId="{C28A9614-406C-423F-B159-233E35C93CBA}">
      <dgm:prSet/>
      <dgm:spPr/>
      <dgm:t>
        <a:bodyPr/>
        <a:lstStyle/>
        <a:p>
          <a:endParaRPr lang="ru-RU"/>
        </a:p>
      </dgm:t>
    </dgm:pt>
    <dgm:pt modelId="{194E8AE8-A419-4C94-B041-076D363D5ADC}">
      <dgm:prSet phldrT="[Текст]" custT="1"/>
      <dgm:spPr/>
      <dgm:t>
        <a:bodyPr/>
        <a:lstStyle/>
        <a:p>
          <a:r>
            <a:rPr lang="uk-UA" sz="2000" dirty="0" smtClean="0"/>
            <a:t>Розширилися функції і сфери відповідальності національної держави</a:t>
          </a:r>
          <a:endParaRPr lang="ru-RU" sz="2000" dirty="0"/>
        </a:p>
      </dgm:t>
    </dgm:pt>
    <dgm:pt modelId="{DA11663B-9D2E-4D61-8CA1-8CAD1018D9E8}" type="parTrans" cxnId="{C98B63CE-F9EB-4DD3-A218-488D3FB5DAA6}">
      <dgm:prSet/>
      <dgm:spPr/>
      <dgm:t>
        <a:bodyPr/>
        <a:lstStyle/>
        <a:p>
          <a:endParaRPr lang="ru-RU"/>
        </a:p>
      </dgm:t>
    </dgm:pt>
    <dgm:pt modelId="{4FB92BB3-08C6-4BD6-A971-C7D9622A3906}" type="sibTrans" cxnId="{C98B63CE-F9EB-4DD3-A218-488D3FB5DAA6}">
      <dgm:prSet/>
      <dgm:spPr/>
      <dgm:t>
        <a:bodyPr/>
        <a:lstStyle/>
        <a:p>
          <a:endParaRPr lang="ru-RU"/>
        </a:p>
      </dgm:t>
    </dgm:pt>
    <dgm:pt modelId="{9415A941-1D7C-4A38-B392-1BAD62DE50C2}">
      <dgm:prSet phldrT="[Текст]" custT="1"/>
      <dgm:spPr/>
      <dgm:t>
        <a:bodyPr/>
        <a:lstStyle/>
        <a:p>
          <a:r>
            <a:rPr lang="ru-RU" sz="2000" dirty="0" err="1" smtClean="0"/>
            <a:t>Товари</a:t>
          </a:r>
          <a:r>
            <a:rPr lang="ru-RU" sz="2000" dirty="0" smtClean="0"/>
            <a:t>, </a:t>
          </a:r>
          <a:r>
            <a:rPr lang="ru-RU" sz="2000" dirty="0" err="1" smtClean="0"/>
            <a:t>капітали</a:t>
          </a:r>
          <a:r>
            <a:rPr lang="ru-RU" sz="2000" dirty="0" smtClean="0"/>
            <a:t>, люди, </a:t>
          </a:r>
          <a:r>
            <a:rPr lang="ru-RU" sz="2000" dirty="0" err="1" smtClean="0"/>
            <a:t>знання</a:t>
          </a:r>
          <a:r>
            <a:rPr lang="ru-RU" sz="2000" dirty="0" smtClean="0"/>
            <a:t>, так само як і </a:t>
          </a:r>
          <a:r>
            <a:rPr lang="ru-RU" sz="2000" dirty="0" err="1" smtClean="0"/>
            <a:t>злочинність</a:t>
          </a:r>
          <a:r>
            <a:rPr lang="ru-RU" sz="2000" dirty="0" smtClean="0"/>
            <a:t> легко </a:t>
          </a:r>
          <a:r>
            <a:rPr lang="ru-RU" sz="2000" dirty="0" err="1" smtClean="0"/>
            <a:t>перетинають</a:t>
          </a:r>
          <a:r>
            <a:rPr lang="ru-RU" sz="2000" dirty="0" smtClean="0"/>
            <a:t> </a:t>
          </a:r>
          <a:r>
            <a:rPr lang="ru-RU" sz="2000" dirty="0" err="1" smtClean="0"/>
            <a:t>державні</a:t>
          </a:r>
          <a:r>
            <a:rPr lang="ru-RU" sz="2000" dirty="0" smtClean="0"/>
            <a:t> </a:t>
          </a:r>
          <a:r>
            <a:rPr lang="ru-RU" sz="2000" dirty="0" err="1" smtClean="0"/>
            <a:t>кордони</a:t>
          </a:r>
          <a:endParaRPr lang="ru-RU" sz="2000" dirty="0"/>
        </a:p>
      </dgm:t>
    </dgm:pt>
    <dgm:pt modelId="{EEDB8EA8-53BB-4A53-AE87-78D45AE2C727}" type="parTrans" cxnId="{55413724-4427-4649-A9A0-F4F56C34358E}">
      <dgm:prSet/>
      <dgm:spPr/>
      <dgm:t>
        <a:bodyPr/>
        <a:lstStyle/>
        <a:p>
          <a:endParaRPr lang="ru-RU"/>
        </a:p>
      </dgm:t>
    </dgm:pt>
    <dgm:pt modelId="{5558764B-6237-4DF7-97E8-255B152501D1}" type="sibTrans" cxnId="{55413724-4427-4649-A9A0-F4F56C34358E}">
      <dgm:prSet/>
      <dgm:spPr/>
      <dgm:t>
        <a:bodyPr/>
        <a:lstStyle/>
        <a:p>
          <a:endParaRPr lang="ru-RU"/>
        </a:p>
      </dgm:t>
    </dgm:pt>
    <dgm:pt modelId="{88DA4581-52B1-45DC-8B21-D331BE868CF9}">
      <dgm:prSet phldrT="[Текст]" custT="1"/>
      <dgm:spPr/>
      <dgm:t>
        <a:bodyPr/>
        <a:lstStyle/>
        <a:p>
          <a:r>
            <a:rPr lang="ru-RU" sz="2000" dirty="0" smtClean="0"/>
            <a:t>ТНК, </a:t>
          </a:r>
          <a:r>
            <a:rPr lang="ru-RU" sz="2000" dirty="0" err="1" smtClean="0"/>
            <a:t>соціальні</a:t>
          </a:r>
          <a:r>
            <a:rPr lang="ru-RU" sz="2000" dirty="0" smtClean="0"/>
            <a:t> </a:t>
          </a:r>
          <a:r>
            <a:rPr lang="ru-RU" sz="2000" dirty="0" err="1" smtClean="0"/>
            <a:t>рухи</a:t>
          </a:r>
          <a:r>
            <a:rPr lang="ru-RU" sz="2000" dirty="0" smtClean="0"/>
            <a:t> і </a:t>
          </a:r>
          <a:r>
            <a:rPr lang="ru-RU" sz="2000" dirty="0" err="1" smtClean="0"/>
            <a:t>відносини</a:t>
          </a:r>
          <a:r>
            <a:rPr lang="ru-RU" sz="2000" dirty="0" smtClean="0"/>
            <a:t> стали </a:t>
          </a:r>
          <a:r>
            <a:rPr lang="ru-RU" sz="2000" dirty="0" err="1" smtClean="0"/>
            <a:t>проникати</a:t>
          </a:r>
          <a:r>
            <a:rPr lang="ru-RU" sz="2000" dirty="0" smtClean="0"/>
            <a:t> </a:t>
          </a:r>
          <a:r>
            <a:rPr lang="ru-RU" sz="2000" dirty="0" err="1" smtClean="0"/>
            <a:t>майже</a:t>
          </a:r>
          <a:r>
            <a:rPr lang="ru-RU" sz="2000" dirty="0" smtClean="0"/>
            <a:t> в </a:t>
          </a:r>
          <a:r>
            <a:rPr lang="ru-RU" sz="2000" dirty="0" err="1" smtClean="0"/>
            <a:t>усі</a:t>
          </a:r>
          <a:r>
            <a:rPr lang="ru-RU" sz="2000" dirty="0" smtClean="0"/>
            <a:t> </a:t>
          </a:r>
          <a:r>
            <a:rPr lang="ru-RU" sz="2000" dirty="0" err="1" smtClean="0"/>
            <a:t>сфери</a:t>
          </a:r>
          <a:r>
            <a:rPr lang="ru-RU" sz="2000" dirty="0" smtClean="0"/>
            <a:t> </a:t>
          </a:r>
          <a:r>
            <a:rPr lang="ru-RU" sz="2000" dirty="0" err="1" smtClean="0"/>
            <a:t>людської</a:t>
          </a:r>
          <a:r>
            <a:rPr lang="ru-RU" sz="2000" dirty="0" smtClean="0"/>
            <a:t> </a:t>
          </a:r>
          <a:r>
            <a:rPr lang="ru-RU" sz="2000" dirty="0" err="1" smtClean="0"/>
            <a:t>діяльності</a:t>
          </a:r>
          <a:endParaRPr lang="ru-RU" sz="2000" dirty="0"/>
        </a:p>
      </dgm:t>
    </dgm:pt>
    <dgm:pt modelId="{F9BAB1C0-2B7F-42F8-B813-EC5B932DFE87}" type="parTrans" cxnId="{AB235B5A-50D6-40F0-8A47-6AFCD68E2C54}">
      <dgm:prSet/>
      <dgm:spPr/>
      <dgm:t>
        <a:bodyPr/>
        <a:lstStyle/>
        <a:p>
          <a:endParaRPr lang="ru-RU"/>
        </a:p>
      </dgm:t>
    </dgm:pt>
    <dgm:pt modelId="{6367FE19-35B5-47F6-9730-4BEBCB4BF820}" type="sibTrans" cxnId="{AB235B5A-50D6-40F0-8A47-6AFCD68E2C54}">
      <dgm:prSet/>
      <dgm:spPr/>
      <dgm:t>
        <a:bodyPr/>
        <a:lstStyle/>
        <a:p>
          <a:endParaRPr lang="ru-RU"/>
        </a:p>
      </dgm:t>
    </dgm:pt>
    <dgm:pt modelId="{09425C5B-6C04-4B45-A250-3DFAC3BB8A96}" type="pres">
      <dgm:prSet presAssocID="{3D24844B-F0B2-47D2-9B07-49702490D325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281E486-868D-4C58-AC86-F2A73A33D66B}" type="pres">
      <dgm:prSet presAssocID="{3D24844B-F0B2-47D2-9B07-49702490D325}" presName="matrix" presStyleCnt="0"/>
      <dgm:spPr/>
    </dgm:pt>
    <dgm:pt modelId="{61E77CEB-09BA-4963-83E4-14C084093622}" type="pres">
      <dgm:prSet presAssocID="{3D24844B-F0B2-47D2-9B07-49702490D325}" presName="tile1" presStyleLbl="node1" presStyleIdx="0" presStyleCnt="4"/>
      <dgm:spPr/>
      <dgm:t>
        <a:bodyPr/>
        <a:lstStyle/>
        <a:p>
          <a:endParaRPr lang="ru-RU"/>
        </a:p>
      </dgm:t>
    </dgm:pt>
    <dgm:pt modelId="{BBB213D5-0C98-489E-AEDB-2EC2E01EBBD3}" type="pres">
      <dgm:prSet presAssocID="{3D24844B-F0B2-47D2-9B07-49702490D325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B3138F-5F87-4BD9-8407-09F742B4A1D4}" type="pres">
      <dgm:prSet presAssocID="{3D24844B-F0B2-47D2-9B07-49702490D325}" presName="tile2" presStyleLbl="node1" presStyleIdx="1" presStyleCnt="4"/>
      <dgm:spPr/>
      <dgm:t>
        <a:bodyPr/>
        <a:lstStyle/>
        <a:p>
          <a:endParaRPr lang="ru-RU"/>
        </a:p>
      </dgm:t>
    </dgm:pt>
    <dgm:pt modelId="{7ADC9342-E9A8-46DC-A007-3C8FF50DC5E3}" type="pres">
      <dgm:prSet presAssocID="{3D24844B-F0B2-47D2-9B07-49702490D325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18A57E-FEBB-448E-A417-871659760050}" type="pres">
      <dgm:prSet presAssocID="{3D24844B-F0B2-47D2-9B07-49702490D325}" presName="tile3" presStyleLbl="node1" presStyleIdx="2" presStyleCnt="4"/>
      <dgm:spPr/>
      <dgm:t>
        <a:bodyPr/>
        <a:lstStyle/>
        <a:p>
          <a:endParaRPr lang="ru-RU"/>
        </a:p>
      </dgm:t>
    </dgm:pt>
    <dgm:pt modelId="{90855ADE-D06D-49E6-BC37-1618DDE7E357}" type="pres">
      <dgm:prSet presAssocID="{3D24844B-F0B2-47D2-9B07-49702490D325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6C1C429-3ABF-48A0-B870-6B6A960E43E9}" type="pres">
      <dgm:prSet presAssocID="{3D24844B-F0B2-47D2-9B07-49702490D325}" presName="tile4" presStyleLbl="node1" presStyleIdx="3" presStyleCnt="4"/>
      <dgm:spPr/>
      <dgm:t>
        <a:bodyPr/>
        <a:lstStyle/>
        <a:p>
          <a:endParaRPr lang="ru-RU"/>
        </a:p>
      </dgm:t>
    </dgm:pt>
    <dgm:pt modelId="{86276BAC-7127-49C3-8F16-99F9654E0BBD}" type="pres">
      <dgm:prSet presAssocID="{3D24844B-F0B2-47D2-9B07-49702490D325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02BA48B-9081-46BC-AABD-01CC5014BD19}" type="pres">
      <dgm:prSet presAssocID="{3D24844B-F0B2-47D2-9B07-49702490D325}" presName="centerTile" presStyleLbl="fgShp" presStyleIdx="0" presStyleCnt="1" custScaleX="126844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</dgm:ptLst>
  <dgm:cxnLst>
    <dgm:cxn modelId="{C292D5B8-AF19-4971-8B0B-16B2F253D162}" type="presOf" srcId="{88DA4581-52B1-45DC-8B21-D331BE868CF9}" destId="{76C1C429-3ABF-48A0-B870-6B6A960E43E9}" srcOrd="0" destOrd="0" presId="urn:microsoft.com/office/officeart/2005/8/layout/matrix1"/>
    <dgm:cxn modelId="{D734AE13-2B8D-4CD3-B7C2-82C3EB38D190}" type="presOf" srcId="{9415A941-1D7C-4A38-B392-1BAD62DE50C2}" destId="{90855ADE-D06D-49E6-BC37-1618DDE7E357}" srcOrd="1" destOrd="0" presId="urn:microsoft.com/office/officeart/2005/8/layout/matrix1"/>
    <dgm:cxn modelId="{54BAFDA5-24C8-40E7-BF59-50C82ED797E5}" type="presOf" srcId="{FD834716-8A76-4743-A867-535515F808D4}" destId="{B02BA48B-9081-46BC-AABD-01CC5014BD19}" srcOrd="0" destOrd="0" presId="urn:microsoft.com/office/officeart/2005/8/layout/matrix1"/>
    <dgm:cxn modelId="{E724AFDB-D64E-4A55-8AA4-E7C8B6D306E5}" type="presOf" srcId="{88DA4581-52B1-45DC-8B21-D331BE868CF9}" destId="{86276BAC-7127-49C3-8F16-99F9654E0BBD}" srcOrd="1" destOrd="0" presId="urn:microsoft.com/office/officeart/2005/8/layout/matrix1"/>
    <dgm:cxn modelId="{9AB409C8-A708-46AA-A410-B2B46154EBD8}" type="presOf" srcId="{9415A941-1D7C-4A38-B392-1BAD62DE50C2}" destId="{D318A57E-FEBB-448E-A417-871659760050}" srcOrd="0" destOrd="0" presId="urn:microsoft.com/office/officeart/2005/8/layout/matrix1"/>
    <dgm:cxn modelId="{3EA2D664-ABBF-4413-8F4F-EC4E202D5764}" type="presOf" srcId="{194E8AE8-A419-4C94-B041-076D363D5ADC}" destId="{7ADC9342-E9A8-46DC-A007-3C8FF50DC5E3}" srcOrd="1" destOrd="0" presId="urn:microsoft.com/office/officeart/2005/8/layout/matrix1"/>
    <dgm:cxn modelId="{C28A9614-406C-423F-B159-233E35C93CBA}" srcId="{FD834716-8A76-4743-A867-535515F808D4}" destId="{B3722604-F404-4F4F-8433-472897D2C1C8}" srcOrd="0" destOrd="0" parTransId="{5618CC06-0E5D-4D7D-94CB-215F8D207A7D}" sibTransId="{57A4C28C-D779-4E97-BC2F-DEB5447D4896}"/>
    <dgm:cxn modelId="{140A9D68-2460-4594-82E1-3AF3299813E1}" type="presOf" srcId="{B3722604-F404-4F4F-8433-472897D2C1C8}" destId="{BBB213D5-0C98-489E-AEDB-2EC2E01EBBD3}" srcOrd="1" destOrd="0" presId="urn:microsoft.com/office/officeart/2005/8/layout/matrix1"/>
    <dgm:cxn modelId="{55413724-4427-4649-A9A0-F4F56C34358E}" srcId="{FD834716-8A76-4743-A867-535515F808D4}" destId="{9415A941-1D7C-4A38-B392-1BAD62DE50C2}" srcOrd="2" destOrd="0" parTransId="{EEDB8EA8-53BB-4A53-AE87-78D45AE2C727}" sibTransId="{5558764B-6237-4DF7-97E8-255B152501D1}"/>
    <dgm:cxn modelId="{47A0EEA1-243E-4C75-AB5D-AD8F7DA78168}" type="presOf" srcId="{3D24844B-F0B2-47D2-9B07-49702490D325}" destId="{09425C5B-6C04-4B45-A250-3DFAC3BB8A96}" srcOrd="0" destOrd="0" presId="urn:microsoft.com/office/officeart/2005/8/layout/matrix1"/>
    <dgm:cxn modelId="{1A56B197-D32C-4E93-B0D9-D8D4584AF1F7}" type="presOf" srcId="{B3722604-F404-4F4F-8433-472897D2C1C8}" destId="{61E77CEB-09BA-4963-83E4-14C084093622}" srcOrd="0" destOrd="0" presId="urn:microsoft.com/office/officeart/2005/8/layout/matrix1"/>
    <dgm:cxn modelId="{F8A19499-28E7-4A3A-B015-1C62E22F0F06}" type="presOf" srcId="{194E8AE8-A419-4C94-B041-076D363D5ADC}" destId="{5BB3138F-5F87-4BD9-8407-09F742B4A1D4}" srcOrd="0" destOrd="0" presId="urn:microsoft.com/office/officeart/2005/8/layout/matrix1"/>
    <dgm:cxn modelId="{5186A38F-C49A-453E-814F-52FB8E67998F}" srcId="{3D24844B-F0B2-47D2-9B07-49702490D325}" destId="{FD834716-8A76-4743-A867-535515F808D4}" srcOrd="0" destOrd="0" parTransId="{69FEE81C-07D5-47C3-BB20-89B3DF20100C}" sibTransId="{EF6AD727-DA4C-47B7-B20A-4B87B61B8350}"/>
    <dgm:cxn modelId="{AB235B5A-50D6-40F0-8A47-6AFCD68E2C54}" srcId="{FD834716-8A76-4743-A867-535515F808D4}" destId="{88DA4581-52B1-45DC-8B21-D331BE868CF9}" srcOrd="3" destOrd="0" parTransId="{F9BAB1C0-2B7F-42F8-B813-EC5B932DFE87}" sibTransId="{6367FE19-35B5-47F6-9730-4BEBCB4BF820}"/>
    <dgm:cxn modelId="{C98B63CE-F9EB-4DD3-A218-488D3FB5DAA6}" srcId="{FD834716-8A76-4743-A867-535515F808D4}" destId="{194E8AE8-A419-4C94-B041-076D363D5ADC}" srcOrd="1" destOrd="0" parTransId="{DA11663B-9D2E-4D61-8CA1-8CAD1018D9E8}" sibTransId="{4FB92BB3-08C6-4BD6-A971-C7D9622A3906}"/>
    <dgm:cxn modelId="{14049CC0-E855-486C-B60C-CDCD281AB070}" type="presParOf" srcId="{09425C5B-6C04-4B45-A250-3DFAC3BB8A96}" destId="{9281E486-868D-4C58-AC86-F2A73A33D66B}" srcOrd="0" destOrd="0" presId="urn:microsoft.com/office/officeart/2005/8/layout/matrix1"/>
    <dgm:cxn modelId="{DAE6A539-A24A-455C-BD76-CA0B09E8CCCC}" type="presParOf" srcId="{9281E486-868D-4C58-AC86-F2A73A33D66B}" destId="{61E77CEB-09BA-4963-83E4-14C084093622}" srcOrd="0" destOrd="0" presId="urn:microsoft.com/office/officeart/2005/8/layout/matrix1"/>
    <dgm:cxn modelId="{DC55DD8A-CE3B-42A3-A542-201FE7229200}" type="presParOf" srcId="{9281E486-868D-4C58-AC86-F2A73A33D66B}" destId="{BBB213D5-0C98-489E-AEDB-2EC2E01EBBD3}" srcOrd="1" destOrd="0" presId="urn:microsoft.com/office/officeart/2005/8/layout/matrix1"/>
    <dgm:cxn modelId="{1BCFB019-B111-49C4-B1A1-296F08C64275}" type="presParOf" srcId="{9281E486-868D-4C58-AC86-F2A73A33D66B}" destId="{5BB3138F-5F87-4BD9-8407-09F742B4A1D4}" srcOrd="2" destOrd="0" presId="urn:microsoft.com/office/officeart/2005/8/layout/matrix1"/>
    <dgm:cxn modelId="{F69B772D-AFB1-4CEB-812F-865E60A3A0B8}" type="presParOf" srcId="{9281E486-868D-4C58-AC86-F2A73A33D66B}" destId="{7ADC9342-E9A8-46DC-A007-3C8FF50DC5E3}" srcOrd="3" destOrd="0" presId="urn:microsoft.com/office/officeart/2005/8/layout/matrix1"/>
    <dgm:cxn modelId="{D75FA1D6-617F-4BE1-B7E6-25BD3CC93BEF}" type="presParOf" srcId="{9281E486-868D-4C58-AC86-F2A73A33D66B}" destId="{D318A57E-FEBB-448E-A417-871659760050}" srcOrd="4" destOrd="0" presId="urn:microsoft.com/office/officeart/2005/8/layout/matrix1"/>
    <dgm:cxn modelId="{81282252-52A2-4DA8-A5BF-99DE42C78350}" type="presParOf" srcId="{9281E486-868D-4C58-AC86-F2A73A33D66B}" destId="{90855ADE-D06D-49E6-BC37-1618DDE7E357}" srcOrd="5" destOrd="0" presId="urn:microsoft.com/office/officeart/2005/8/layout/matrix1"/>
    <dgm:cxn modelId="{6E824122-0C19-4451-9ED5-1D102EB60D22}" type="presParOf" srcId="{9281E486-868D-4C58-AC86-F2A73A33D66B}" destId="{76C1C429-3ABF-48A0-B870-6B6A960E43E9}" srcOrd="6" destOrd="0" presId="urn:microsoft.com/office/officeart/2005/8/layout/matrix1"/>
    <dgm:cxn modelId="{DAFA701A-AABF-4465-B98A-74B83D62E919}" type="presParOf" srcId="{9281E486-868D-4C58-AC86-F2A73A33D66B}" destId="{86276BAC-7127-49C3-8F16-99F9654E0BBD}" srcOrd="7" destOrd="0" presId="urn:microsoft.com/office/officeart/2005/8/layout/matrix1"/>
    <dgm:cxn modelId="{54200E51-0AD8-4445-80FA-118CA19A2D68}" type="presParOf" srcId="{09425C5B-6C04-4B45-A250-3DFAC3BB8A96}" destId="{B02BA48B-9081-46BC-AABD-01CC5014BD19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E77CEB-09BA-4963-83E4-14C084093622}">
      <dsp:nvSpPr>
        <dsp:cNvPr id="0" name=""/>
        <dsp:cNvSpPr/>
      </dsp:nvSpPr>
      <dsp:spPr>
        <a:xfrm rot="16200000">
          <a:off x="795743" y="-795743"/>
          <a:ext cx="2444760" cy="4036247"/>
        </a:xfrm>
        <a:prstGeom prst="round1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/>
            <a:t>Послабилися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можливості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ефективно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справлятися</a:t>
          </a:r>
          <a:r>
            <a:rPr lang="ru-RU" sz="2000" kern="1200" dirty="0" smtClean="0"/>
            <a:t> з </a:t>
          </a:r>
          <a:r>
            <a:rPr lang="ru-RU" sz="2000" kern="1200" dirty="0" err="1" smtClean="0"/>
            <a:t>пропонованими</a:t>
          </a:r>
          <a:r>
            <a:rPr lang="ru-RU" sz="2000" kern="1200" dirty="0" smtClean="0"/>
            <a:t> до </a:t>
          </a:r>
          <a:r>
            <a:rPr lang="ru-RU" sz="2000" kern="1200" dirty="0" err="1" smtClean="0"/>
            <a:t>держави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вимогами</a:t>
          </a:r>
          <a:endParaRPr lang="ru-RU" sz="2000" kern="1200" dirty="0"/>
        </a:p>
      </dsp:txBody>
      <dsp:txXfrm rot="5400000">
        <a:off x="0" y="0"/>
        <a:ext cx="4036247" cy="1833570"/>
      </dsp:txXfrm>
    </dsp:sp>
    <dsp:sp modelId="{5BB3138F-5F87-4BD9-8407-09F742B4A1D4}">
      <dsp:nvSpPr>
        <dsp:cNvPr id="0" name=""/>
        <dsp:cNvSpPr/>
      </dsp:nvSpPr>
      <dsp:spPr>
        <a:xfrm>
          <a:off x="4036247" y="0"/>
          <a:ext cx="4036247" cy="2444760"/>
        </a:xfrm>
        <a:prstGeom prst="round1Rect">
          <a:avLst/>
        </a:prstGeom>
        <a:gradFill rotWithShape="0">
          <a:gsLst>
            <a:gs pos="0">
              <a:schemeClr val="accent5">
                <a:hueOff val="-3311292"/>
                <a:satOff val="13270"/>
                <a:lumOff val="2876"/>
                <a:alphaOff val="0"/>
                <a:tint val="50000"/>
                <a:satMod val="300000"/>
              </a:schemeClr>
            </a:gs>
            <a:gs pos="35000">
              <a:schemeClr val="accent5">
                <a:hueOff val="-3311292"/>
                <a:satOff val="13270"/>
                <a:lumOff val="2876"/>
                <a:alphaOff val="0"/>
                <a:tint val="37000"/>
                <a:satMod val="300000"/>
              </a:schemeClr>
            </a:gs>
            <a:gs pos="100000">
              <a:schemeClr val="accent5">
                <a:hueOff val="-3311292"/>
                <a:satOff val="13270"/>
                <a:lumOff val="287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Розширилися функції і сфери відповідальності національної держави</a:t>
          </a:r>
          <a:endParaRPr lang="ru-RU" sz="2000" kern="1200" dirty="0"/>
        </a:p>
      </dsp:txBody>
      <dsp:txXfrm>
        <a:off x="4036247" y="0"/>
        <a:ext cx="4036247" cy="1833570"/>
      </dsp:txXfrm>
    </dsp:sp>
    <dsp:sp modelId="{D318A57E-FEBB-448E-A417-871659760050}">
      <dsp:nvSpPr>
        <dsp:cNvPr id="0" name=""/>
        <dsp:cNvSpPr/>
      </dsp:nvSpPr>
      <dsp:spPr>
        <a:xfrm rot="10800000">
          <a:off x="0" y="2444760"/>
          <a:ext cx="4036247" cy="2444760"/>
        </a:xfrm>
        <a:prstGeom prst="round1Rect">
          <a:avLst/>
        </a:prstGeom>
        <a:gradFill rotWithShape="0">
          <a:gsLst>
            <a:gs pos="0">
              <a:schemeClr val="accent5">
                <a:hueOff val="-6622584"/>
                <a:satOff val="26541"/>
                <a:lumOff val="5752"/>
                <a:alphaOff val="0"/>
                <a:tint val="50000"/>
                <a:satMod val="300000"/>
              </a:schemeClr>
            </a:gs>
            <a:gs pos="35000">
              <a:schemeClr val="accent5">
                <a:hueOff val="-6622584"/>
                <a:satOff val="26541"/>
                <a:lumOff val="5752"/>
                <a:alphaOff val="0"/>
                <a:tint val="37000"/>
                <a:satMod val="300000"/>
              </a:schemeClr>
            </a:gs>
            <a:gs pos="100000">
              <a:schemeClr val="accent5">
                <a:hueOff val="-6622584"/>
                <a:satOff val="26541"/>
                <a:lumOff val="5752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/>
            <a:t>Товари</a:t>
          </a:r>
          <a:r>
            <a:rPr lang="ru-RU" sz="2000" kern="1200" dirty="0" smtClean="0"/>
            <a:t>, </a:t>
          </a:r>
          <a:r>
            <a:rPr lang="ru-RU" sz="2000" kern="1200" dirty="0" err="1" smtClean="0"/>
            <a:t>капітали</a:t>
          </a:r>
          <a:r>
            <a:rPr lang="ru-RU" sz="2000" kern="1200" dirty="0" smtClean="0"/>
            <a:t>, люди, </a:t>
          </a:r>
          <a:r>
            <a:rPr lang="ru-RU" sz="2000" kern="1200" dirty="0" err="1" smtClean="0"/>
            <a:t>знання</a:t>
          </a:r>
          <a:r>
            <a:rPr lang="ru-RU" sz="2000" kern="1200" dirty="0" smtClean="0"/>
            <a:t>, так само як і </a:t>
          </a:r>
          <a:r>
            <a:rPr lang="ru-RU" sz="2000" kern="1200" dirty="0" err="1" smtClean="0"/>
            <a:t>злочинність</a:t>
          </a:r>
          <a:r>
            <a:rPr lang="ru-RU" sz="2000" kern="1200" dirty="0" smtClean="0"/>
            <a:t> легко </a:t>
          </a:r>
          <a:r>
            <a:rPr lang="ru-RU" sz="2000" kern="1200" dirty="0" err="1" smtClean="0"/>
            <a:t>перетинають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державні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кордони</a:t>
          </a:r>
          <a:endParaRPr lang="ru-RU" sz="2000" kern="1200" dirty="0"/>
        </a:p>
      </dsp:txBody>
      <dsp:txXfrm rot="10800000">
        <a:off x="0" y="3055949"/>
        <a:ext cx="4036247" cy="1833570"/>
      </dsp:txXfrm>
    </dsp:sp>
    <dsp:sp modelId="{76C1C429-3ABF-48A0-B870-6B6A960E43E9}">
      <dsp:nvSpPr>
        <dsp:cNvPr id="0" name=""/>
        <dsp:cNvSpPr/>
      </dsp:nvSpPr>
      <dsp:spPr>
        <a:xfrm rot="5400000">
          <a:off x="4831990" y="1649016"/>
          <a:ext cx="2444760" cy="4036247"/>
        </a:xfrm>
        <a:prstGeom prst="round1Rect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50000"/>
                <a:satMod val="300000"/>
              </a:schemeClr>
            </a:gs>
            <a:gs pos="35000">
              <a:schemeClr val="accent5">
                <a:hueOff val="-9933876"/>
                <a:satOff val="39811"/>
                <a:lumOff val="8628"/>
                <a:alphaOff val="0"/>
                <a:tint val="37000"/>
                <a:satMod val="30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ТНК, </a:t>
          </a:r>
          <a:r>
            <a:rPr lang="ru-RU" sz="2000" kern="1200" dirty="0" err="1" smtClean="0"/>
            <a:t>соціальні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рухи</a:t>
          </a:r>
          <a:r>
            <a:rPr lang="ru-RU" sz="2000" kern="1200" dirty="0" smtClean="0"/>
            <a:t> і </a:t>
          </a:r>
          <a:r>
            <a:rPr lang="ru-RU" sz="2000" kern="1200" dirty="0" err="1" smtClean="0"/>
            <a:t>відносини</a:t>
          </a:r>
          <a:r>
            <a:rPr lang="ru-RU" sz="2000" kern="1200" dirty="0" smtClean="0"/>
            <a:t> стали </a:t>
          </a:r>
          <a:r>
            <a:rPr lang="ru-RU" sz="2000" kern="1200" dirty="0" err="1" smtClean="0"/>
            <a:t>проникати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майже</a:t>
          </a:r>
          <a:r>
            <a:rPr lang="ru-RU" sz="2000" kern="1200" dirty="0" smtClean="0"/>
            <a:t> в </a:t>
          </a:r>
          <a:r>
            <a:rPr lang="ru-RU" sz="2000" kern="1200" dirty="0" err="1" smtClean="0"/>
            <a:t>усі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сфери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людської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діяльності</a:t>
          </a:r>
          <a:endParaRPr lang="ru-RU" sz="2000" kern="1200" dirty="0"/>
        </a:p>
      </dsp:txBody>
      <dsp:txXfrm rot="-5400000">
        <a:off x="4036247" y="3055949"/>
        <a:ext cx="4036247" cy="1833570"/>
      </dsp:txXfrm>
    </dsp:sp>
    <dsp:sp modelId="{B02BA48B-9081-46BC-AABD-01CC5014BD19}">
      <dsp:nvSpPr>
        <dsp:cNvPr id="0" name=""/>
        <dsp:cNvSpPr/>
      </dsp:nvSpPr>
      <dsp:spPr>
        <a:xfrm>
          <a:off x="2500325" y="1833570"/>
          <a:ext cx="3071842" cy="1222380"/>
        </a:xfrm>
        <a:prstGeom prst="roundRect">
          <a:avLst/>
        </a:prstGeom>
        <a:solidFill>
          <a:schemeClr val="accent1"/>
        </a:solidFill>
        <a:ln w="25400" cap="flat" cmpd="sng" algn="ctr">
          <a:solidFill>
            <a:schemeClr val="accent1">
              <a:shade val="50000"/>
            </a:schemeClr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err="1" smtClean="0"/>
            <a:t>Глобалізація</a:t>
          </a:r>
          <a:endParaRPr lang="ru-RU" sz="2400" b="1" kern="1200" dirty="0"/>
        </a:p>
      </dsp:txBody>
      <dsp:txXfrm>
        <a:off x="2559997" y="1893242"/>
        <a:ext cx="2952498" cy="11030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smtClean="0"/>
              <a:t>Зразок підзаголовка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08C73-918C-4A92-AC43-BDB228A51594}" type="datetimeFigureOut">
              <a:rPr lang="ru-RU" smtClean="0"/>
              <a:pPr/>
              <a:t>21.04.2020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29557-C8D0-4603-ABA8-C99DE80E24F1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9961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08C73-918C-4A92-AC43-BDB228A51594}" type="datetimeFigureOut">
              <a:rPr lang="ru-RU" smtClean="0"/>
              <a:pPr/>
              <a:t>21.04.2020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29557-C8D0-4603-ABA8-C99DE80E24F1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9501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08C73-918C-4A92-AC43-BDB228A51594}" type="datetimeFigureOut">
              <a:rPr lang="ru-RU" smtClean="0"/>
              <a:pPr/>
              <a:t>21.04.2020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29557-C8D0-4603-ABA8-C99DE80E24F1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0881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08C73-918C-4A92-AC43-BDB228A51594}" type="datetimeFigureOut">
              <a:rPr lang="ru-RU" smtClean="0"/>
              <a:pPr/>
              <a:t>21.04.2020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29557-C8D0-4603-ABA8-C99DE80E24F1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1189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08C73-918C-4A92-AC43-BDB228A51594}" type="datetimeFigureOut">
              <a:rPr lang="ru-RU" smtClean="0"/>
              <a:pPr/>
              <a:t>21.04.2020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29557-C8D0-4603-ABA8-C99DE80E24F1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7234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08C73-918C-4A92-AC43-BDB228A51594}" type="datetimeFigureOut">
              <a:rPr lang="ru-RU" smtClean="0"/>
              <a:pPr/>
              <a:t>21.04.2020</a:t>
            </a:fld>
            <a:endParaRPr lang="ru-RU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29557-C8D0-4603-ABA8-C99DE80E24F1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5707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08C73-918C-4A92-AC43-BDB228A51594}" type="datetimeFigureOut">
              <a:rPr lang="ru-RU" smtClean="0"/>
              <a:pPr/>
              <a:t>21.04.2020</a:t>
            </a:fld>
            <a:endParaRPr lang="ru-RU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29557-C8D0-4603-ABA8-C99DE80E24F1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8096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08C73-918C-4A92-AC43-BDB228A51594}" type="datetimeFigureOut">
              <a:rPr lang="ru-RU" smtClean="0"/>
              <a:pPr/>
              <a:t>21.04.2020</a:t>
            </a:fld>
            <a:endParaRPr lang="ru-RU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29557-C8D0-4603-ABA8-C99DE80E24F1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9955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08C73-918C-4A92-AC43-BDB228A51594}" type="datetimeFigureOut">
              <a:rPr lang="ru-RU" smtClean="0"/>
              <a:pPr/>
              <a:t>21.04.2020</a:t>
            </a:fld>
            <a:endParaRPr lang="ru-RU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29557-C8D0-4603-ABA8-C99DE80E24F1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1069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08C73-918C-4A92-AC43-BDB228A51594}" type="datetimeFigureOut">
              <a:rPr lang="ru-RU" smtClean="0"/>
              <a:pPr/>
              <a:t>21.04.2020</a:t>
            </a:fld>
            <a:endParaRPr lang="ru-RU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29557-C8D0-4603-ABA8-C99DE80E24F1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0901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08C73-918C-4A92-AC43-BDB228A51594}" type="datetimeFigureOut">
              <a:rPr lang="ru-RU" smtClean="0"/>
              <a:pPr/>
              <a:t>21.04.2020</a:t>
            </a:fld>
            <a:endParaRPr lang="ru-RU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29557-C8D0-4603-ABA8-C99DE80E24F1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35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2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908C73-918C-4A92-AC43-BDB228A51594}" type="datetimeFigureOut">
              <a:rPr lang="ru-RU" smtClean="0"/>
              <a:pPr/>
              <a:t>21.04.2020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E29557-C8D0-4603-ABA8-C99DE80E24F1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8672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2276872"/>
            <a:ext cx="7772400" cy="1785950"/>
          </a:xfrm>
        </p:spPr>
        <p:txBody>
          <a:bodyPr/>
          <a:lstStyle/>
          <a:p>
            <a:pPr algn="ctr"/>
            <a:r>
              <a:rPr lang="ru-RU" b="1" dirty="0" err="1" smtClean="0"/>
              <a:t>Глобалізація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755650" y="2636838"/>
            <a:ext cx="7921625" cy="381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ru-RU" sz="4100" b="1" dirty="0">
                <a:latin typeface="Monotype Corsiva" pitchFamily="66" charset="0"/>
              </a:rPr>
              <a:t>Причини:</a:t>
            </a:r>
            <a:r>
              <a:rPr lang="ru-RU" sz="4100" b="1" dirty="0">
                <a:solidFill>
                  <a:schemeClr val="tx2"/>
                </a:solidFill>
                <a:latin typeface="Monotype Corsiva" pitchFamily="66" charset="0"/>
              </a:rPr>
              <a:t> </a:t>
            </a:r>
          </a:p>
          <a:p>
            <a:pPr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¡"/>
            </a:pPr>
            <a:r>
              <a:rPr lang="ru-RU" sz="3700" b="1" dirty="0" err="1">
                <a:solidFill>
                  <a:schemeClr val="tx2"/>
                </a:solidFill>
                <a:latin typeface="Monotype Corsiva" pitchFamily="66" charset="0"/>
              </a:rPr>
              <a:t>недостатня</a:t>
            </a:r>
            <a:r>
              <a:rPr lang="ru-RU" sz="3700" b="1" dirty="0">
                <a:solidFill>
                  <a:schemeClr val="tx2"/>
                </a:solidFill>
                <a:latin typeface="Monotype Corsiva" pitchFamily="66" charset="0"/>
              </a:rPr>
              <a:t> </a:t>
            </a:r>
            <a:r>
              <a:rPr lang="ru-RU" sz="3700" b="1" dirty="0" err="1">
                <a:solidFill>
                  <a:schemeClr val="tx2"/>
                </a:solidFill>
                <a:latin typeface="Monotype Corsiva" pitchFamily="66" charset="0"/>
              </a:rPr>
              <a:t>кількість</a:t>
            </a:r>
            <a:r>
              <a:rPr lang="ru-RU" sz="3700" b="1" dirty="0">
                <a:solidFill>
                  <a:schemeClr val="tx2"/>
                </a:solidFill>
                <a:latin typeface="Monotype Corsiva" pitchFamily="66" charset="0"/>
              </a:rPr>
              <a:t> </a:t>
            </a:r>
            <a:r>
              <a:rPr lang="ru-RU" sz="3700" b="1" dirty="0" err="1">
                <a:solidFill>
                  <a:schemeClr val="tx2"/>
                </a:solidFill>
                <a:latin typeface="Monotype Corsiva" pitchFamily="66" charset="0"/>
              </a:rPr>
              <a:t>корисних</a:t>
            </a:r>
            <a:r>
              <a:rPr lang="ru-RU" sz="3700" b="1" dirty="0">
                <a:solidFill>
                  <a:schemeClr val="tx2"/>
                </a:solidFill>
                <a:latin typeface="Monotype Corsiva" pitchFamily="66" charset="0"/>
              </a:rPr>
              <a:t> </a:t>
            </a:r>
            <a:r>
              <a:rPr lang="ru-RU" sz="3700" b="1" dirty="0" err="1">
                <a:solidFill>
                  <a:schemeClr val="tx2"/>
                </a:solidFill>
                <a:latin typeface="Monotype Corsiva" pitchFamily="66" charset="0"/>
              </a:rPr>
              <a:t>копалин</a:t>
            </a:r>
            <a:r>
              <a:rPr lang="ru-RU" sz="3700" b="1" dirty="0">
                <a:solidFill>
                  <a:schemeClr val="tx2"/>
                </a:solidFill>
                <a:latin typeface="Monotype Corsiva" pitchFamily="66" charset="0"/>
              </a:rPr>
              <a:t> </a:t>
            </a:r>
            <a:r>
              <a:rPr lang="uk-UA" sz="3700" b="1" dirty="0">
                <a:solidFill>
                  <a:schemeClr val="tx2"/>
                </a:solidFill>
                <a:latin typeface="Monotype Corsiva" pitchFamily="66" charset="0"/>
              </a:rPr>
              <a:t>в світі </a:t>
            </a:r>
            <a:endParaRPr lang="ru-RU" sz="3700" b="1" dirty="0">
              <a:solidFill>
                <a:schemeClr val="tx2"/>
              </a:solidFill>
              <a:latin typeface="Monotype Corsiva" pitchFamily="66" charset="0"/>
            </a:endParaRPr>
          </a:p>
          <a:p>
            <a:pPr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¡"/>
            </a:pPr>
            <a:r>
              <a:rPr lang="ru-RU" sz="3700" b="1" dirty="0" err="1">
                <a:solidFill>
                  <a:schemeClr val="tx2"/>
                </a:solidFill>
                <a:latin typeface="Monotype Corsiva" pitchFamily="66" charset="0"/>
              </a:rPr>
              <a:t>їх</a:t>
            </a:r>
            <a:r>
              <a:rPr lang="ru-RU" sz="3700" b="1" dirty="0">
                <a:solidFill>
                  <a:schemeClr val="tx2"/>
                </a:solidFill>
                <a:latin typeface="Monotype Corsiva" pitchFamily="66" charset="0"/>
              </a:rPr>
              <a:t> </a:t>
            </a:r>
            <a:r>
              <a:rPr lang="ru-RU" sz="3700" b="1" dirty="0" err="1">
                <a:solidFill>
                  <a:schemeClr val="tx2"/>
                </a:solidFill>
                <a:latin typeface="Monotype Corsiva" pitchFamily="66" charset="0"/>
              </a:rPr>
              <a:t>нераціональне</a:t>
            </a:r>
            <a:r>
              <a:rPr lang="ru-RU" sz="3700" b="1" dirty="0">
                <a:solidFill>
                  <a:schemeClr val="tx2"/>
                </a:solidFill>
                <a:latin typeface="Monotype Corsiva" pitchFamily="66" charset="0"/>
              </a:rPr>
              <a:t> </a:t>
            </a:r>
            <a:r>
              <a:rPr lang="ru-RU" sz="3700" b="1" dirty="0" err="1">
                <a:solidFill>
                  <a:schemeClr val="tx2"/>
                </a:solidFill>
                <a:latin typeface="Monotype Corsiva" pitchFamily="66" charset="0"/>
              </a:rPr>
              <a:t>використання</a:t>
            </a:r>
            <a:endParaRPr lang="ru-RU" sz="3700" b="1" dirty="0">
              <a:solidFill>
                <a:schemeClr val="tx2"/>
              </a:solidFill>
              <a:latin typeface="Monotype Corsiva" pitchFamily="66" charset="0"/>
            </a:endParaRPr>
          </a:p>
          <a:p>
            <a:pPr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¡"/>
            </a:pPr>
            <a:r>
              <a:rPr lang="uk-UA" sz="3700" b="1" dirty="0">
                <a:solidFill>
                  <a:schemeClr val="tx2"/>
                </a:solidFill>
                <a:latin typeface="Monotype Corsiva" pitchFamily="66" charset="0"/>
              </a:rPr>
              <a:t> постійно зростаючи потреби людства</a:t>
            </a:r>
            <a:endParaRPr lang="ru-RU" sz="3700" b="1" dirty="0">
              <a:solidFill>
                <a:schemeClr val="tx2"/>
              </a:solidFill>
              <a:latin typeface="Monotype Corsiva" pitchFamily="66" charset="0"/>
            </a:endParaRPr>
          </a:p>
        </p:txBody>
      </p:sp>
      <p:sp>
        <p:nvSpPr>
          <p:cNvPr id="2053" name="AutoShape 5"/>
          <p:cNvSpPr>
            <a:spLocks noChangeArrowheads="1"/>
          </p:cNvSpPr>
          <p:nvPr/>
        </p:nvSpPr>
        <p:spPr bwMode="gray">
          <a:xfrm>
            <a:off x="1331913" y="188913"/>
            <a:ext cx="5791200" cy="574675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0" scaled="1"/>
          </a:gradFill>
          <a:ln w="38100" algn="ctr">
            <a:solidFill>
              <a:srgbClr val="FFFFFF"/>
            </a:solidFill>
            <a:round/>
            <a:headEnd/>
            <a:tailEnd/>
          </a:ln>
          <a:effectLst>
            <a:outerShdw dist="63500" dir="3187806" algn="ctr" rotWithShape="0">
              <a:srgbClr val="001D3A"/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ru-RU" b="1"/>
              <a:t>Економічні проблеми</a:t>
            </a:r>
            <a:r>
              <a:rPr lang="uk-UA" b="1"/>
              <a:t>:</a:t>
            </a:r>
            <a:endParaRPr lang="en-US" b="1"/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5940425" y="981075"/>
            <a:ext cx="1390650" cy="1539875"/>
            <a:chOff x="3024" y="2823"/>
            <a:chExt cx="973" cy="1113"/>
          </a:xfrm>
        </p:grpSpPr>
        <p:sp>
          <p:nvSpPr>
            <p:cNvPr id="15381" name="Oval 14"/>
            <p:cNvSpPr>
              <a:spLocks noChangeArrowheads="1"/>
            </p:cNvSpPr>
            <p:nvPr/>
          </p:nvSpPr>
          <p:spPr bwMode="gray">
            <a:xfrm>
              <a:off x="3120" y="3744"/>
              <a:ext cx="816" cy="192"/>
            </a:xfrm>
            <a:prstGeom prst="ellipse">
              <a:avLst/>
            </a:prstGeom>
            <a:gradFill rotWithShape="1">
              <a:gsLst>
                <a:gs pos="0">
                  <a:srgbClr val="969696"/>
                </a:gs>
                <a:gs pos="100000">
                  <a:srgbClr val="FFFFFF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uk-UA">
                <a:latin typeface="Arial" charset="0"/>
              </a:endParaRPr>
            </a:p>
          </p:txBody>
        </p:sp>
        <p:sp>
          <p:nvSpPr>
            <p:cNvPr id="2063" name="Oval 15"/>
            <p:cNvSpPr>
              <a:spLocks noChangeArrowheads="1"/>
            </p:cNvSpPr>
            <p:nvPr/>
          </p:nvSpPr>
          <p:spPr bwMode="gray">
            <a:xfrm>
              <a:off x="3024" y="2823"/>
              <a:ext cx="973" cy="973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57255"/>
                    <a:invGamma/>
                  </a:schemeClr>
                </a:gs>
              </a:gsLst>
              <a:path path="rect">
                <a:fillToRect l="100000" t="100000"/>
              </a:path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64" name="Oval 16"/>
            <p:cNvSpPr>
              <a:spLocks noChangeArrowheads="1"/>
            </p:cNvSpPr>
            <p:nvPr/>
          </p:nvSpPr>
          <p:spPr bwMode="gray">
            <a:xfrm>
              <a:off x="3045" y="2846"/>
              <a:ext cx="926" cy="929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alpha val="85001"/>
                  </a:schemeClr>
                </a:gs>
                <a:gs pos="100000">
                  <a:schemeClr val="accent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65" name="Oval 17"/>
            <p:cNvSpPr>
              <a:spLocks noChangeArrowheads="1"/>
            </p:cNvSpPr>
            <p:nvPr/>
          </p:nvSpPr>
          <p:spPr bwMode="gray">
            <a:xfrm>
              <a:off x="3081" y="2880"/>
              <a:ext cx="841" cy="839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72549"/>
                    <a:invGamma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pic>
          <p:nvPicPr>
            <p:cNvPr id="15385" name="Picture 18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gray">
            <a:xfrm>
              <a:off x="3045" y="2880"/>
              <a:ext cx="616" cy="6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386" name="Text Box 19"/>
            <p:cNvSpPr txBox="1">
              <a:spLocks noChangeArrowheads="1"/>
            </p:cNvSpPr>
            <p:nvPr/>
          </p:nvSpPr>
          <p:spPr bwMode="gray">
            <a:xfrm>
              <a:off x="3438" y="3234"/>
              <a:ext cx="129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 eaLnBrk="1" hangingPunct="1"/>
              <a:endParaRPr lang="uk-UA" sz="1600">
                <a:solidFill>
                  <a:srgbClr val="FFFFFF"/>
                </a:solidFill>
                <a:latin typeface="Arial" charset="0"/>
              </a:endParaRPr>
            </a:p>
          </p:txBody>
        </p:sp>
      </p:grpSp>
      <p:sp>
        <p:nvSpPr>
          <p:cNvPr id="2068" name="Rectangle 20"/>
          <p:cNvSpPr>
            <a:spLocks noChangeArrowheads="1"/>
          </p:cNvSpPr>
          <p:nvPr/>
        </p:nvSpPr>
        <p:spPr bwMode="auto">
          <a:xfrm>
            <a:off x="5940425" y="1484313"/>
            <a:ext cx="1447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uk-UA" sz="1600" b="1"/>
              <a:t>сировинна</a:t>
            </a:r>
            <a:endParaRPr lang="ru-RU" sz="1600" b="1"/>
          </a:p>
        </p:txBody>
      </p:sp>
      <p:grpSp>
        <p:nvGrpSpPr>
          <p:cNvPr id="3" name="Group 28"/>
          <p:cNvGrpSpPr>
            <a:grpSpLocks/>
          </p:cNvGrpSpPr>
          <p:nvPr/>
        </p:nvGrpSpPr>
        <p:grpSpPr bwMode="auto">
          <a:xfrm>
            <a:off x="1331913" y="908050"/>
            <a:ext cx="1724025" cy="1539875"/>
            <a:chOff x="436" y="2823"/>
            <a:chExt cx="1209" cy="1113"/>
          </a:xfrm>
        </p:grpSpPr>
        <p:sp>
          <p:nvSpPr>
            <p:cNvPr id="15375" name="Oval 29"/>
            <p:cNvSpPr>
              <a:spLocks noChangeArrowheads="1"/>
            </p:cNvSpPr>
            <p:nvPr/>
          </p:nvSpPr>
          <p:spPr bwMode="gray">
            <a:xfrm>
              <a:off x="624" y="3744"/>
              <a:ext cx="816" cy="192"/>
            </a:xfrm>
            <a:prstGeom prst="ellipse">
              <a:avLst/>
            </a:prstGeom>
            <a:gradFill rotWithShape="1">
              <a:gsLst>
                <a:gs pos="0">
                  <a:srgbClr val="969696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uk-UA">
                <a:latin typeface="Arial" charset="0"/>
              </a:endParaRPr>
            </a:p>
          </p:txBody>
        </p:sp>
        <p:sp>
          <p:nvSpPr>
            <p:cNvPr id="2078" name="Oval 30"/>
            <p:cNvSpPr>
              <a:spLocks noChangeArrowheads="1"/>
            </p:cNvSpPr>
            <p:nvPr/>
          </p:nvSpPr>
          <p:spPr bwMode="gray">
            <a:xfrm>
              <a:off x="555" y="2823"/>
              <a:ext cx="973" cy="973"/>
            </a:xfrm>
            <a:prstGeom prst="ellipse">
              <a:avLst/>
            </a:prstGeom>
            <a:gradFill rotWithShape="1">
              <a:gsLst>
                <a:gs pos="0">
                  <a:schemeClr val="accent2"/>
                </a:gs>
                <a:gs pos="100000">
                  <a:schemeClr val="accent2">
                    <a:gamma/>
                    <a:shade val="57255"/>
                    <a:invGamma/>
                  </a:schemeClr>
                </a:gs>
              </a:gsLst>
              <a:path path="rect">
                <a:fillToRect l="100000" t="100000"/>
              </a:path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79" name="Oval 31"/>
            <p:cNvSpPr>
              <a:spLocks noChangeArrowheads="1"/>
            </p:cNvSpPr>
            <p:nvPr/>
          </p:nvSpPr>
          <p:spPr bwMode="gray">
            <a:xfrm>
              <a:off x="576" y="2846"/>
              <a:ext cx="926" cy="929"/>
            </a:xfrm>
            <a:prstGeom prst="ellipse">
              <a:avLst/>
            </a:prstGeom>
            <a:gradFill rotWithShape="1">
              <a:gsLst>
                <a:gs pos="0">
                  <a:schemeClr val="accent2">
                    <a:alpha val="85001"/>
                  </a:schemeClr>
                </a:gs>
                <a:gs pos="100000">
                  <a:schemeClr val="accent2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80" name="Oval 32"/>
            <p:cNvSpPr>
              <a:spLocks noChangeArrowheads="1"/>
            </p:cNvSpPr>
            <p:nvPr/>
          </p:nvSpPr>
          <p:spPr bwMode="gray">
            <a:xfrm>
              <a:off x="612" y="2880"/>
              <a:ext cx="839" cy="839"/>
            </a:xfrm>
            <a:prstGeom prst="ellipse">
              <a:avLst/>
            </a:prstGeom>
            <a:gradFill rotWithShape="1">
              <a:gsLst>
                <a:gs pos="0">
                  <a:schemeClr val="accent2"/>
                </a:gs>
                <a:gs pos="100000">
                  <a:schemeClr val="accent2">
                    <a:gamma/>
                    <a:shade val="72549"/>
                    <a:invGamma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pic>
          <p:nvPicPr>
            <p:cNvPr id="15379" name="Picture 33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gray">
            <a:xfrm>
              <a:off x="576" y="2880"/>
              <a:ext cx="616" cy="6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380" name="Text Box 34"/>
            <p:cNvSpPr txBox="1">
              <a:spLocks noChangeArrowheads="1"/>
            </p:cNvSpPr>
            <p:nvPr/>
          </p:nvSpPr>
          <p:spPr bwMode="gray">
            <a:xfrm>
              <a:off x="436" y="3231"/>
              <a:ext cx="1209" cy="2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 eaLnBrk="1" hangingPunct="1"/>
              <a:r>
                <a:rPr lang="uk-UA" sz="1600" b="1"/>
                <a:t>продовольча</a:t>
              </a:r>
              <a:endParaRPr lang="en-US" sz="1600" b="1"/>
            </a:p>
          </p:txBody>
        </p:sp>
      </p:grpSp>
      <p:sp>
        <p:nvSpPr>
          <p:cNvPr id="15367" name="AutoShape 35"/>
          <p:cNvSpPr>
            <a:spLocks noChangeArrowheads="1"/>
          </p:cNvSpPr>
          <p:nvPr/>
        </p:nvSpPr>
        <p:spPr bwMode="gray">
          <a:xfrm>
            <a:off x="3563938" y="765175"/>
            <a:ext cx="1368425" cy="1296988"/>
          </a:xfrm>
          <a:prstGeom prst="upArrow">
            <a:avLst>
              <a:gd name="adj1" fmla="val 56944"/>
              <a:gd name="adj2" fmla="val 50782"/>
            </a:avLst>
          </a:prstGeom>
          <a:gradFill rotWithShape="1">
            <a:gsLst>
              <a:gs pos="0">
                <a:srgbClr val="BDBFB9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lang="uk-UA">
              <a:latin typeface="Arial" charset="0"/>
            </a:endParaRPr>
          </a:p>
        </p:txBody>
      </p:sp>
      <p:grpSp>
        <p:nvGrpSpPr>
          <p:cNvPr id="4" name="Group 36"/>
          <p:cNvGrpSpPr>
            <a:grpSpLocks/>
          </p:cNvGrpSpPr>
          <p:nvPr/>
        </p:nvGrpSpPr>
        <p:grpSpPr bwMode="auto">
          <a:xfrm>
            <a:off x="3492500" y="1628775"/>
            <a:ext cx="1663700" cy="1584325"/>
            <a:chOff x="492" y="2823"/>
            <a:chExt cx="1085" cy="1113"/>
          </a:xfrm>
        </p:grpSpPr>
        <p:sp>
          <p:nvSpPr>
            <p:cNvPr id="15369" name="Oval 37"/>
            <p:cNvSpPr>
              <a:spLocks noChangeArrowheads="1"/>
            </p:cNvSpPr>
            <p:nvPr/>
          </p:nvSpPr>
          <p:spPr bwMode="gray">
            <a:xfrm>
              <a:off x="624" y="3744"/>
              <a:ext cx="816" cy="192"/>
            </a:xfrm>
            <a:prstGeom prst="ellipse">
              <a:avLst/>
            </a:prstGeom>
            <a:gradFill rotWithShape="1">
              <a:gsLst>
                <a:gs pos="0">
                  <a:srgbClr val="969696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uk-UA">
                <a:latin typeface="Arial" charset="0"/>
              </a:endParaRPr>
            </a:p>
          </p:txBody>
        </p:sp>
        <p:sp>
          <p:nvSpPr>
            <p:cNvPr id="2086" name="Oval 38"/>
            <p:cNvSpPr>
              <a:spLocks noChangeArrowheads="1"/>
            </p:cNvSpPr>
            <p:nvPr/>
          </p:nvSpPr>
          <p:spPr bwMode="gray">
            <a:xfrm>
              <a:off x="555" y="2823"/>
              <a:ext cx="973" cy="972"/>
            </a:xfrm>
            <a:prstGeom prst="ellipse">
              <a:avLst/>
            </a:prstGeom>
            <a:gradFill rotWithShape="1">
              <a:gsLst>
                <a:gs pos="0">
                  <a:schemeClr val="accent2"/>
                </a:gs>
                <a:gs pos="100000">
                  <a:schemeClr val="accent2">
                    <a:gamma/>
                    <a:shade val="57255"/>
                    <a:invGamma/>
                  </a:schemeClr>
                </a:gs>
              </a:gsLst>
              <a:path path="rect">
                <a:fillToRect l="100000" t="100000"/>
              </a:path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87" name="Oval 39"/>
            <p:cNvSpPr>
              <a:spLocks noChangeArrowheads="1"/>
            </p:cNvSpPr>
            <p:nvPr/>
          </p:nvSpPr>
          <p:spPr bwMode="gray">
            <a:xfrm>
              <a:off x="576" y="2846"/>
              <a:ext cx="928" cy="929"/>
            </a:xfrm>
            <a:prstGeom prst="ellipse">
              <a:avLst/>
            </a:prstGeom>
            <a:gradFill rotWithShape="1">
              <a:gsLst>
                <a:gs pos="0">
                  <a:schemeClr val="accent2">
                    <a:alpha val="85001"/>
                  </a:schemeClr>
                </a:gs>
                <a:gs pos="100000">
                  <a:schemeClr val="accent2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88" name="Oval 40"/>
            <p:cNvSpPr>
              <a:spLocks noChangeArrowheads="1"/>
            </p:cNvSpPr>
            <p:nvPr/>
          </p:nvSpPr>
          <p:spPr bwMode="gray">
            <a:xfrm>
              <a:off x="612" y="2880"/>
              <a:ext cx="839" cy="839"/>
            </a:xfrm>
            <a:prstGeom prst="ellipse">
              <a:avLst/>
            </a:prstGeom>
            <a:gradFill rotWithShape="1">
              <a:gsLst>
                <a:gs pos="0">
                  <a:schemeClr val="accent2"/>
                </a:gs>
                <a:gs pos="100000">
                  <a:schemeClr val="accent2">
                    <a:gamma/>
                    <a:shade val="72549"/>
                    <a:invGamma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pic>
          <p:nvPicPr>
            <p:cNvPr id="15373" name="Picture 41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gray">
            <a:xfrm>
              <a:off x="576" y="2880"/>
              <a:ext cx="616" cy="6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374" name="Text Box 42"/>
            <p:cNvSpPr txBox="1">
              <a:spLocks noChangeArrowheads="1"/>
            </p:cNvSpPr>
            <p:nvPr/>
          </p:nvSpPr>
          <p:spPr bwMode="gray">
            <a:xfrm>
              <a:off x="492" y="3231"/>
              <a:ext cx="1085" cy="2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 eaLnBrk="1" hangingPunct="1"/>
              <a:r>
                <a:rPr lang="ru-RU" sz="1600" b="1"/>
                <a:t>енергетична</a:t>
              </a:r>
              <a:endParaRPr lang="en-US" sz="1600" b="1"/>
            </a:p>
          </p:txBody>
        </p:sp>
      </p:grpSp>
    </p:spTree>
    <p:extLst>
      <p:ext uri="{BB962C8B-B14F-4D97-AF65-F5344CB8AC3E}">
        <p14:creationId xmlns:p14="http://schemas.microsoft.com/office/powerpoint/2010/main" val="3709615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301625"/>
            <a:ext cx="8143875" cy="1143000"/>
          </a:xfrm>
        </p:spPr>
        <p:txBody>
          <a:bodyPr/>
          <a:lstStyle/>
          <a:p>
            <a:r>
              <a:rPr lang="uk-UA" sz="4500" b="1" smtClean="0">
                <a:latin typeface="Monotype Corsiva" pitchFamily="66" charset="0"/>
              </a:rPr>
              <a:t>Продовольча проблема викликана:</a:t>
            </a:r>
            <a:endParaRPr lang="ru-RU" sz="4500" b="1" smtClean="0">
              <a:latin typeface="Monotype Corsiva" pitchFamily="66" charset="0"/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uk-UA" sz="3700" b="1" smtClean="0">
                <a:latin typeface="Monotype Corsiva" pitchFamily="66" charset="0"/>
              </a:rPr>
              <a:t>Постійно зростаючим населенням  Землі </a:t>
            </a:r>
          </a:p>
          <a:p>
            <a:pPr>
              <a:lnSpc>
                <a:spcPct val="90000"/>
              </a:lnSpc>
            </a:pPr>
            <a:r>
              <a:rPr lang="uk-UA" sz="3700" b="1" smtClean="0">
                <a:latin typeface="Monotype Corsiva" pitchFamily="66" charset="0"/>
              </a:rPr>
              <a:t>їх потребами</a:t>
            </a:r>
          </a:p>
          <a:p>
            <a:pPr>
              <a:lnSpc>
                <a:spcPct val="90000"/>
              </a:lnSpc>
            </a:pPr>
            <a:r>
              <a:rPr lang="uk-UA" sz="3700" b="1" smtClean="0">
                <a:latin typeface="Monotype Corsiva" pitchFamily="66" charset="0"/>
              </a:rPr>
              <a:t>зростання потреб в енергії у виробництві</a:t>
            </a:r>
          </a:p>
          <a:p>
            <a:pPr>
              <a:lnSpc>
                <a:spcPct val="90000"/>
              </a:lnSpc>
            </a:pPr>
            <a:r>
              <a:rPr lang="uk-UA" sz="3700" b="1" smtClean="0">
                <a:latin typeface="Monotype Corsiva" pitchFamily="66" charset="0"/>
              </a:rPr>
              <a:t>опустелюванням  і скороченням плодючих земель</a:t>
            </a:r>
          </a:p>
          <a:p>
            <a:pPr>
              <a:lnSpc>
                <a:spcPct val="90000"/>
              </a:lnSpc>
            </a:pPr>
            <a:endParaRPr lang="ru-RU" sz="3700" b="1" smtClean="0">
              <a:latin typeface="Monotype Corsiva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12206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P spid="1331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116013" y="620713"/>
            <a:ext cx="7313612" cy="711200"/>
          </a:xfrm>
        </p:spPr>
        <p:txBody>
          <a:bodyPr>
            <a:normAutofit fontScale="90000"/>
          </a:bodyPr>
          <a:lstStyle/>
          <a:p>
            <a:r>
              <a:rPr lang="uk-UA" b="1" smtClean="0">
                <a:latin typeface="Monotype Corsiva" pitchFamily="66" charset="0"/>
              </a:rPr>
              <a:t>Соціальні проблеми:</a:t>
            </a:r>
            <a:endParaRPr lang="ru-RU" b="1" smtClean="0">
              <a:latin typeface="Monotype Corsiva" pitchFamily="66" charset="0"/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557338"/>
            <a:ext cx="8215312" cy="46799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3300" b="1" dirty="0" err="1" smtClean="0">
                <a:solidFill>
                  <a:schemeClr val="tx2"/>
                </a:solidFill>
                <a:latin typeface="Monotype Corsiva" pitchFamily="66" charset="0"/>
              </a:rPr>
              <a:t>охорона</a:t>
            </a:r>
            <a:r>
              <a:rPr lang="ru-RU" sz="3300" b="1" dirty="0" smtClean="0">
                <a:solidFill>
                  <a:schemeClr val="tx2"/>
                </a:solidFill>
                <a:latin typeface="Monotype Corsiva" pitchFamily="66" charset="0"/>
              </a:rPr>
              <a:t> </a:t>
            </a:r>
            <a:r>
              <a:rPr lang="ru-RU" sz="3300" b="1" dirty="0" err="1" smtClean="0">
                <a:solidFill>
                  <a:schemeClr val="tx2"/>
                </a:solidFill>
                <a:latin typeface="Monotype Corsiva" pitchFamily="66" charset="0"/>
              </a:rPr>
              <a:t>здоров'я</a:t>
            </a:r>
            <a:r>
              <a:rPr lang="ru-RU" b="1" dirty="0" smtClean="0">
                <a:solidFill>
                  <a:schemeClr val="tx2"/>
                </a:solidFill>
                <a:latin typeface="Monotype Corsiva" pitchFamily="66" charset="0"/>
              </a:rPr>
              <a:t> </a:t>
            </a:r>
            <a:r>
              <a:rPr lang="ru-RU" sz="2800" b="1" dirty="0" smtClean="0">
                <a:latin typeface="Monotype Corsiva" pitchFamily="66" charset="0"/>
              </a:rPr>
              <a:t>(</a:t>
            </a:r>
            <a:r>
              <a:rPr lang="ru-RU" sz="2800" b="1" dirty="0" err="1" smtClean="0">
                <a:latin typeface="Monotype Corsiva" pitchFamily="66" charset="0"/>
              </a:rPr>
              <a:t>масові</a:t>
            </a:r>
            <a:r>
              <a:rPr lang="ru-RU" sz="2800" b="1" dirty="0" smtClean="0">
                <a:latin typeface="Monotype Corsiva" pitchFamily="66" charset="0"/>
              </a:rPr>
              <a:t> </a:t>
            </a:r>
            <a:r>
              <a:rPr lang="ru-RU" sz="2800" b="1" dirty="0" err="1" smtClean="0">
                <a:latin typeface="Monotype Corsiva" pitchFamily="66" charset="0"/>
              </a:rPr>
              <a:t>епідемії</a:t>
            </a:r>
            <a:r>
              <a:rPr lang="ru-RU" sz="2800" b="1" dirty="0" smtClean="0">
                <a:latin typeface="Monotype Corsiva" pitchFamily="66" charset="0"/>
              </a:rPr>
              <a:t>, </a:t>
            </a:r>
            <a:r>
              <a:rPr lang="ru-RU" sz="2800" b="1" dirty="0" err="1" smtClean="0">
                <a:latin typeface="Monotype Corsiva" pitchFamily="66" charset="0"/>
              </a:rPr>
              <a:t>невиліковні</a:t>
            </a:r>
            <a:r>
              <a:rPr lang="ru-RU" sz="2800" b="1" dirty="0" smtClean="0">
                <a:latin typeface="Monotype Corsiva" pitchFamily="66" charset="0"/>
              </a:rPr>
              <a:t> </a:t>
            </a:r>
            <a:r>
              <a:rPr lang="ru-RU" sz="2800" b="1" dirty="0" err="1" smtClean="0">
                <a:latin typeface="Monotype Corsiva" pitchFamily="66" charset="0"/>
              </a:rPr>
              <a:t>хвороби</a:t>
            </a:r>
            <a:r>
              <a:rPr lang="ru-RU" sz="2800" b="1" dirty="0" smtClean="0">
                <a:latin typeface="Monotype Corsiva" pitchFamily="66" charset="0"/>
              </a:rPr>
              <a:t>, </a:t>
            </a:r>
            <a:r>
              <a:rPr lang="ru-RU" sz="2800" b="1" dirty="0" err="1" smtClean="0">
                <a:latin typeface="Monotype Corsiva" pitchFamily="66" charset="0"/>
              </a:rPr>
              <a:t>наркоманія</a:t>
            </a:r>
            <a:r>
              <a:rPr lang="ru-RU" sz="2800" b="1" dirty="0" smtClean="0">
                <a:latin typeface="Monotype Corsiva" pitchFamily="66" charset="0"/>
              </a:rPr>
              <a:t>, </a:t>
            </a:r>
            <a:r>
              <a:rPr lang="ru-RU" sz="2800" b="1" dirty="0" err="1" smtClean="0">
                <a:latin typeface="Monotype Corsiva" pitchFamily="66" charset="0"/>
              </a:rPr>
              <a:t>алкоголізм</a:t>
            </a:r>
            <a:r>
              <a:rPr lang="ru-RU" sz="2800" b="1" dirty="0" smtClean="0">
                <a:latin typeface="Monotype Corsiva" pitchFamily="66" charset="0"/>
              </a:rPr>
              <a:t>)</a:t>
            </a:r>
          </a:p>
          <a:p>
            <a:pPr>
              <a:lnSpc>
                <a:spcPct val="80000"/>
              </a:lnSpc>
            </a:pPr>
            <a:r>
              <a:rPr lang="ru-RU" b="1" dirty="0" smtClean="0">
                <a:solidFill>
                  <a:schemeClr val="tx2"/>
                </a:solidFill>
                <a:latin typeface="Monotype Corsiva" pitchFamily="66" charset="0"/>
              </a:rPr>
              <a:t> </a:t>
            </a:r>
            <a:r>
              <a:rPr lang="ru-RU" sz="3200" b="1" dirty="0" err="1" smtClean="0">
                <a:solidFill>
                  <a:schemeClr val="tx2"/>
                </a:solidFill>
                <a:latin typeface="Monotype Corsiva" pitchFamily="66" charset="0"/>
              </a:rPr>
              <a:t>освіта</a:t>
            </a:r>
            <a:r>
              <a:rPr lang="ru-RU" sz="3200" b="1" dirty="0" smtClean="0">
                <a:solidFill>
                  <a:schemeClr val="tx2"/>
                </a:solidFill>
                <a:latin typeface="Monotype Corsiva" pitchFamily="66" charset="0"/>
              </a:rPr>
              <a:t>, культура</a:t>
            </a:r>
            <a:r>
              <a:rPr lang="ru-RU" b="1" dirty="0" smtClean="0">
                <a:solidFill>
                  <a:schemeClr val="tx2"/>
                </a:solidFill>
                <a:latin typeface="Monotype Corsiva" pitchFamily="66" charset="0"/>
              </a:rPr>
              <a:t> </a:t>
            </a:r>
            <a:r>
              <a:rPr lang="ru-RU" sz="2800" b="1" dirty="0" smtClean="0">
                <a:latin typeface="Monotype Corsiva" pitchFamily="66" charset="0"/>
              </a:rPr>
              <a:t>(</a:t>
            </a:r>
            <a:r>
              <a:rPr lang="ru-RU" sz="2800" b="1" dirty="0" err="1" smtClean="0">
                <a:latin typeface="Monotype Corsiva" pitchFamily="66" charset="0"/>
              </a:rPr>
              <a:t>безграмотність</a:t>
            </a:r>
            <a:r>
              <a:rPr lang="ru-RU" sz="2800" b="1" dirty="0" smtClean="0">
                <a:latin typeface="Monotype Corsiva" pitchFamily="66" charset="0"/>
              </a:rPr>
              <a:t>, </a:t>
            </a:r>
            <a:r>
              <a:rPr lang="ru-RU" sz="2800" b="1" dirty="0" err="1" smtClean="0">
                <a:latin typeface="Monotype Corsiva" pitchFamily="66" charset="0"/>
              </a:rPr>
              <a:t>безробіття</a:t>
            </a:r>
            <a:r>
              <a:rPr lang="ru-RU" sz="2800" b="1" dirty="0" smtClean="0">
                <a:latin typeface="Monotype Corsiva" pitchFamily="66" charset="0"/>
              </a:rPr>
              <a:t>,)</a:t>
            </a:r>
          </a:p>
          <a:p>
            <a:pPr>
              <a:lnSpc>
                <a:spcPct val="80000"/>
              </a:lnSpc>
            </a:pPr>
            <a:r>
              <a:rPr lang="ru-RU" b="1" dirty="0" smtClean="0">
                <a:solidFill>
                  <a:schemeClr val="tx2"/>
                </a:solidFill>
                <a:latin typeface="Monotype Corsiva" pitchFamily="66" charset="0"/>
              </a:rPr>
              <a:t> </a:t>
            </a:r>
            <a:r>
              <a:rPr lang="ru-RU" sz="3300" b="1" dirty="0" smtClean="0">
                <a:solidFill>
                  <a:schemeClr val="tx2"/>
                </a:solidFill>
                <a:latin typeface="Monotype Corsiva" pitchFamily="66" charset="0"/>
              </a:rPr>
              <a:t>криза </a:t>
            </a:r>
            <a:r>
              <a:rPr lang="ru-RU" sz="3300" b="1" dirty="0" err="1" smtClean="0">
                <a:solidFill>
                  <a:schemeClr val="tx2"/>
                </a:solidFill>
                <a:latin typeface="Monotype Corsiva" pitchFamily="66" charset="0"/>
              </a:rPr>
              <a:t>духовної</a:t>
            </a:r>
            <a:r>
              <a:rPr lang="ru-RU" sz="3300" b="1" dirty="0" smtClean="0">
                <a:solidFill>
                  <a:schemeClr val="tx2"/>
                </a:solidFill>
                <a:latin typeface="Monotype Corsiva" pitchFamily="66" charset="0"/>
              </a:rPr>
              <a:t> </a:t>
            </a:r>
            <a:r>
              <a:rPr lang="ru-RU" sz="3300" b="1" dirty="0" err="1" smtClean="0">
                <a:solidFill>
                  <a:schemeClr val="tx2"/>
                </a:solidFill>
                <a:latin typeface="Monotype Corsiva" pitchFamily="66" charset="0"/>
              </a:rPr>
              <a:t>культури</a:t>
            </a:r>
            <a:r>
              <a:rPr lang="ru-RU" b="1" dirty="0" smtClean="0">
                <a:solidFill>
                  <a:schemeClr val="tx2"/>
                </a:solidFill>
                <a:latin typeface="Monotype Corsiva" pitchFamily="66" charset="0"/>
              </a:rPr>
              <a:t> </a:t>
            </a:r>
            <a:r>
              <a:rPr lang="ru-RU" sz="2800" b="1" dirty="0" smtClean="0">
                <a:latin typeface="Monotype Corsiva" pitchFamily="66" charset="0"/>
              </a:rPr>
              <a:t>(</a:t>
            </a:r>
            <a:r>
              <a:rPr lang="ru-RU" sz="2800" b="1" dirty="0" err="1" smtClean="0">
                <a:latin typeface="Monotype Corsiva" pitchFamily="66" charset="0"/>
              </a:rPr>
              <a:t>наркоманія</a:t>
            </a:r>
            <a:r>
              <a:rPr lang="ru-RU" sz="2800" b="1" dirty="0" smtClean="0">
                <a:latin typeface="Monotype Corsiva" pitchFamily="66" charset="0"/>
              </a:rPr>
              <a:t>, </a:t>
            </a:r>
            <a:r>
              <a:rPr lang="ru-RU" sz="2800" b="1" dirty="0" err="1" smtClean="0">
                <a:latin typeface="Monotype Corsiva" pitchFamily="66" charset="0"/>
              </a:rPr>
              <a:t>алкоголізм,злочинн</a:t>
            </a:r>
            <a:r>
              <a:rPr lang="uk-UA" sz="2800" b="1" dirty="0" smtClean="0">
                <a:latin typeface="Monotype Corsiva" pitchFamily="66" charset="0"/>
              </a:rPr>
              <a:t>і</a:t>
            </a:r>
            <a:r>
              <a:rPr lang="ru-RU" sz="2800" b="1" dirty="0" err="1" smtClean="0">
                <a:latin typeface="Monotype Corsiva" pitchFamily="66" charset="0"/>
              </a:rPr>
              <a:t>сть</a:t>
            </a:r>
            <a:r>
              <a:rPr lang="ru-RU" sz="2800" b="1" dirty="0" smtClean="0">
                <a:latin typeface="Monotype Corsiva" pitchFamily="66" charset="0"/>
              </a:rPr>
              <a:t>)</a:t>
            </a:r>
          </a:p>
          <a:p>
            <a:pPr>
              <a:lnSpc>
                <a:spcPct val="80000"/>
              </a:lnSpc>
            </a:pPr>
            <a:r>
              <a:rPr lang="ru-RU" sz="3200" b="1" dirty="0" err="1" smtClean="0">
                <a:solidFill>
                  <a:schemeClr val="tx2"/>
                </a:solidFill>
                <a:latin typeface="Monotype Corsiva" pitchFamily="66" charset="0"/>
              </a:rPr>
              <a:t>порушення</a:t>
            </a:r>
            <a:r>
              <a:rPr lang="ru-RU" sz="3200" b="1" dirty="0" smtClean="0">
                <a:solidFill>
                  <a:schemeClr val="tx2"/>
                </a:solidFill>
                <a:latin typeface="Monotype Corsiva" pitchFamily="66" charset="0"/>
              </a:rPr>
              <a:t> прав </a:t>
            </a:r>
            <a:r>
              <a:rPr lang="ru-RU" sz="3200" b="1" dirty="0" err="1" smtClean="0">
                <a:solidFill>
                  <a:schemeClr val="tx2"/>
                </a:solidFill>
                <a:latin typeface="Monotype Corsiva" pitchFamily="66" charset="0"/>
              </a:rPr>
              <a:t>людини</a:t>
            </a:r>
            <a:r>
              <a:rPr lang="ru-RU" sz="2800" b="1" dirty="0" smtClean="0">
                <a:solidFill>
                  <a:schemeClr val="tx2"/>
                </a:solidFill>
                <a:latin typeface="Monotype Corsiva" pitchFamily="66" charset="0"/>
              </a:rPr>
              <a:t> </a:t>
            </a:r>
            <a:r>
              <a:rPr lang="ru-RU" sz="2800" b="1" dirty="0" smtClean="0">
                <a:latin typeface="Monotype Corsiva" pitchFamily="66" charset="0"/>
              </a:rPr>
              <a:t>(рабство, </a:t>
            </a:r>
            <a:r>
              <a:rPr lang="ru-RU" sz="2800" b="1" dirty="0" err="1" smtClean="0">
                <a:latin typeface="Monotype Corsiva" pitchFamily="66" charset="0"/>
              </a:rPr>
              <a:t>дискримінація</a:t>
            </a:r>
            <a:r>
              <a:rPr lang="ru-RU" sz="2800" b="1" dirty="0" smtClean="0">
                <a:latin typeface="Monotype Corsiva" pitchFamily="66" charset="0"/>
              </a:rPr>
              <a:t>, </a:t>
            </a:r>
            <a:r>
              <a:rPr lang="ru-RU" sz="2800" b="1" dirty="0" err="1" smtClean="0">
                <a:latin typeface="Monotype Corsiva" pitchFamily="66" charset="0"/>
              </a:rPr>
              <a:t>рассизм</a:t>
            </a:r>
            <a:r>
              <a:rPr lang="ru-RU" sz="2800" b="1" dirty="0" smtClean="0">
                <a:latin typeface="Monotype Corsiva" pitchFamily="66" charset="0"/>
              </a:rPr>
              <a:t>….)</a:t>
            </a:r>
          </a:p>
          <a:p>
            <a:pPr>
              <a:lnSpc>
                <a:spcPct val="80000"/>
              </a:lnSpc>
            </a:pPr>
            <a:r>
              <a:rPr lang="ru-RU" sz="3300" b="1" dirty="0" smtClean="0">
                <a:solidFill>
                  <a:schemeClr val="tx2"/>
                </a:solidFill>
                <a:latin typeface="Monotype Corsiva" pitchFamily="66" charset="0"/>
              </a:rPr>
              <a:t>«</a:t>
            </a:r>
            <a:r>
              <a:rPr lang="ru-RU" sz="3300" b="1" dirty="0" err="1" smtClean="0">
                <a:solidFill>
                  <a:schemeClr val="tx2"/>
                </a:solidFill>
                <a:latin typeface="Monotype Corsiva" pitchFamily="66" charset="0"/>
              </a:rPr>
              <a:t>Демографічний</a:t>
            </a:r>
            <a:r>
              <a:rPr lang="ru-RU" sz="3300" b="1" dirty="0" smtClean="0">
                <a:solidFill>
                  <a:schemeClr val="tx2"/>
                </a:solidFill>
                <a:latin typeface="Monotype Corsiva" pitchFamily="66" charset="0"/>
              </a:rPr>
              <a:t> </a:t>
            </a:r>
            <a:r>
              <a:rPr lang="ru-RU" sz="3300" b="1" dirty="0" err="1" smtClean="0">
                <a:solidFill>
                  <a:schemeClr val="tx2"/>
                </a:solidFill>
                <a:latin typeface="Monotype Corsiva" pitchFamily="66" charset="0"/>
              </a:rPr>
              <a:t>вибух</a:t>
            </a:r>
            <a:r>
              <a:rPr lang="ru-RU" sz="3300" b="1" dirty="0" smtClean="0">
                <a:solidFill>
                  <a:schemeClr val="tx2"/>
                </a:solidFill>
                <a:latin typeface="Monotype Corsiva" pitchFamily="66" charset="0"/>
              </a:rPr>
              <a:t>»</a:t>
            </a:r>
            <a:r>
              <a:rPr lang="ru-RU" b="1" dirty="0" smtClean="0">
                <a:solidFill>
                  <a:schemeClr val="tx2"/>
                </a:solidFill>
                <a:latin typeface="Monotype Corsiva" pitchFamily="66" charset="0"/>
              </a:rPr>
              <a:t> </a:t>
            </a:r>
            <a:r>
              <a:rPr lang="ru-RU" sz="2800" b="1" dirty="0" smtClean="0">
                <a:latin typeface="Monotype Corsiva" pitchFamily="66" charset="0"/>
              </a:rPr>
              <a:t>(голод, </a:t>
            </a:r>
            <a:r>
              <a:rPr lang="ru-RU" sz="2800" b="1" dirty="0" err="1" smtClean="0">
                <a:latin typeface="Monotype Corsiva" pitchFamily="66" charset="0"/>
              </a:rPr>
              <a:t>бідність</a:t>
            </a:r>
            <a:r>
              <a:rPr lang="ru-RU" sz="2800" b="1" dirty="0" smtClean="0">
                <a:latin typeface="Monotype Corsiva" pitchFamily="66" charset="0"/>
              </a:rPr>
              <a:t>)</a:t>
            </a:r>
          </a:p>
          <a:p>
            <a:pPr>
              <a:lnSpc>
                <a:spcPct val="80000"/>
              </a:lnSpc>
            </a:pPr>
            <a:r>
              <a:rPr lang="ru-RU" sz="3300" b="1" dirty="0" smtClean="0">
                <a:solidFill>
                  <a:schemeClr val="tx2"/>
                </a:solidFill>
                <a:latin typeface="Monotype Corsiva" pitchFamily="66" charset="0"/>
              </a:rPr>
              <a:t>«</a:t>
            </a:r>
            <a:r>
              <a:rPr lang="ru-RU" sz="3300" b="1" dirty="0" err="1" smtClean="0">
                <a:solidFill>
                  <a:schemeClr val="tx2"/>
                </a:solidFill>
                <a:latin typeface="Monotype Corsiva" pitchFamily="66" charset="0"/>
              </a:rPr>
              <a:t>Демографічна</a:t>
            </a:r>
            <a:r>
              <a:rPr lang="ru-RU" sz="3300" b="1" dirty="0" smtClean="0">
                <a:solidFill>
                  <a:schemeClr val="tx2"/>
                </a:solidFill>
                <a:latin typeface="Monotype Corsiva" pitchFamily="66" charset="0"/>
              </a:rPr>
              <a:t> криза»</a:t>
            </a:r>
            <a:r>
              <a:rPr lang="ru-RU" b="1" dirty="0" smtClean="0">
                <a:solidFill>
                  <a:schemeClr val="tx2"/>
                </a:solidFill>
                <a:latin typeface="Monotype Corsiva" pitchFamily="66" charset="0"/>
              </a:rPr>
              <a:t>   </a:t>
            </a:r>
            <a:r>
              <a:rPr lang="ru-RU" sz="2800" b="1" dirty="0" smtClean="0">
                <a:latin typeface="Monotype Corsiva" pitchFamily="66" charset="0"/>
              </a:rPr>
              <a:t>(</a:t>
            </a:r>
            <a:r>
              <a:rPr lang="ru-RU" sz="2800" b="1" dirty="0" err="1" smtClean="0">
                <a:latin typeface="Monotype Corsiva" pitchFamily="66" charset="0"/>
              </a:rPr>
              <a:t>смертність</a:t>
            </a:r>
            <a:r>
              <a:rPr lang="ru-RU" sz="2800" b="1" dirty="0" smtClean="0">
                <a:latin typeface="Monotype Corsiva" pitchFamily="66" charset="0"/>
              </a:rPr>
              <a:t> </a:t>
            </a:r>
            <a:r>
              <a:rPr lang="ru-RU" sz="2800" b="1" dirty="0" err="1" smtClean="0">
                <a:latin typeface="Monotype Corsiva" pitchFamily="66" charset="0"/>
              </a:rPr>
              <a:t>перевищує</a:t>
            </a:r>
            <a:r>
              <a:rPr lang="ru-RU" sz="2800" b="1" dirty="0" smtClean="0">
                <a:latin typeface="Monotype Corsiva" pitchFamily="66" charset="0"/>
              </a:rPr>
              <a:t> </a:t>
            </a:r>
            <a:r>
              <a:rPr lang="ru-RU" sz="2800" b="1" dirty="0" err="1" smtClean="0">
                <a:latin typeface="Monotype Corsiva" pitchFamily="66" charset="0"/>
              </a:rPr>
              <a:t>народжуванність</a:t>
            </a:r>
            <a:r>
              <a:rPr lang="ru-RU" sz="2800" b="1" dirty="0" smtClean="0">
                <a:latin typeface="Monotype Corsiva" pitchFamily="66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9872388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/>
      <p:bldP spid="26627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sz="4800" b="1" smtClean="0">
                <a:latin typeface="Monotype Corsiva" pitchFamily="66" charset="0"/>
              </a:rPr>
              <a:t>Екологічні проблеми:</a:t>
            </a:r>
            <a:endParaRPr lang="ru-RU" sz="4800" b="1" smtClean="0">
              <a:latin typeface="Monotype Corsiva" pitchFamily="66" charset="0"/>
            </a:endParaRPr>
          </a:p>
        </p:txBody>
      </p:sp>
      <p:grpSp>
        <p:nvGrpSpPr>
          <p:cNvPr id="26627" name="Group 5"/>
          <p:cNvGrpSpPr>
            <a:grpSpLocks/>
          </p:cNvGrpSpPr>
          <p:nvPr/>
        </p:nvGrpSpPr>
        <p:grpSpPr bwMode="auto">
          <a:xfrm>
            <a:off x="1042988" y="1700213"/>
            <a:ext cx="6985000" cy="822325"/>
            <a:chOff x="891" y="1175"/>
            <a:chExt cx="3156" cy="320"/>
          </a:xfrm>
        </p:grpSpPr>
        <p:grpSp>
          <p:nvGrpSpPr>
            <p:cNvPr id="26647" name="Group 6"/>
            <p:cNvGrpSpPr>
              <a:grpSpLocks/>
            </p:cNvGrpSpPr>
            <p:nvPr/>
          </p:nvGrpSpPr>
          <p:grpSpPr bwMode="auto">
            <a:xfrm>
              <a:off x="891" y="1175"/>
              <a:ext cx="3156" cy="320"/>
              <a:chOff x="1258" y="1081"/>
              <a:chExt cx="3156" cy="320"/>
            </a:xfrm>
          </p:grpSpPr>
          <p:sp>
            <p:nvSpPr>
              <p:cNvPr id="20487" name="Oval 7"/>
              <p:cNvSpPr>
                <a:spLocks noChangeArrowheads="1"/>
              </p:cNvSpPr>
              <p:nvPr/>
            </p:nvSpPr>
            <p:spPr bwMode="gray">
              <a:xfrm>
                <a:off x="1258" y="1091"/>
                <a:ext cx="304" cy="303"/>
              </a:xfrm>
              <a:prstGeom prst="ellipse">
                <a:avLst/>
              </a:prstGeom>
              <a:gradFill rotWithShape="1">
                <a:gsLst>
                  <a:gs pos="0">
                    <a:schemeClr val="accent2">
                      <a:gamma/>
                      <a:shade val="25490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0488" name="AutoShape 8"/>
              <p:cNvSpPr>
                <a:spLocks noChangeArrowheads="1"/>
              </p:cNvSpPr>
              <p:nvPr/>
            </p:nvSpPr>
            <p:spPr bwMode="gray">
              <a:xfrm>
                <a:off x="1491" y="1081"/>
                <a:ext cx="2923" cy="32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tint val="0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20489" name="Oval 9"/>
            <p:cNvSpPr>
              <a:spLocks noChangeArrowheads="1"/>
            </p:cNvSpPr>
            <p:nvPr/>
          </p:nvSpPr>
          <p:spPr bwMode="gray">
            <a:xfrm>
              <a:off x="941" y="1225"/>
              <a:ext cx="211" cy="211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chemeClr val="hlink">
                    <a:gamma/>
                    <a:shade val="22353"/>
                    <a:invGamma/>
                  </a:scheme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>
              <a:outerShdw dist="35921" dir="2700000" algn="ctr" rotWithShape="0">
                <a:schemeClr val="tx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6649" name="Oval 10"/>
            <p:cNvSpPr>
              <a:spLocks noChangeArrowheads="1"/>
            </p:cNvSpPr>
            <p:nvPr/>
          </p:nvSpPr>
          <p:spPr bwMode="gray">
            <a:xfrm>
              <a:off x="945" y="1217"/>
              <a:ext cx="152" cy="153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E9940B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uk-UA"/>
            </a:p>
          </p:txBody>
        </p:sp>
      </p:grpSp>
      <p:sp>
        <p:nvSpPr>
          <p:cNvPr id="20491" name="Text Box 11"/>
          <p:cNvSpPr txBox="1">
            <a:spLocks noChangeArrowheads="1"/>
          </p:cNvSpPr>
          <p:nvPr/>
        </p:nvSpPr>
        <p:spPr bwMode="auto">
          <a:xfrm>
            <a:off x="1908175" y="1844675"/>
            <a:ext cx="43926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uk-UA" b="1">
                <a:latin typeface="Monotype Corsiva" pitchFamily="66" charset="0"/>
              </a:rPr>
              <a:t>Забруднення атмосфери</a:t>
            </a:r>
            <a:endParaRPr lang="en-US" b="1">
              <a:latin typeface="Monotype Corsiva" pitchFamily="66" charset="0"/>
            </a:endParaRPr>
          </a:p>
        </p:txBody>
      </p:sp>
      <p:grpSp>
        <p:nvGrpSpPr>
          <p:cNvPr id="26629" name="Group 12"/>
          <p:cNvGrpSpPr>
            <a:grpSpLocks/>
          </p:cNvGrpSpPr>
          <p:nvPr/>
        </p:nvGrpSpPr>
        <p:grpSpPr bwMode="auto">
          <a:xfrm>
            <a:off x="1835150" y="2781300"/>
            <a:ext cx="5226050" cy="792163"/>
            <a:chOff x="1258" y="1081"/>
            <a:chExt cx="3156" cy="320"/>
          </a:xfrm>
        </p:grpSpPr>
        <p:sp>
          <p:nvSpPr>
            <p:cNvPr id="20493" name="Oval 13"/>
            <p:cNvSpPr>
              <a:spLocks noChangeArrowheads="1"/>
            </p:cNvSpPr>
            <p:nvPr/>
          </p:nvSpPr>
          <p:spPr bwMode="gray">
            <a:xfrm>
              <a:off x="1258" y="1091"/>
              <a:ext cx="304" cy="303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6646" name="AutoShape 14"/>
            <p:cNvSpPr>
              <a:spLocks noChangeArrowheads="1"/>
            </p:cNvSpPr>
            <p:nvPr/>
          </p:nvSpPr>
          <p:spPr bwMode="gray">
            <a:xfrm>
              <a:off x="1491" y="1081"/>
              <a:ext cx="2923" cy="320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90C4E8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uk-UA"/>
            </a:p>
          </p:txBody>
        </p:sp>
      </p:grpSp>
      <p:sp>
        <p:nvSpPr>
          <p:cNvPr id="20495" name="Text Box 15"/>
          <p:cNvSpPr txBox="1">
            <a:spLocks noChangeArrowheads="1"/>
          </p:cNvSpPr>
          <p:nvPr/>
        </p:nvSpPr>
        <p:spPr bwMode="auto">
          <a:xfrm>
            <a:off x="2411413" y="2852738"/>
            <a:ext cx="4608512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uk-UA" b="1">
                <a:latin typeface="Monotype Corsiva" pitchFamily="66" charset="0"/>
              </a:rPr>
              <a:t>Забруднення гідросфери</a:t>
            </a:r>
            <a:endParaRPr lang="en-US" b="1">
              <a:latin typeface="Monotype Corsiva" pitchFamily="66" charset="0"/>
            </a:endParaRPr>
          </a:p>
        </p:txBody>
      </p:sp>
      <p:grpSp>
        <p:nvGrpSpPr>
          <p:cNvPr id="26631" name="Group 16"/>
          <p:cNvGrpSpPr>
            <a:grpSpLocks/>
          </p:cNvGrpSpPr>
          <p:nvPr/>
        </p:nvGrpSpPr>
        <p:grpSpPr bwMode="auto">
          <a:xfrm>
            <a:off x="2627313" y="3933825"/>
            <a:ext cx="5588000" cy="863600"/>
            <a:chOff x="891" y="1175"/>
            <a:chExt cx="3156" cy="320"/>
          </a:xfrm>
        </p:grpSpPr>
        <p:grpSp>
          <p:nvGrpSpPr>
            <p:cNvPr id="26640" name="Group 17"/>
            <p:cNvGrpSpPr>
              <a:grpSpLocks/>
            </p:cNvGrpSpPr>
            <p:nvPr/>
          </p:nvGrpSpPr>
          <p:grpSpPr bwMode="auto">
            <a:xfrm>
              <a:off x="891" y="1175"/>
              <a:ext cx="3156" cy="320"/>
              <a:chOff x="1258" y="1081"/>
              <a:chExt cx="3156" cy="320"/>
            </a:xfrm>
          </p:grpSpPr>
          <p:sp>
            <p:nvSpPr>
              <p:cNvPr id="20498" name="Oval 18"/>
              <p:cNvSpPr>
                <a:spLocks noChangeArrowheads="1"/>
              </p:cNvSpPr>
              <p:nvPr/>
            </p:nvSpPr>
            <p:spPr bwMode="gray">
              <a:xfrm>
                <a:off x="1258" y="1091"/>
                <a:ext cx="304" cy="303"/>
              </a:xfrm>
              <a:prstGeom prst="ellipse">
                <a:avLst/>
              </a:prstGeom>
              <a:gradFill rotWithShape="1">
                <a:gsLst>
                  <a:gs pos="0">
                    <a:schemeClr val="accent2">
                      <a:gamma/>
                      <a:shade val="25490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0499" name="AutoShape 19"/>
              <p:cNvSpPr>
                <a:spLocks noChangeArrowheads="1"/>
              </p:cNvSpPr>
              <p:nvPr/>
            </p:nvSpPr>
            <p:spPr bwMode="gray">
              <a:xfrm>
                <a:off x="1491" y="1081"/>
                <a:ext cx="2923" cy="32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tint val="0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20500" name="Oval 20"/>
            <p:cNvSpPr>
              <a:spLocks noChangeArrowheads="1"/>
            </p:cNvSpPr>
            <p:nvPr/>
          </p:nvSpPr>
          <p:spPr bwMode="gray">
            <a:xfrm>
              <a:off x="941" y="1225"/>
              <a:ext cx="211" cy="211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chemeClr val="hlink">
                    <a:gamma/>
                    <a:shade val="22353"/>
                    <a:invGamma/>
                  </a:scheme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>
              <a:outerShdw dist="35921" dir="2700000" algn="ctr" rotWithShape="0">
                <a:schemeClr val="tx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6642" name="Oval 21"/>
            <p:cNvSpPr>
              <a:spLocks noChangeArrowheads="1"/>
            </p:cNvSpPr>
            <p:nvPr/>
          </p:nvSpPr>
          <p:spPr bwMode="gray">
            <a:xfrm>
              <a:off x="945" y="1217"/>
              <a:ext cx="152" cy="153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E9940B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uk-UA"/>
            </a:p>
          </p:txBody>
        </p:sp>
      </p:grpSp>
      <p:sp>
        <p:nvSpPr>
          <p:cNvPr id="20502" name="Text Box 22"/>
          <p:cNvSpPr txBox="1">
            <a:spLocks noChangeArrowheads="1"/>
          </p:cNvSpPr>
          <p:nvPr/>
        </p:nvSpPr>
        <p:spPr bwMode="auto">
          <a:xfrm>
            <a:off x="3203575" y="4005263"/>
            <a:ext cx="4392613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uk-UA" b="1">
                <a:latin typeface="Monotype Corsiva" pitchFamily="66" charset="0"/>
              </a:rPr>
              <a:t>Забруднення довкілля</a:t>
            </a:r>
            <a:endParaRPr lang="en-US" b="1">
              <a:latin typeface="Monotype Corsiva" pitchFamily="66" charset="0"/>
            </a:endParaRPr>
          </a:p>
        </p:txBody>
      </p:sp>
      <p:grpSp>
        <p:nvGrpSpPr>
          <p:cNvPr id="26633" name="Group 23"/>
          <p:cNvGrpSpPr>
            <a:grpSpLocks/>
          </p:cNvGrpSpPr>
          <p:nvPr/>
        </p:nvGrpSpPr>
        <p:grpSpPr bwMode="auto">
          <a:xfrm>
            <a:off x="1763713" y="5300663"/>
            <a:ext cx="5370512" cy="792162"/>
            <a:chOff x="891" y="1175"/>
            <a:chExt cx="3156" cy="320"/>
          </a:xfrm>
        </p:grpSpPr>
        <p:grpSp>
          <p:nvGrpSpPr>
            <p:cNvPr id="26635" name="Group 24"/>
            <p:cNvGrpSpPr>
              <a:grpSpLocks/>
            </p:cNvGrpSpPr>
            <p:nvPr/>
          </p:nvGrpSpPr>
          <p:grpSpPr bwMode="auto">
            <a:xfrm>
              <a:off x="891" y="1175"/>
              <a:ext cx="3156" cy="320"/>
              <a:chOff x="1258" y="1081"/>
              <a:chExt cx="3156" cy="320"/>
            </a:xfrm>
          </p:grpSpPr>
          <p:sp>
            <p:nvSpPr>
              <p:cNvPr id="20505" name="Oval 25"/>
              <p:cNvSpPr>
                <a:spLocks noChangeArrowheads="1"/>
              </p:cNvSpPr>
              <p:nvPr/>
            </p:nvSpPr>
            <p:spPr bwMode="gray">
              <a:xfrm>
                <a:off x="1258" y="1091"/>
                <a:ext cx="304" cy="303"/>
              </a:xfrm>
              <a:prstGeom prst="ellipse">
                <a:avLst/>
              </a:prstGeom>
              <a:gradFill rotWithShape="1">
                <a:gsLst>
                  <a:gs pos="0">
                    <a:schemeClr val="accent2">
                      <a:gamma/>
                      <a:shade val="25490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0506" name="AutoShape 26"/>
              <p:cNvSpPr>
                <a:spLocks noChangeArrowheads="1"/>
              </p:cNvSpPr>
              <p:nvPr/>
            </p:nvSpPr>
            <p:spPr bwMode="gray">
              <a:xfrm>
                <a:off x="1491" y="1081"/>
                <a:ext cx="2923" cy="32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tint val="0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20507" name="Oval 27"/>
            <p:cNvSpPr>
              <a:spLocks noChangeArrowheads="1"/>
            </p:cNvSpPr>
            <p:nvPr/>
          </p:nvSpPr>
          <p:spPr bwMode="gray">
            <a:xfrm>
              <a:off x="941" y="1225"/>
              <a:ext cx="211" cy="211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chemeClr val="hlink">
                    <a:gamma/>
                    <a:shade val="22353"/>
                    <a:invGamma/>
                  </a:scheme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>
              <a:outerShdw dist="35921" dir="2700000" algn="ctr" rotWithShape="0">
                <a:schemeClr val="tx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6637" name="Oval 28"/>
            <p:cNvSpPr>
              <a:spLocks noChangeArrowheads="1"/>
            </p:cNvSpPr>
            <p:nvPr/>
          </p:nvSpPr>
          <p:spPr bwMode="gray">
            <a:xfrm>
              <a:off x="945" y="1217"/>
              <a:ext cx="152" cy="153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E9940B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uk-UA"/>
            </a:p>
          </p:txBody>
        </p:sp>
      </p:grpSp>
      <p:sp>
        <p:nvSpPr>
          <p:cNvPr id="20509" name="Text Box 29"/>
          <p:cNvSpPr txBox="1">
            <a:spLocks noChangeArrowheads="1"/>
          </p:cNvSpPr>
          <p:nvPr/>
        </p:nvSpPr>
        <p:spPr bwMode="auto">
          <a:xfrm>
            <a:off x="2411413" y="5373688"/>
            <a:ext cx="5256212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uk-UA" b="1">
                <a:latin typeface="Monotype Corsiva" pitchFamily="66" charset="0"/>
              </a:rPr>
              <a:t>Скорочення флори та фауни</a:t>
            </a:r>
            <a:endParaRPr lang="en-US" b="1">
              <a:latin typeface="Monotype Corsiva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64310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04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04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204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04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205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205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205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205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91" grpId="0"/>
      <p:bldP spid="20495" grpId="0"/>
      <p:bldP spid="20502" grpId="0"/>
      <p:bldP spid="2050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sz="4800" b="1" dirty="0" smtClean="0">
                <a:latin typeface="Monotype Corsiva" pitchFamily="66" charset="0"/>
              </a:rPr>
              <a:t>Причини екологічних проблем:</a:t>
            </a:r>
            <a:endParaRPr lang="ru-RU" sz="4800" b="1" dirty="0" smtClean="0">
              <a:latin typeface="Monotype Corsiva" pitchFamily="66" charset="0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611188" y="1628775"/>
            <a:ext cx="2170112" cy="4035425"/>
            <a:chOff x="3692" y="1296"/>
            <a:chExt cx="1367" cy="2542"/>
          </a:xfrm>
        </p:grpSpPr>
        <p:sp>
          <p:nvSpPr>
            <p:cNvPr id="27681" name="AutoShape 5"/>
            <p:cNvSpPr>
              <a:spLocks noChangeArrowheads="1"/>
            </p:cNvSpPr>
            <p:nvPr/>
          </p:nvSpPr>
          <p:spPr bwMode="gray">
            <a:xfrm>
              <a:off x="3696" y="1490"/>
              <a:ext cx="1363" cy="180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B59F43"/>
                </a:gs>
                <a:gs pos="100000">
                  <a:srgbClr val="8F8849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uk-UA"/>
            </a:p>
          </p:txBody>
        </p:sp>
        <p:sp>
          <p:nvSpPr>
            <p:cNvPr id="27682" name="AutoShape 6"/>
            <p:cNvSpPr>
              <a:spLocks noChangeArrowheads="1"/>
            </p:cNvSpPr>
            <p:nvPr/>
          </p:nvSpPr>
          <p:spPr bwMode="gray">
            <a:xfrm>
              <a:off x="3717" y="1495"/>
              <a:ext cx="1322" cy="1766"/>
            </a:xfrm>
            <a:prstGeom prst="roundRect">
              <a:avLst>
                <a:gd name="adj" fmla="val 16667"/>
              </a:avLst>
            </a:prstGeom>
            <a:solidFill>
              <a:srgbClr val="E9E06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uk-UA"/>
            </a:p>
          </p:txBody>
        </p:sp>
        <p:sp>
          <p:nvSpPr>
            <p:cNvPr id="27683" name="AutoShape 7"/>
            <p:cNvSpPr>
              <a:spLocks noChangeArrowheads="1"/>
            </p:cNvSpPr>
            <p:nvPr/>
          </p:nvSpPr>
          <p:spPr bwMode="gray">
            <a:xfrm>
              <a:off x="3728" y="2795"/>
              <a:ext cx="1304" cy="44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E9E065"/>
                </a:gs>
                <a:gs pos="100000">
                  <a:srgbClr val="F2EDA6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uk-UA"/>
            </a:p>
          </p:txBody>
        </p:sp>
        <p:sp>
          <p:nvSpPr>
            <p:cNvPr id="27684" name="AutoShape 8"/>
            <p:cNvSpPr>
              <a:spLocks noChangeArrowheads="1"/>
            </p:cNvSpPr>
            <p:nvPr/>
          </p:nvSpPr>
          <p:spPr bwMode="gray">
            <a:xfrm>
              <a:off x="3728" y="1509"/>
              <a:ext cx="1304" cy="44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F8F5CC"/>
                </a:gs>
                <a:gs pos="100000">
                  <a:srgbClr val="E9E065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uk-UA"/>
            </a:p>
          </p:txBody>
        </p:sp>
        <p:grpSp>
          <p:nvGrpSpPr>
            <p:cNvPr id="27685" name="Group 9"/>
            <p:cNvGrpSpPr>
              <a:grpSpLocks/>
            </p:cNvGrpSpPr>
            <p:nvPr/>
          </p:nvGrpSpPr>
          <p:grpSpPr bwMode="auto">
            <a:xfrm>
              <a:off x="4165" y="1296"/>
              <a:ext cx="405" cy="405"/>
              <a:chOff x="1289" y="582"/>
              <a:chExt cx="668" cy="668"/>
            </a:xfrm>
          </p:grpSpPr>
          <p:sp>
            <p:nvSpPr>
              <p:cNvPr id="27690" name="Oval 10"/>
              <p:cNvSpPr>
                <a:spLocks noChangeArrowheads="1"/>
              </p:cNvSpPr>
              <p:nvPr/>
            </p:nvSpPr>
            <p:spPr bwMode="gray">
              <a:xfrm>
                <a:off x="1289" y="582"/>
                <a:ext cx="668" cy="668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/>
              <a:p>
                <a:endParaRPr lang="uk-UA"/>
              </a:p>
            </p:txBody>
          </p:sp>
          <p:sp>
            <p:nvSpPr>
              <p:cNvPr id="27691" name="Oval 11"/>
              <p:cNvSpPr>
                <a:spLocks noChangeArrowheads="1"/>
              </p:cNvSpPr>
              <p:nvPr/>
            </p:nvSpPr>
            <p:spPr bwMode="gray">
              <a:xfrm>
                <a:off x="1296" y="587"/>
                <a:ext cx="646" cy="647"/>
              </a:xfrm>
              <a:prstGeom prst="ellipse">
                <a:avLst/>
              </a:prstGeom>
              <a:gradFill rotWithShape="1">
                <a:gsLst>
                  <a:gs pos="0">
                    <a:srgbClr val="636869"/>
                  </a:gs>
                  <a:gs pos="100000">
                    <a:srgbClr val="D6E1E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endParaRPr lang="uk-UA"/>
              </a:p>
            </p:txBody>
          </p:sp>
          <p:sp>
            <p:nvSpPr>
              <p:cNvPr id="27692" name="Oval 12"/>
              <p:cNvSpPr>
                <a:spLocks noChangeArrowheads="1"/>
              </p:cNvSpPr>
              <p:nvPr/>
            </p:nvSpPr>
            <p:spPr bwMode="gray">
              <a:xfrm>
                <a:off x="1304" y="591"/>
                <a:ext cx="631" cy="63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F1F5F5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endParaRPr lang="uk-UA"/>
              </a:p>
            </p:txBody>
          </p:sp>
          <p:sp>
            <p:nvSpPr>
              <p:cNvPr id="27693" name="Oval 13"/>
              <p:cNvSpPr>
                <a:spLocks noChangeArrowheads="1"/>
              </p:cNvSpPr>
              <p:nvPr/>
            </p:nvSpPr>
            <p:spPr bwMode="gray">
              <a:xfrm>
                <a:off x="1311" y="597"/>
                <a:ext cx="600" cy="589"/>
              </a:xfrm>
              <a:prstGeom prst="ellipse">
                <a:avLst/>
              </a:prstGeom>
              <a:gradFill rotWithShape="1">
                <a:gsLst>
                  <a:gs pos="0">
                    <a:srgbClr val="AAB2B3"/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endParaRPr lang="uk-UA"/>
              </a:p>
            </p:txBody>
          </p:sp>
          <p:sp>
            <p:nvSpPr>
              <p:cNvPr id="27694" name="Oval 14"/>
              <p:cNvSpPr>
                <a:spLocks noChangeArrowheads="1"/>
              </p:cNvSpPr>
              <p:nvPr/>
            </p:nvSpPr>
            <p:spPr bwMode="gray">
              <a:xfrm>
                <a:off x="1346" y="613"/>
                <a:ext cx="533" cy="479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D6E1E2">
                      <a:alpha val="37999"/>
                    </a:srgb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endParaRPr lang="uk-UA"/>
              </a:p>
            </p:txBody>
          </p:sp>
        </p:grpSp>
        <p:sp>
          <p:nvSpPr>
            <p:cNvPr id="27686" name="Text Box 15"/>
            <p:cNvSpPr txBox="1">
              <a:spLocks noChangeArrowheads="1"/>
            </p:cNvSpPr>
            <p:nvPr/>
          </p:nvSpPr>
          <p:spPr bwMode="gray">
            <a:xfrm>
              <a:off x="4261" y="1384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 eaLnBrk="1" hangingPunct="1"/>
              <a:r>
                <a:rPr lang="uk-UA" sz="2000" b="1">
                  <a:solidFill>
                    <a:srgbClr val="003399"/>
                  </a:solidFill>
                  <a:latin typeface="Arial" charset="0"/>
                </a:rPr>
                <a:t>1</a:t>
              </a:r>
              <a:endParaRPr lang="ru-RU" sz="2000" b="1">
                <a:solidFill>
                  <a:srgbClr val="003399"/>
                </a:solidFill>
                <a:latin typeface="Arial" charset="0"/>
              </a:endParaRPr>
            </a:p>
          </p:txBody>
        </p:sp>
        <p:sp>
          <p:nvSpPr>
            <p:cNvPr id="27687" name="Text Box 16"/>
            <p:cNvSpPr txBox="1">
              <a:spLocks noChangeArrowheads="1"/>
            </p:cNvSpPr>
            <p:nvPr/>
          </p:nvSpPr>
          <p:spPr bwMode="gray">
            <a:xfrm>
              <a:off x="3744" y="1776"/>
              <a:ext cx="1296" cy="9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lnSpc>
                  <a:spcPct val="8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None/>
              </a:pPr>
              <a:r>
                <a:rPr lang="uk-UA" sz="2800">
                  <a:latin typeface="Monotype Corsiva" pitchFamily="66" charset="0"/>
                </a:rPr>
                <a:t>Бурхливі темпи зростання виробництва</a:t>
              </a:r>
            </a:p>
          </p:txBody>
        </p:sp>
        <p:sp>
          <p:nvSpPr>
            <p:cNvPr id="27688" name="AutoShape 17"/>
            <p:cNvSpPr>
              <a:spLocks noChangeArrowheads="1"/>
            </p:cNvSpPr>
            <p:nvPr/>
          </p:nvSpPr>
          <p:spPr bwMode="gray">
            <a:xfrm>
              <a:off x="3692" y="3290"/>
              <a:ext cx="1363" cy="548"/>
            </a:xfrm>
            <a:prstGeom prst="roundRect">
              <a:avLst>
                <a:gd name="adj" fmla="val 40389"/>
              </a:avLst>
            </a:prstGeom>
            <a:gradFill rotWithShape="1">
              <a:gsLst>
                <a:gs pos="0">
                  <a:srgbClr val="99BACC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uk-UA"/>
            </a:p>
          </p:txBody>
        </p:sp>
        <p:sp>
          <p:nvSpPr>
            <p:cNvPr id="27689" name="AutoShape 18"/>
            <p:cNvSpPr>
              <a:spLocks noChangeArrowheads="1"/>
            </p:cNvSpPr>
            <p:nvPr/>
          </p:nvSpPr>
          <p:spPr bwMode="gray">
            <a:xfrm>
              <a:off x="3720" y="3305"/>
              <a:ext cx="1304" cy="48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C8DAD4"/>
                </a:gs>
                <a:gs pos="100000">
                  <a:srgbClr val="FFFF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uk-UA"/>
            </a:p>
          </p:txBody>
        </p:sp>
      </p:grpSp>
      <p:grpSp>
        <p:nvGrpSpPr>
          <p:cNvPr id="4" name="Group 19"/>
          <p:cNvGrpSpPr>
            <a:grpSpLocks/>
          </p:cNvGrpSpPr>
          <p:nvPr/>
        </p:nvGrpSpPr>
        <p:grpSpPr bwMode="auto">
          <a:xfrm>
            <a:off x="3203575" y="1628775"/>
            <a:ext cx="2447925" cy="4035425"/>
            <a:chOff x="720" y="1296"/>
            <a:chExt cx="1367" cy="2542"/>
          </a:xfrm>
        </p:grpSpPr>
        <p:sp>
          <p:nvSpPr>
            <p:cNvPr id="27667" name="AutoShape 20"/>
            <p:cNvSpPr>
              <a:spLocks noChangeArrowheads="1"/>
            </p:cNvSpPr>
            <p:nvPr/>
          </p:nvSpPr>
          <p:spPr bwMode="gray">
            <a:xfrm>
              <a:off x="720" y="1490"/>
              <a:ext cx="1363" cy="180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4E91D4"/>
                </a:gs>
                <a:gs pos="100000">
                  <a:srgbClr val="3477A4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uk-UA"/>
            </a:p>
          </p:txBody>
        </p:sp>
        <p:sp>
          <p:nvSpPr>
            <p:cNvPr id="27668" name="AutoShape 21"/>
            <p:cNvSpPr>
              <a:spLocks noChangeArrowheads="1"/>
            </p:cNvSpPr>
            <p:nvPr/>
          </p:nvSpPr>
          <p:spPr bwMode="gray">
            <a:xfrm>
              <a:off x="741" y="1495"/>
              <a:ext cx="1322" cy="1766"/>
            </a:xfrm>
            <a:prstGeom prst="roundRect">
              <a:avLst>
                <a:gd name="adj" fmla="val 16667"/>
              </a:avLst>
            </a:prstGeom>
            <a:solidFill>
              <a:srgbClr val="3CA1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uk-UA"/>
            </a:p>
          </p:txBody>
        </p:sp>
        <p:sp>
          <p:nvSpPr>
            <p:cNvPr id="27669" name="AutoShape 22"/>
            <p:cNvSpPr>
              <a:spLocks noChangeArrowheads="1"/>
            </p:cNvSpPr>
            <p:nvPr/>
          </p:nvSpPr>
          <p:spPr bwMode="gray">
            <a:xfrm>
              <a:off x="752" y="2795"/>
              <a:ext cx="1304" cy="44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3CA1E6">
                    <a:alpha val="0"/>
                  </a:srgbClr>
                </a:gs>
                <a:gs pos="100000">
                  <a:srgbClr val="9BCFF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uk-UA"/>
            </a:p>
          </p:txBody>
        </p:sp>
        <p:sp>
          <p:nvSpPr>
            <p:cNvPr id="27670" name="AutoShape 23"/>
            <p:cNvSpPr>
              <a:spLocks noChangeArrowheads="1"/>
            </p:cNvSpPr>
            <p:nvPr/>
          </p:nvSpPr>
          <p:spPr bwMode="gray">
            <a:xfrm>
              <a:off x="752" y="1509"/>
              <a:ext cx="1304" cy="44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BEE0F7"/>
                </a:gs>
                <a:gs pos="100000">
                  <a:srgbClr val="3CA1E6">
                    <a:alpha val="0"/>
                  </a:srgb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uk-UA"/>
            </a:p>
          </p:txBody>
        </p:sp>
        <p:sp>
          <p:nvSpPr>
            <p:cNvPr id="27671" name="AutoShape 24"/>
            <p:cNvSpPr>
              <a:spLocks noChangeArrowheads="1"/>
            </p:cNvSpPr>
            <p:nvPr/>
          </p:nvSpPr>
          <p:spPr bwMode="gray">
            <a:xfrm>
              <a:off x="724" y="3290"/>
              <a:ext cx="1363" cy="548"/>
            </a:xfrm>
            <a:prstGeom prst="roundRect">
              <a:avLst>
                <a:gd name="adj" fmla="val 40389"/>
              </a:avLst>
            </a:prstGeom>
            <a:gradFill rotWithShape="1">
              <a:gsLst>
                <a:gs pos="0">
                  <a:srgbClr val="729EB4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uk-UA"/>
            </a:p>
          </p:txBody>
        </p:sp>
        <p:sp>
          <p:nvSpPr>
            <p:cNvPr id="27672" name="AutoShape 25"/>
            <p:cNvSpPr>
              <a:spLocks noChangeArrowheads="1"/>
            </p:cNvSpPr>
            <p:nvPr/>
          </p:nvSpPr>
          <p:spPr bwMode="gray">
            <a:xfrm>
              <a:off x="752" y="3305"/>
              <a:ext cx="1304" cy="48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DAFD4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uk-UA"/>
            </a:p>
          </p:txBody>
        </p:sp>
        <p:grpSp>
          <p:nvGrpSpPr>
            <p:cNvPr id="27673" name="Group 26"/>
            <p:cNvGrpSpPr>
              <a:grpSpLocks/>
            </p:cNvGrpSpPr>
            <p:nvPr/>
          </p:nvGrpSpPr>
          <p:grpSpPr bwMode="auto">
            <a:xfrm>
              <a:off x="1189" y="1296"/>
              <a:ext cx="405" cy="405"/>
              <a:chOff x="1289" y="582"/>
              <a:chExt cx="668" cy="668"/>
            </a:xfrm>
          </p:grpSpPr>
          <p:sp>
            <p:nvSpPr>
              <p:cNvPr id="27676" name="Oval 27"/>
              <p:cNvSpPr>
                <a:spLocks noChangeArrowheads="1"/>
              </p:cNvSpPr>
              <p:nvPr/>
            </p:nvSpPr>
            <p:spPr bwMode="gray">
              <a:xfrm>
                <a:off x="1289" y="582"/>
                <a:ext cx="668" cy="668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/>
              <a:p>
                <a:endParaRPr lang="uk-UA"/>
              </a:p>
            </p:txBody>
          </p:sp>
          <p:sp>
            <p:nvSpPr>
              <p:cNvPr id="27677" name="Oval 28"/>
              <p:cNvSpPr>
                <a:spLocks noChangeArrowheads="1"/>
              </p:cNvSpPr>
              <p:nvPr/>
            </p:nvSpPr>
            <p:spPr bwMode="gray">
              <a:xfrm>
                <a:off x="1296" y="587"/>
                <a:ext cx="646" cy="647"/>
              </a:xfrm>
              <a:prstGeom prst="ellipse">
                <a:avLst/>
              </a:prstGeom>
              <a:gradFill rotWithShape="1">
                <a:gsLst>
                  <a:gs pos="0">
                    <a:srgbClr val="636869"/>
                  </a:gs>
                  <a:gs pos="100000">
                    <a:srgbClr val="D6E1E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endParaRPr lang="uk-UA"/>
              </a:p>
            </p:txBody>
          </p:sp>
          <p:sp>
            <p:nvSpPr>
              <p:cNvPr id="27678" name="Oval 29"/>
              <p:cNvSpPr>
                <a:spLocks noChangeArrowheads="1"/>
              </p:cNvSpPr>
              <p:nvPr/>
            </p:nvSpPr>
            <p:spPr bwMode="gray">
              <a:xfrm>
                <a:off x="1304" y="591"/>
                <a:ext cx="631" cy="63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F1F5F5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endParaRPr lang="uk-UA"/>
              </a:p>
            </p:txBody>
          </p:sp>
          <p:sp>
            <p:nvSpPr>
              <p:cNvPr id="27679" name="Oval 30"/>
              <p:cNvSpPr>
                <a:spLocks noChangeArrowheads="1"/>
              </p:cNvSpPr>
              <p:nvPr/>
            </p:nvSpPr>
            <p:spPr bwMode="gray">
              <a:xfrm>
                <a:off x="1311" y="597"/>
                <a:ext cx="600" cy="589"/>
              </a:xfrm>
              <a:prstGeom prst="ellipse">
                <a:avLst/>
              </a:prstGeom>
              <a:gradFill rotWithShape="1">
                <a:gsLst>
                  <a:gs pos="0">
                    <a:srgbClr val="AAB2B3"/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endParaRPr lang="uk-UA"/>
              </a:p>
            </p:txBody>
          </p:sp>
          <p:sp>
            <p:nvSpPr>
              <p:cNvPr id="27680" name="Oval 31"/>
              <p:cNvSpPr>
                <a:spLocks noChangeArrowheads="1"/>
              </p:cNvSpPr>
              <p:nvPr/>
            </p:nvSpPr>
            <p:spPr bwMode="gray">
              <a:xfrm>
                <a:off x="1346" y="613"/>
                <a:ext cx="533" cy="479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D6E1E2">
                      <a:alpha val="37999"/>
                    </a:srgb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endParaRPr lang="uk-UA"/>
              </a:p>
            </p:txBody>
          </p:sp>
        </p:grpSp>
        <p:sp>
          <p:nvSpPr>
            <p:cNvPr id="27674" name="Text Box 32"/>
            <p:cNvSpPr txBox="1">
              <a:spLocks noChangeArrowheads="1"/>
            </p:cNvSpPr>
            <p:nvPr/>
          </p:nvSpPr>
          <p:spPr bwMode="gray">
            <a:xfrm>
              <a:off x="1288" y="1354"/>
              <a:ext cx="19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 eaLnBrk="1" hangingPunct="1"/>
              <a:r>
                <a:rPr lang="uk-UA" sz="2400" b="1">
                  <a:solidFill>
                    <a:srgbClr val="003399"/>
                  </a:solidFill>
                  <a:latin typeface="Arial" charset="0"/>
                </a:rPr>
                <a:t>2</a:t>
              </a:r>
              <a:endParaRPr lang="ru-RU" b="1">
                <a:solidFill>
                  <a:srgbClr val="003399"/>
                </a:solidFill>
                <a:latin typeface="Arial" charset="0"/>
              </a:endParaRPr>
            </a:p>
          </p:txBody>
        </p:sp>
        <p:sp>
          <p:nvSpPr>
            <p:cNvPr id="27675" name="Text Box 33"/>
            <p:cNvSpPr txBox="1">
              <a:spLocks noChangeArrowheads="1"/>
            </p:cNvSpPr>
            <p:nvPr/>
          </p:nvSpPr>
          <p:spPr bwMode="gray">
            <a:xfrm>
              <a:off x="768" y="1776"/>
              <a:ext cx="1296" cy="9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lnSpc>
                  <a:spcPct val="8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None/>
              </a:pPr>
              <a:r>
                <a:rPr lang="uk-UA" sz="2800">
                  <a:latin typeface="Monotype Corsiva" pitchFamily="66" charset="0"/>
                </a:rPr>
                <a:t>Нераціональне природокористування</a:t>
              </a:r>
            </a:p>
            <a:p>
              <a:pPr eaLnBrk="1" hangingPunct="1">
                <a:lnSpc>
                  <a:spcPct val="8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¡"/>
              </a:pPr>
              <a:endParaRPr lang="en-US" sz="2800">
                <a:latin typeface="Monotype Corsiva" pitchFamily="66" charset="0"/>
              </a:endParaRP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6084888" y="1628775"/>
            <a:ext cx="2519362" cy="4032250"/>
            <a:chOff x="2208" y="1296"/>
            <a:chExt cx="1365" cy="2542"/>
          </a:xfrm>
        </p:grpSpPr>
        <p:sp>
          <p:nvSpPr>
            <p:cNvPr id="27654" name="AutoShape 35"/>
            <p:cNvSpPr>
              <a:spLocks noChangeArrowheads="1"/>
            </p:cNvSpPr>
            <p:nvPr/>
          </p:nvSpPr>
          <p:spPr bwMode="gray">
            <a:xfrm>
              <a:off x="2208" y="1490"/>
              <a:ext cx="1363" cy="180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34B034"/>
                </a:gs>
                <a:gs pos="100000">
                  <a:srgbClr val="3F8B4A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uk-UA"/>
            </a:p>
          </p:txBody>
        </p:sp>
        <p:sp>
          <p:nvSpPr>
            <p:cNvPr id="27655" name="AutoShape 36"/>
            <p:cNvSpPr>
              <a:spLocks noChangeArrowheads="1"/>
            </p:cNvSpPr>
            <p:nvPr/>
          </p:nvSpPr>
          <p:spPr bwMode="gray">
            <a:xfrm>
              <a:off x="2229" y="1495"/>
              <a:ext cx="1322" cy="1766"/>
            </a:xfrm>
            <a:prstGeom prst="roundRect">
              <a:avLst>
                <a:gd name="adj" fmla="val 16667"/>
              </a:avLst>
            </a:prstGeom>
            <a:solidFill>
              <a:srgbClr val="73E77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uk-UA"/>
            </a:p>
          </p:txBody>
        </p:sp>
        <p:sp>
          <p:nvSpPr>
            <p:cNvPr id="27656" name="AutoShape 37"/>
            <p:cNvSpPr>
              <a:spLocks noChangeArrowheads="1"/>
            </p:cNvSpPr>
            <p:nvPr/>
          </p:nvSpPr>
          <p:spPr bwMode="gray">
            <a:xfrm>
              <a:off x="2240" y="2795"/>
              <a:ext cx="1304" cy="44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3E77E"/>
                </a:gs>
                <a:gs pos="100000">
                  <a:srgbClr val="B3F2B9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uk-UA"/>
            </a:p>
          </p:txBody>
        </p:sp>
        <p:sp>
          <p:nvSpPr>
            <p:cNvPr id="27657" name="AutoShape 38"/>
            <p:cNvSpPr>
              <a:spLocks noChangeArrowheads="1"/>
            </p:cNvSpPr>
            <p:nvPr/>
          </p:nvSpPr>
          <p:spPr bwMode="gray">
            <a:xfrm>
              <a:off x="2240" y="1509"/>
              <a:ext cx="1304" cy="44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D0F7D4"/>
                </a:gs>
                <a:gs pos="100000">
                  <a:srgbClr val="73E77E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uk-UA"/>
            </a:p>
          </p:txBody>
        </p:sp>
        <p:sp>
          <p:nvSpPr>
            <p:cNvPr id="27658" name="Oval 39"/>
            <p:cNvSpPr>
              <a:spLocks noChangeArrowheads="1"/>
            </p:cNvSpPr>
            <p:nvPr/>
          </p:nvSpPr>
          <p:spPr bwMode="gray">
            <a:xfrm>
              <a:off x="2677" y="1296"/>
              <a:ext cx="405" cy="40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/>
            <a:p>
              <a:endParaRPr lang="uk-UA"/>
            </a:p>
          </p:txBody>
        </p:sp>
        <p:sp>
          <p:nvSpPr>
            <p:cNvPr id="27659" name="Oval 40"/>
            <p:cNvSpPr>
              <a:spLocks noChangeArrowheads="1"/>
            </p:cNvSpPr>
            <p:nvPr/>
          </p:nvSpPr>
          <p:spPr bwMode="gray">
            <a:xfrm>
              <a:off x="2681" y="1299"/>
              <a:ext cx="392" cy="392"/>
            </a:xfrm>
            <a:prstGeom prst="ellipse">
              <a:avLst/>
            </a:prstGeom>
            <a:gradFill rotWithShape="1">
              <a:gsLst>
                <a:gs pos="0">
                  <a:srgbClr val="636869"/>
                </a:gs>
                <a:gs pos="100000">
                  <a:srgbClr val="D6E1E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eaVert" wrap="none" anchor="ctr"/>
            <a:lstStyle/>
            <a:p>
              <a:endParaRPr lang="uk-UA"/>
            </a:p>
          </p:txBody>
        </p:sp>
        <p:sp>
          <p:nvSpPr>
            <p:cNvPr id="27660" name="Oval 41"/>
            <p:cNvSpPr>
              <a:spLocks noChangeArrowheads="1"/>
            </p:cNvSpPr>
            <p:nvPr/>
          </p:nvSpPr>
          <p:spPr bwMode="gray">
            <a:xfrm>
              <a:off x="2686" y="1301"/>
              <a:ext cx="383" cy="383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alpha val="0"/>
                  </a:srgbClr>
                </a:gs>
                <a:gs pos="100000">
                  <a:srgbClr val="F1F5F5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eaVert" wrap="none" anchor="ctr"/>
            <a:lstStyle/>
            <a:p>
              <a:endParaRPr lang="uk-UA"/>
            </a:p>
          </p:txBody>
        </p:sp>
        <p:sp>
          <p:nvSpPr>
            <p:cNvPr id="27661" name="Oval 42"/>
            <p:cNvSpPr>
              <a:spLocks noChangeArrowheads="1"/>
            </p:cNvSpPr>
            <p:nvPr/>
          </p:nvSpPr>
          <p:spPr bwMode="gray">
            <a:xfrm>
              <a:off x="2690" y="1305"/>
              <a:ext cx="364" cy="357"/>
            </a:xfrm>
            <a:prstGeom prst="ellipse">
              <a:avLst/>
            </a:prstGeom>
            <a:gradFill rotWithShape="1">
              <a:gsLst>
                <a:gs pos="0">
                  <a:srgbClr val="AAB2B3"/>
                </a:gs>
                <a:gs pos="100000">
                  <a:srgbClr val="D6E1E2">
                    <a:alpha val="48000"/>
                  </a:srgb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eaVert" wrap="none" anchor="ctr"/>
            <a:lstStyle/>
            <a:p>
              <a:endParaRPr lang="uk-UA"/>
            </a:p>
          </p:txBody>
        </p:sp>
        <p:sp>
          <p:nvSpPr>
            <p:cNvPr id="27662" name="Oval 43"/>
            <p:cNvSpPr>
              <a:spLocks noChangeArrowheads="1"/>
            </p:cNvSpPr>
            <p:nvPr/>
          </p:nvSpPr>
          <p:spPr bwMode="gray">
            <a:xfrm>
              <a:off x="2712" y="1315"/>
              <a:ext cx="323" cy="290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D6E1E2">
                    <a:alpha val="37999"/>
                  </a:srgb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eaVert" wrap="none" anchor="ctr"/>
            <a:lstStyle/>
            <a:p>
              <a:endParaRPr lang="uk-UA"/>
            </a:p>
          </p:txBody>
        </p:sp>
        <p:sp>
          <p:nvSpPr>
            <p:cNvPr id="27663" name="Text Box 44"/>
            <p:cNvSpPr txBox="1">
              <a:spLocks noChangeArrowheads="1"/>
            </p:cNvSpPr>
            <p:nvPr/>
          </p:nvSpPr>
          <p:spPr bwMode="gray">
            <a:xfrm>
              <a:off x="2779" y="1354"/>
              <a:ext cx="19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 eaLnBrk="1" hangingPunct="1"/>
              <a:r>
                <a:rPr lang="uk-UA" sz="2400" b="1">
                  <a:solidFill>
                    <a:srgbClr val="003399"/>
                  </a:solidFill>
                  <a:latin typeface="Arial" charset="0"/>
                </a:rPr>
                <a:t>3</a:t>
              </a:r>
              <a:endParaRPr lang="ru-RU" b="1">
                <a:solidFill>
                  <a:srgbClr val="003399"/>
                </a:solidFill>
                <a:latin typeface="Arial" charset="0"/>
              </a:endParaRPr>
            </a:p>
          </p:txBody>
        </p:sp>
        <p:sp>
          <p:nvSpPr>
            <p:cNvPr id="27664" name="Text Box 45"/>
            <p:cNvSpPr txBox="1">
              <a:spLocks noChangeArrowheads="1"/>
            </p:cNvSpPr>
            <p:nvPr/>
          </p:nvSpPr>
          <p:spPr bwMode="gray">
            <a:xfrm>
              <a:off x="2256" y="1776"/>
              <a:ext cx="1296" cy="16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lnSpc>
                  <a:spcPct val="8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None/>
              </a:pPr>
              <a:r>
                <a:rPr lang="uk-UA" sz="2800">
                  <a:latin typeface="Monotype Corsiva" pitchFamily="66" charset="0"/>
                </a:rPr>
                <a:t>Забруднення навколишнього середовища відходами виробництва та суспільства</a:t>
              </a:r>
              <a:endParaRPr lang="ru-RU" sz="2800">
                <a:latin typeface="Monotype Corsiva" pitchFamily="66" charset="0"/>
              </a:endParaRPr>
            </a:p>
            <a:p>
              <a:pPr eaLnBrk="1" hangingPunct="1">
                <a:lnSpc>
                  <a:spcPct val="80000"/>
                </a:lnSpc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¡"/>
              </a:pPr>
              <a:endParaRPr lang="en-US" sz="2800">
                <a:latin typeface="Monotype Corsiva" pitchFamily="66" charset="0"/>
              </a:endParaRPr>
            </a:p>
          </p:txBody>
        </p:sp>
        <p:sp>
          <p:nvSpPr>
            <p:cNvPr id="27665" name="AutoShape 46"/>
            <p:cNvSpPr>
              <a:spLocks noChangeArrowheads="1"/>
            </p:cNvSpPr>
            <p:nvPr/>
          </p:nvSpPr>
          <p:spPr bwMode="gray">
            <a:xfrm>
              <a:off x="2210" y="3290"/>
              <a:ext cx="1363" cy="548"/>
            </a:xfrm>
            <a:prstGeom prst="roundRect">
              <a:avLst>
                <a:gd name="adj" fmla="val 40389"/>
              </a:avLst>
            </a:prstGeom>
            <a:gradFill rotWithShape="1">
              <a:gsLst>
                <a:gs pos="0">
                  <a:srgbClr val="58A4AE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uk-UA"/>
            </a:p>
          </p:txBody>
        </p:sp>
        <p:sp>
          <p:nvSpPr>
            <p:cNvPr id="27666" name="AutoShape 47"/>
            <p:cNvSpPr>
              <a:spLocks noChangeArrowheads="1"/>
            </p:cNvSpPr>
            <p:nvPr/>
          </p:nvSpPr>
          <p:spPr bwMode="gray">
            <a:xfrm>
              <a:off x="2238" y="3305"/>
              <a:ext cx="1304" cy="48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2B2BB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uk-UA"/>
            </a:p>
          </p:txBody>
        </p:sp>
      </p:grpSp>
    </p:spTree>
    <p:extLst>
      <p:ext uri="{BB962C8B-B14F-4D97-AF65-F5344CB8AC3E}">
        <p14:creationId xmlns:p14="http://schemas.microsoft.com/office/powerpoint/2010/main" val="436701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 smtClean="0"/>
              <a:t>	Глобалізація </a:t>
            </a:r>
            <a:r>
              <a:rPr lang="uk-UA" dirty="0"/>
              <a:t>– тривалий процес інтеграції національних економік світу з метою розв’язання глобальних проблем людства.</a:t>
            </a:r>
          </a:p>
          <a:p>
            <a:pPr marL="0" indent="0">
              <a:buNone/>
            </a:pPr>
            <a:r>
              <a:rPr lang="uk-UA" dirty="0" smtClean="0"/>
              <a:t>	Глобалізація </a:t>
            </a:r>
            <a:r>
              <a:rPr lang="uk-UA" dirty="0"/>
              <a:t>– складне явище взаємозалежності економік, що виникає у зв’язку з обміном товарів і послуг та потоками капіталів.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501991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Причини формування глобалізаційних процесів:</a:t>
            </a:r>
            <a:r>
              <a:rPr lang="uk-UA" dirty="0" smtClean="0">
                <a:solidFill>
                  <a:schemeClr val="bg1"/>
                </a:solidFill>
              </a:rPr>
              <a:t/>
            </a:r>
            <a:br>
              <a:rPr lang="uk-UA" dirty="0" smtClean="0">
                <a:solidFill>
                  <a:schemeClr val="bg1"/>
                </a:solidFill>
              </a:rPr>
            </a:br>
            <a:endParaRPr lang="uk-UA" dirty="0">
              <a:solidFill>
                <a:schemeClr val="bg1"/>
              </a:solidFill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5141168"/>
          </a:xfrm>
        </p:spPr>
        <p:txBody>
          <a:bodyPr>
            <a:noAutofit/>
          </a:bodyPr>
          <a:lstStyle/>
          <a:p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процес 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інтернаціоналізації, який приводить до поглиблення співробітництва між країнами та посилення їх взаємозалежності;</a:t>
            </a:r>
          </a:p>
          <a:p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науково-технічний прогрес: поява інформаційних технологій, які корінним чином змінюють всю систему соціально-економічних відносин, переносять на якісно новий технічний рівень організаційно-економічні відносини, транспортні та комунікаційні зв’язки (зниження витрат на трансакції);</a:t>
            </a:r>
          </a:p>
          <a:p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загострення проблем, що є загальними для всіх людей і країн світу та є важливими з точки зору збереження та розвитку людської цивілізації.</a:t>
            </a:r>
          </a:p>
          <a:p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Основні ознаки процесу глобалізації:</a:t>
            </a:r>
          </a:p>
          <a:p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взаємозалежність національних економік та їхнє взаємопроникнення, формування міжнародних виробничих комплексів поза національними кордонами;</a:t>
            </a:r>
          </a:p>
          <a:p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фінансова глобалізація – зростаюча фінансова єдність та взаємозалежність фінансово-економічних систем країн світу;</a:t>
            </a:r>
          </a:p>
          <a:p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послаблення можливостей національних держав щодо формування незалежної економічної політики;</a:t>
            </a:r>
          </a:p>
          <a:p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розширення масштабів обміну та інтенсифікація процесів руху товарів, капіталів, трудових ресурсів;</a:t>
            </a:r>
          </a:p>
          <a:p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створення інституцій міждержавного, міжнародного регулювання глобальних проблем;</a:t>
            </a:r>
          </a:p>
          <a:p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тяжіння світової економіки до єдиних стандартів, цінностей, принципів функціонування.</a:t>
            </a:r>
          </a:p>
          <a:p>
            <a:endParaRPr lang="uk-UA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45769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7" y="357167"/>
            <a:ext cx="2000263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Box 2"/>
          <p:cNvSpPr txBox="1"/>
          <p:nvPr/>
        </p:nvSpPr>
        <p:spPr>
          <a:xfrm>
            <a:off x="2500298" y="500042"/>
            <a:ext cx="5857916" cy="4001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FFFF00"/>
                </a:solidFill>
              </a:rPr>
              <a:t>Точки </a:t>
            </a:r>
            <a:r>
              <a:rPr lang="ru-RU" sz="2000" b="1" dirty="0" err="1" smtClean="0">
                <a:solidFill>
                  <a:srgbClr val="FFFF00"/>
                </a:solidFill>
              </a:rPr>
              <a:t>зору</a:t>
            </a:r>
            <a:endParaRPr lang="ru-RU" sz="2000" b="1" dirty="0">
              <a:solidFill>
                <a:srgbClr val="FFFF00"/>
              </a:solidFill>
            </a:endParaRPr>
          </a:p>
        </p:txBody>
      </p:sp>
      <p:sp>
        <p:nvSpPr>
          <p:cNvPr id="6" name="Выноска-облако 5"/>
          <p:cNvSpPr/>
          <p:nvPr/>
        </p:nvSpPr>
        <p:spPr>
          <a:xfrm>
            <a:off x="357158" y="2285992"/>
            <a:ext cx="3643338" cy="3143272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bg1"/>
                </a:solidFill>
              </a:rPr>
              <a:t>Є </a:t>
            </a:r>
            <a:r>
              <a:rPr lang="ru-RU" sz="1600" b="1" dirty="0" err="1">
                <a:solidFill>
                  <a:schemeClr val="bg1"/>
                </a:solidFill>
              </a:rPr>
              <a:t>позитивним</a:t>
            </a:r>
            <a:r>
              <a:rPr lang="ru-RU" sz="1600" b="1" dirty="0">
                <a:solidFill>
                  <a:schemeClr val="bg1"/>
                </a:solidFill>
              </a:rPr>
              <a:t> і </a:t>
            </a:r>
            <a:r>
              <a:rPr lang="ru-RU" sz="1600" b="1" dirty="0" err="1">
                <a:solidFill>
                  <a:schemeClr val="bg1"/>
                </a:solidFill>
              </a:rPr>
              <a:t>прогресивним</a:t>
            </a:r>
            <a:r>
              <a:rPr lang="ru-RU" sz="1600" b="1" dirty="0">
                <a:solidFill>
                  <a:schemeClr val="bg1"/>
                </a:solidFill>
              </a:rPr>
              <a:t> в </a:t>
            </a:r>
            <a:r>
              <a:rPr lang="ru-RU" sz="1600" b="1" dirty="0" err="1">
                <a:solidFill>
                  <a:schemeClr val="bg1"/>
                </a:solidFill>
              </a:rPr>
              <a:t>своїй</a:t>
            </a:r>
            <a:r>
              <a:rPr lang="ru-RU" sz="1600" b="1" dirty="0">
                <a:solidFill>
                  <a:schemeClr val="bg1"/>
                </a:solidFill>
              </a:rPr>
              <a:t> </a:t>
            </a:r>
            <a:r>
              <a:rPr lang="ru-RU" sz="1600" b="1" dirty="0" err="1">
                <a:solidFill>
                  <a:schemeClr val="bg1"/>
                </a:solidFill>
              </a:rPr>
              <a:t>основі</a:t>
            </a:r>
            <a:r>
              <a:rPr lang="ru-RU" sz="1600" b="1" dirty="0">
                <a:solidFill>
                  <a:schemeClr val="bg1"/>
                </a:solidFill>
              </a:rPr>
              <a:t> </a:t>
            </a:r>
            <a:r>
              <a:rPr lang="ru-RU" sz="1600" b="1" dirty="0" err="1">
                <a:solidFill>
                  <a:schemeClr val="bg1"/>
                </a:solidFill>
              </a:rPr>
              <a:t>явищем</a:t>
            </a:r>
            <a:r>
              <a:rPr lang="ru-RU" sz="1600" b="1" dirty="0">
                <a:solidFill>
                  <a:schemeClr val="bg1"/>
                </a:solidFill>
              </a:rPr>
              <a:t>, яке буде </a:t>
            </a:r>
            <a:r>
              <a:rPr lang="ru-RU" sz="1600" b="1" dirty="0" err="1">
                <a:solidFill>
                  <a:schemeClr val="bg1"/>
                </a:solidFill>
              </a:rPr>
              <a:t>сприяти</a:t>
            </a:r>
            <a:r>
              <a:rPr lang="ru-RU" sz="1600" b="1" dirty="0">
                <a:solidFill>
                  <a:schemeClr val="bg1"/>
                </a:solidFill>
              </a:rPr>
              <a:t> </a:t>
            </a:r>
            <a:r>
              <a:rPr lang="ru-RU" sz="1600" b="1" dirty="0" err="1">
                <a:solidFill>
                  <a:schemeClr val="bg1"/>
                </a:solidFill>
              </a:rPr>
              <a:t>вирішенню</a:t>
            </a:r>
            <a:r>
              <a:rPr lang="ru-RU" sz="1600" b="1" dirty="0">
                <a:solidFill>
                  <a:schemeClr val="bg1"/>
                </a:solidFill>
              </a:rPr>
              <a:t> </a:t>
            </a:r>
            <a:r>
              <a:rPr lang="ru-RU" sz="1600" b="1" dirty="0" err="1">
                <a:solidFill>
                  <a:schemeClr val="bg1"/>
                </a:solidFill>
              </a:rPr>
              <a:t>основних</a:t>
            </a:r>
            <a:r>
              <a:rPr lang="ru-RU" sz="1600" b="1" dirty="0">
                <a:solidFill>
                  <a:schemeClr val="bg1"/>
                </a:solidFill>
              </a:rPr>
              <a:t> проблем </a:t>
            </a:r>
            <a:r>
              <a:rPr lang="ru-RU" sz="1600" b="1" dirty="0" err="1">
                <a:solidFill>
                  <a:schemeClr val="bg1"/>
                </a:solidFill>
              </a:rPr>
              <a:t>людства</a:t>
            </a:r>
            <a:endParaRPr lang="ru-RU" sz="1600" b="1" dirty="0">
              <a:solidFill>
                <a:schemeClr val="bg1"/>
              </a:solidFill>
            </a:endParaRPr>
          </a:p>
        </p:txBody>
      </p:sp>
      <p:sp>
        <p:nvSpPr>
          <p:cNvPr id="7" name="Выноска-облако 6"/>
          <p:cNvSpPr/>
          <p:nvPr/>
        </p:nvSpPr>
        <p:spPr>
          <a:xfrm>
            <a:off x="5357818" y="1428736"/>
            <a:ext cx="3500462" cy="3000396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>
                <a:solidFill>
                  <a:schemeClr val="bg1"/>
                </a:solidFill>
              </a:rPr>
              <a:t>Глобалізація</a:t>
            </a:r>
            <a:r>
              <a:rPr lang="ru-RU" b="1" dirty="0">
                <a:solidFill>
                  <a:schemeClr val="bg1"/>
                </a:solidFill>
              </a:rPr>
              <a:t> </a:t>
            </a:r>
            <a:r>
              <a:rPr lang="ru-RU" b="1" dirty="0" err="1">
                <a:solidFill>
                  <a:schemeClr val="bg1"/>
                </a:solidFill>
              </a:rPr>
              <a:t>має</a:t>
            </a:r>
            <a:r>
              <a:rPr lang="ru-RU" b="1" dirty="0">
                <a:solidFill>
                  <a:schemeClr val="bg1"/>
                </a:solidFill>
              </a:rPr>
              <a:t> </a:t>
            </a:r>
            <a:r>
              <a:rPr lang="ru-RU" b="1" dirty="0" err="1">
                <a:solidFill>
                  <a:schemeClr val="bg1"/>
                </a:solidFill>
              </a:rPr>
              <a:t>тільки</a:t>
            </a:r>
            <a:r>
              <a:rPr lang="ru-RU" b="1" dirty="0">
                <a:solidFill>
                  <a:schemeClr val="bg1"/>
                </a:solidFill>
              </a:rPr>
              <a:t> </a:t>
            </a:r>
            <a:r>
              <a:rPr lang="ru-RU" b="1" dirty="0" err="1">
                <a:solidFill>
                  <a:schemeClr val="bg1"/>
                </a:solidFill>
              </a:rPr>
              <a:t>негативні</a:t>
            </a:r>
            <a:r>
              <a:rPr lang="ru-RU" b="1" dirty="0">
                <a:solidFill>
                  <a:schemeClr val="bg1"/>
                </a:solidFill>
              </a:rPr>
              <a:t> </a:t>
            </a:r>
            <a:r>
              <a:rPr lang="ru-RU" b="1" dirty="0" err="1">
                <a:solidFill>
                  <a:schemeClr val="bg1"/>
                </a:solidFill>
              </a:rPr>
              <a:t>наслідки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0" name="Двойная стрелка влево/вправо 9"/>
          <p:cNvSpPr/>
          <p:nvPr/>
        </p:nvSpPr>
        <p:spPr>
          <a:xfrm rot="20309643">
            <a:off x="4071934" y="3143248"/>
            <a:ext cx="1214446" cy="500066"/>
          </a:xfrm>
          <a:prstGeom prst="left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7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428604"/>
            <a:ext cx="8143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err="1">
                <a:solidFill>
                  <a:schemeClr val="bg1"/>
                </a:solidFill>
              </a:rPr>
              <a:t>Глобалізація</a:t>
            </a:r>
            <a:r>
              <a:rPr lang="ru-RU" b="1" dirty="0">
                <a:solidFill>
                  <a:schemeClr val="bg1"/>
                </a:solidFill>
              </a:rPr>
              <a:t> - </a:t>
            </a:r>
            <a:r>
              <a:rPr lang="ru-RU" b="1" dirty="0" err="1">
                <a:solidFill>
                  <a:schemeClr val="bg1"/>
                </a:solidFill>
              </a:rPr>
              <a:t>це</a:t>
            </a:r>
            <a:r>
              <a:rPr lang="ru-RU" b="1" dirty="0">
                <a:solidFill>
                  <a:schemeClr val="bg1"/>
                </a:solidFill>
              </a:rPr>
              <a:t> </a:t>
            </a:r>
            <a:r>
              <a:rPr lang="ru-RU" b="1" dirty="0" err="1">
                <a:solidFill>
                  <a:schemeClr val="bg1"/>
                </a:solidFill>
              </a:rPr>
              <a:t>процес</a:t>
            </a:r>
            <a:r>
              <a:rPr lang="ru-RU" b="1" dirty="0">
                <a:solidFill>
                  <a:schemeClr val="bg1"/>
                </a:solidFill>
              </a:rPr>
              <a:t> </a:t>
            </a:r>
            <a:r>
              <a:rPr lang="ru-RU" b="1" dirty="0" err="1">
                <a:solidFill>
                  <a:schemeClr val="bg1"/>
                </a:solidFill>
              </a:rPr>
              <a:t>інтеграції</a:t>
            </a:r>
            <a:r>
              <a:rPr lang="ru-RU" b="1" dirty="0">
                <a:solidFill>
                  <a:schemeClr val="bg1"/>
                </a:solidFill>
              </a:rPr>
              <a:t> держав і </a:t>
            </a:r>
            <a:r>
              <a:rPr lang="ru-RU" b="1" dirty="0" err="1">
                <a:solidFill>
                  <a:schemeClr val="bg1"/>
                </a:solidFill>
              </a:rPr>
              <a:t>народів</a:t>
            </a:r>
            <a:r>
              <a:rPr lang="ru-RU" b="1" dirty="0">
                <a:solidFill>
                  <a:schemeClr val="bg1"/>
                </a:solidFill>
              </a:rPr>
              <a:t> в </a:t>
            </a:r>
            <a:r>
              <a:rPr lang="ru-RU" b="1" dirty="0" err="1">
                <a:solidFill>
                  <a:schemeClr val="bg1"/>
                </a:solidFill>
              </a:rPr>
              <a:t>різних</a:t>
            </a:r>
            <a:r>
              <a:rPr lang="ru-RU" b="1" dirty="0">
                <a:solidFill>
                  <a:schemeClr val="bg1"/>
                </a:solidFill>
              </a:rPr>
              <a:t> областях </a:t>
            </a:r>
            <a:r>
              <a:rPr lang="ru-RU" b="1" dirty="0" err="1">
                <a:solidFill>
                  <a:schemeClr val="bg1"/>
                </a:solidFill>
              </a:rPr>
              <a:t>діяльності</a:t>
            </a:r>
            <a:endParaRPr lang="ru-RU" b="1" dirty="0">
              <a:solidFill>
                <a:schemeClr val="bg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00364" y="1571612"/>
            <a:ext cx="3095625" cy="29289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214282" y="1645055"/>
            <a:ext cx="278608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err="1">
                <a:solidFill>
                  <a:srgbClr val="C00000"/>
                </a:solidFill>
              </a:rPr>
              <a:t>Перехід</a:t>
            </a:r>
            <a:r>
              <a:rPr lang="ru-RU" sz="1600" b="1" dirty="0">
                <a:solidFill>
                  <a:srgbClr val="C00000"/>
                </a:solidFill>
              </a:rPr>
              <a:t> </a:t>
            </a:r>
            <a:r>
              <a:rPr lang="ru-RU" sz="1600" b="1" dirty="0" err="1">
                <a:solidFill>
                  <a:srgbClr val="C00000"/>
                </a:solidFill>
              </a:rPr>
              <a:t>від</a:t>
            </a:r>
            <a:r>
              <a:rPr lang="ru-RU" sz="1600" b="1" dirty="0">
                <a:solidFill>
                  <a:srgbClr val="C00000"/>
                </a:solidFill>
              </a:rPr>
              <a:t> </a:t>
            </a:r>
            <a:r>
              <a:rPr lang="ru-RU" sz="1600" b="1" dirty="0" err="1">
                <a:solidFill>
                  <a:srgbClr val="C00000"/>
                </a:solidFill>
              </a:rPr>
              <a:t>індустріального</a:t>
            </a:r>
            <a:r>
              <a:rPr lang="ru-RU" sz="1600" b="1" dirty="0">
                <a:solidFill>
                  <a:srgbClr val="C00000"/>
                </a:solidFill>
              </a:rPr>
              <a:t> </a:t>
            </a:r>
            <a:r>
              <a:rPr lang="ru-RU" sz="1600" b="1" dirty="0" err="1">
                <a:solidFill>
                  <a:srgbClr val="C00000"/>
                </a:solidFill>
              </a:rPr>
              <a:t>суспільства</a:t>
            </a:r>
            <a:r>
              <a:rPr lang="ru-RU" sz="1600" b="1" dirty="0">
                <a:solidFill>
                  <a:srgbClr val="C00000"/>
                </a:solidFill>
              </a:rPr>
              <a:t> до </a:t>
            </a:r>
            <a:r>
              <a:rPr lang="ru-RU" sz="1600" b="1" dirty="0" err="1">
                <a:solidFill>
                  <a:srgbClr val="C00000"/>
                </a:solidFill>
              </a:rPr>
              <a:t>інформаційного</a:t>
            </a:r>
            <a:r>
              <a:rPr lang="ru-RU" sz="1600" b="1" dirty="0">
                <a:solidFill>
                  <a:srgbClr val="C00000"/>
                </a:solidFill>
              </a:rPr>
              <a:t>, до </a:t>
            </a:r>
            <a:r>
              <a:rPr lang="ru-RU" sz="1600" b="1" dirty="0" err="1">
                <a:solidFill>
                  <a:srgbClr val="C00000"/>
                </a:solidFill>
              </a:rPr>
              <a:t>високих</a:t>
            </a:r>
            <a:r>
              <a:rPr lang="ru-RU" sz="1600" b="1" dirty="0">
                <a:solidFill>
                  <a:srgbClr val="C00000"/>
                </a:solidFill>
              </a:rPr>
              <a:t> </a:t>
            </a:r>
            <a:r>
              <a:rPr lang="ru-RU" sz="1600" b="1" dirty="0" err="1">
                <a:solidFill>
                  <a:srgbClr val="C00000"/>
                </a:solidFill>
              </a:rPr>
              <a:t>технологій</a:t>
            </a:r>
            <a:endParaRPr lang="ru-RU" sz="1600" b="1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72198" y="1285860"/>
            <a:ext cx="26432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err="1">
                <a:solidFill>
                  <a:srgbClr val="C00000"/>
                </a:solidFill>
              </a:rPr>
              <a:t>Перехід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від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централізації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економіки</a:t>
            </a:r>
            <a:r>
              <a:rPr lang="ru-RU" b="1" dirty="0">
                <a:solidFill>
                  <a:srgbClr val="C00000"/>
                </a:solidFill>
              </a:rPr>
              <a:t> до </a:t>
            </a:r>
            <a:r>
              <a:rPr lang="ru-RU" b="1" dirty="0" err="1">
                <a:solidFill>
                  <a:srgbClr val="C00000"/>
                </a:solidFill>
              </a:rPr>
              <a:t>її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децентралізації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8596" y="3786190"/>
            <a:ext cx="24288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err="1">
                <a:solidFill>
                  <a:srgbClr val="C00000"/>
                </a:solidFill>
              </a:rPr>
              <a:t>Перехід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від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національної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економіки</a:t>
            </a:r>
            <a:r>
              <a:rPr lang="ru-RU" b="1" dirty="0">
                <a:solidFill>
                  <a:srgbClr val="C00000"/>
                </a:solidFill>
              </a:rPr>
              <a:t> до </a:t>
            </a:r>
            <a:r>
              <a:rPr lang="ru-RU" b="1" dirty="0" err="1">
                <a:solidFill>
                  <a:srgbClr val="C00000"/>
                </a:solidFill>
              </a:rPr>
              <a:t>світової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215074" y="3500438"/>
            <a:ext cx="25717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err="1">
                <a:solidFill>
                  <a:srgbClr val="C00000"/>
                </a:solidFill>
              </a:rPr>
              <a:t>Перехід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від</a:t>
            </a:r>
            <a:r>
              <a:rPr lang="ru-RU" b="1" dirty="0">
                <a:solidFill>
                  <a:srgbClr val="C00000"/>
                </a:solidFill>
              </a:rPr>
              <a:t> альтернативного </a:t>
            </a:r>
            <a:r>
              <a:rPr lang="ru-RU" b="1" dirty="0" err="1">
                <a:solidFill>
                  <a:srgbClr val="C00000"/>
                </a:solidFill>
              </a:rPr>
              <a:t>вибору</a:t>
            </a:r>
            <a:r>
              <a:rPr lang="ru-RU" b="1" dirty="0">
                <a:solidFill>
                  <a:srgbClr val="C00000"/>
                </a:solidFill>
              </a:rPr>
              <a:t> (</a:t>
            </a:r>
            <a:r>
              <a:rPr lang="ru-RU" b="1" dirty="0" err="1">
                <a:solidFill>
                  <a:srgbClr val="C00000"/>
                </a:solidFill>
              </a:rPr>
              <a:t>або</a:t>
            </a:r>
            <a:r>
              <a:rPr lang="ru-RU" b="1" dirty="0">
                <a:solidFill>
                  <a:srgbClr val="C00000"/>
                </a:solidFill>
              </a:rPr>
              <a:t> / </a:t>
            </a:r>
            <a:r>
              <a:rPr lang="ru-RU" b="1" dirty="0" err="1">
                <a:solidFill>
                  <a:srgbClr val="C00000"/>
                </a:solidFill>
              </a:rPr>
              <a:t>або</a:t>
            </a:r>
            <a:r>
              <a:rPr lang="ru-RU" b="1" dirty="0">
                <a:solidFill>
                  <a:srgbClr val="C00000"/>
                </a:solidFill>
              </a:rPr>
              <a:t>) до </a:t>
            </a:r>
            <a:r>
              <a:rPr lang="ru-RU" b="1" dirty="0" err="1">
                <a:solidFill>
                  <a:srgbClr val="C00000"/>
                </a:solidFill>
              </a:rPr>
              <a:t>різноманіття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вибору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071802" y="4429132"/>
            <a:ext cx="30718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err="1">
                <a:solidFill>
                  <a:srgbClr val="C00000"/>
                </a:solidFill>
              </a:rPr>
              <a:t>Використання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нових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комунікаційних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технологій</a:t>
            </a:r>
            <a:r>
              <a:rPr lang="ru-RU" b="1" dirty="0">
                <a:solidFill>
                  <a:srgbClr val="C00000"/>
                </a:solidFill>
              </a:rPr>
              <a:t>: </a:t>
            </a:r>
            <a:r>
              <a:rPr lang="ru-RU" b="1" dirty="0" err="1">
                <a:solidFill>
                  <a:srgbClr val="C00000"/>
                </a:solidFill>
              </a:rPr>
              <a:t>Інтернету</a:t>
            </a:r>
            <a:r>
              <a:rPr lang="ru-RU" b="1" dirty="0">
                <a:solidFill>
                  <a:srgbClr val="C00000"/>
                </a:solidFill>
              </a:rPr>
              <a:t>, </a:t>
            </a:r>
            <a:r>
              <a:rPr lang="ru-RU" b="1" dirty="0" err="1">
                <a:solidFill>
                  <a:srgbClr val="C00000"/>
                </a:solidFill>
              </a:rPr>
              <a:t>супутникового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телебачення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71868" y="1142984"/>
            <a:ext cx="20002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009900"/>
                </a:solidFill>
              </a:rPr>
              <a:t>Причини</a:t>
            </a:r>
            <a:endParaRPr lang="ru-RU" sz="1600" b="1" dirty="0">
              <a:solidFill>
                <a:srgbClr val="009900"/>
              </a:solidFill>
            </a:endParaRPr>
          </a:p>
        </p:txBody>
      </p:sp>
      <p:sp>
        <p:nvSpPr>
          <p:cNvPr id="12" name="Штриховая стрелка вправо 11"/>
          <p:cNvSpPr/>
          <p:nvPr/>
        </p:nvSpPr>
        <p:spPr>
          <a:xfrm rot="740652" flipV="1">
            <a:off x="5177987" y="1399758"/>
            <a:ext cx="761720" cy="102663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Штриховая стрелка вправо 12"/>
          <p:cNvSpPr/>
          <p:nvPr/>
        </p:nvSpPr>
        <p:spPr>
          <a:xfrm rot="9937521">
            <a:off x="3032322" y="1433402"/>
            <a:ext cx="917246" cy="138405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2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571480"/>
            <a:ext cx="814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err="1" smtClean="0">
                <a:solidFill>
                  <a:schemeClr val="bg1"/>
                </a:solidFill>
              </a:rPr>
              <a:t>Які</a:t>
            </a:r>
            <a:r>
              <a:rPr lang="ru-RU" sz="2400" b="1" dirty="0" smtClean="0">
                <a:solidFill>
                  <a:schemeClr val="bg1"/>
                </a:solidFill>
              </a:rPr>
              <a:t> </a:t>
            </a:r>
            <a:r>
              <a:rPr lang="ru-RU" sz="2400" b="1" dirty="0" err="1">
                <a:solidFill>
                  <a:schemeClr val="bg1"/>
                </a:solidFill>
              </a:rPr>
              <a:t>зміни</a:t>
            </a:r>
            <a:r>
              <a:rPr lang="ru-RU" sz="2400" b="1" dirty="0">
                <a:solidFill>
                  <a:schemeClr val="bg1"/>
                </a:solidFill>
              </a:rPr>
              <a:t> </a:t>
            </a:r>
            <a:r>
              <a:rPr lang="ru-RU" sz="2400" b="1" dirty="0" err="1">
                <a:solidFill>
                  <a:schemeClr val="bg1"/>
                </a:solidFill>
              </a:rPr>
              <a:t>відбулися</a:t>
            </a:r>
            <a:r>
              <a:rPr lang="ru-RU" sz="2400" b="1" dirty="0">
                <a:solidFill>
                  <a:schemeClr val="bg1"/>
                </a:solidFill>
              </a:rPr>
              <a:t> в </a:t>
            </a:r>
            <a:r>
              <a:rPr lang="ru-RU" sz="2400" b="1" dirty="0" err="1">
                <a:solidFill>
                  <a:schemeClr val="bg1"/>
                </a:solidFill>
              </a:rPr>
              <a:t>світі</a:t>
            </a:r>
            <a:r>
              <a:rPr lang="ru-RU" sz="2400" b="1" dirty="0">
                <a:solidFill>
                  <a:schemeClr val="bg1"/>
                </a:solidFill>
              </a:rPr>
              <a:t>?</a:t>
            </a:r>
            <a:endParaRPr lang="ru-RU" sz="2400" b="1" dirty="0">
              <a:solidFill>
                <a:schemeClr val="bg1"/>
              </a:solidFill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2189743802"/>
              </p:ext>
            </p:extLst>
          </p:nvPr>
        </p:nvGraphicFramePr>
        <p:xfrm>
          <a:off x="571472" y="1397000"/>
          <a:ext cx="8072494" cy="4889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80254" y="4149080"/>
            <a:ext cx="2976573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Box 2"/>
          <p:cNvSpPr txBox="1"/>
          <p:nvPr/>
        </p:nvSpPr>
        <p:spPr>
          <a:xfrm>
            <a:off x="1115616" y="391190"/>
            <a:ext cx="77153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err="1">
                <a:solidFill>
                  <a:schemeClr val="bg1"/>
                </a:solidFill>
              </a:rPr>
              <a:t>Найбільшою</a:t>
            </a:r>
            <a:r>
              <a:rPr lang="ru-RU" sz="2400" b="1" dirty="0">
                <a:solidFill>
                  <a:schemeClr val="bg1"/>
                </a:solidFill>
              </a:rPr>
              <a:t> </a:t>
            </a:r>
            <a:r>
              <a:rPr lang="ru-RU" sz="2400" b="1" dirty="0" err="1">
                <a:solidFill>
                  <a:schemeClr val="bg1"/>
                </a:solidFill>
              </a:rPr>
              <a:t>мірою</a:t>
            </a:r>
            <a:r>
              <a:rPr lang="ru-RU" sz="2400" b="1" dirty="0">
                <a:solidFill>
                  <a:schemeClr val="bg1"/>
                </a:solidFill>
              </a:rPr>
              <a:t> </a:t>
            </a:r>
            <a:r>
              <a:rPr lang="ru-RU" sz="2400" b="1" dirty="0" err="1">
                <a:solidFill>
                  <a:schemeClr val="bg1"/>
                </a:solidFill>
              </a:rPr>
              <a:t>тенденції</a:t>
            </a:r>
            <a:r>
              <a:rPr lang="ru-RU" sz="2400" b="1" dirty="0">
                <a:solidFill>
                  <a:schemeClr val="bg1"/>
                </a:solidFill>
              </a:rPr>
              <a:t> до </a:t>
            </a:r>
            <a:r>
              <a:rPr lang="ru-RU" sz="2400" b="1" dirty="0" err="1">
                <a:solidFill>
                  <a:schemeClr val="bg1"/>
                </a:solidFill>
              </a:rPr>
              <a:t>стирання</a:t>
            </a:r>
            <a:r>
              <a:rPr lang="ru-RU" sz="2400" b="1" dirty="0">
                <a:solidFill>
                  <a:schemeClr val="bg1"/>
                </a:solidFill>
              </a:rPr>
              <a:t> </a:t>
            </a:r>
            <a:r>
              <a:rPr lang="ru-RU" sz="2400" b="1" dirty="0" err="1">
                <a:solidFill>
                  <a:schemeClr val="bg1"/>
                </a:solidFill>
              </a:rPr>
              <a:t>кордонів</a:t>
            </a:r>
            <a:r>
              <a:rPr lang="ru-RU" sz="2400" b="1" dirty="0">
                <a:solidFill>
                  <a:schemeClr val="bg1"/>
                </a:solidFill>
              </a:rPr>
              <a:t> </a:t>
            </a:r>
            <a:r>
              <a:rPr lang="ru-RU" sz="2400" b="1" dirty="0" err="1">
                <a:solidFill>
                  <a:schemeClr val="bg1"/>
                </a:solidFill>
              </a:rPr>
              <a:t>проявляється</a:t>
            </a:r>
            <a:r>
              <a:rPr lang="ru-RU" sz="2400" b="1" dirty="0">
                <a:solidFill>
                  <a:schemeClr val="bg1"/>
                </a:solidFill>
              </a:rPr>
              <a:t> в </a:t>
            </a:r>
            <a:r>
              <a:rPr lang="ru-RU" sz="2400" b="1" dirty="0" err="1">
                <a:solidFill>
                  <a:schemeClr val="bg1"/>
                </a:solidFill>
              </a:rPr>
              <a:t>економіці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53179" y="1916832"/>
            <a:ext cx="821537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ru-RU" sz="1600" b="1" dirty="0" err="1">
                <a:solidFill>
                  <a:srgbClr val="7030A0"/>
                </a:solidFill>
              </a:rPr>
              <a:t>Відбувається</a:t>
            </a:r>
            <a:r>
              <a:rPr lang="ru-RU" sz="1600" b="1" dirty="0">
                <a:solidFill>
                  <a:srgbClr val="7030A0"/>
                </a:solidFill>
              </a:rPr>
              <a:t> </a:t>
            </a:r>
            <a:r>
              <a:rPr lang="ru-RU" sz="1600" b="1" dirty="0" err="1">
                <a:solidFill>
                  <a:srgbClr val="7030A0"/>
                </a:solidFill>
              </a:rPr>
              <a:t>поділ</a:t>
            </a:r>
            <a:r>
              <a:rPr lang="ru-RU" sz="1600" b="1" dirty="0">
                <a:solidFill>
                  <a:srgbClr val="7030A0"/>
                </a:solidFill>
              </a:rPr>
              <a:t> </a:t>
            </a:r>
            <a:r>
              <a:rPr lang="ru-RU" sz="1600" b="1" dirty="0" err="1">
                <a:solidFill>
                  <a:srgbClr val="7030A0"/>
                </a:solidFill>
              </a:rPr>
              <a:t>праці</a:t>
            </a:r>
            <a:r>
              <a:rPr lang="ru-RU" sz="1600" b="1" dirty="0">
                <a:solidFill>
                  <a:srgbClr val="7030A0"/>
                </a:solidFill>
              </a:rPr>
              <a:t> не в </a:t>
            </a:r>
            <a:r>
              <a:rPr lang="ru-RU" sz="1600" b="1" dirty="0" err="1">
                <a:solidFill>
                  <a:srgbClr val="7030A0"/>
                </a:solidFill>
              </a:rPr>
              <a:t>регіональному</a:t>
            </a:r>
            <a:r>
              <a:rPr lang="ru-RU" sz="1600" b="1" dirty="0">
                <a:solidFill>
                  <a:srgbClr val="7030A0"/>
                </a:solidFill>
              </a:rPr>
              <a:t> </a:t>
            </a:r>
            <a:r>
              <a:rPr lang="ru-RU" sz="1600" b="1" dirty="0" err="1">
                <a:solidFill>
                  <a:srgbClr val="7030A0"/>
                </a:solidFill>
              </a:rPr>
              <a:t>чи</a:t>
            </a:r>
            <a:r>
              <a:rPr lang="ru-RU" sz="1600" b="1" dirty="0">
                <a:solidFill>
                  <a:srgbClr val="7030A0"/>
                </a:solidFill>
              </a:rPr>
              <a:t> </a:t>
            </a:r>
            <a:r>
              <a:rPr lang="ru-RU" sz="1600" b="1" dirty="0" err="1">
                <a:solidFill>
                  <a:srgbClr val="7030A0"/>
                </a:solidFill>
              </a:rPr>
              <a:t>національному</a:t>
            </a:r>
            <a:r>
              <a:rPr lang="ru-RU" sz="1600" b="1" dirty="0">
                <a:solidFill>
                  <a:srgbClr val="7030A0"/>
                </a:solidFill>
              </a:rPr>
              <a:t>, а в </a:t>
            </a:r>
            <a:r>
              <a:rPr lang="ru-RU" sz="1600" b="1" dirty="0" err="1" smtClean="0">
                <a:solidFill>
                  <a:srgbClr val="7030A0"/>
                </a:solidFill>
              </a:rPr>
              <a:t>загальнопланетарному</a:t>
            </a:r>
            <a:r>
              <a:rPr lang="ru-RU" sz="1600" b="1" dirty="0" smtClean="0">
                <a:solidFill>
                  <a:srgbClr val="7030A0"/>
                </a:solidFill>
              </a:rPr>
              <a:t> </a:t>
            </a:r>
            <a:r>
              <a:rPr lang="ru-RU" sz="1600" b="1" dirty="0" err="1" smtClean="0">
                <a:solidFill>
                  <a:srgbClr val="7030A0"/>
                </a:solidFill>
              </a:rPr>
              <a:t>масштабі</a:t>
            </a:r>
            <a:endParaRPr lang="ru-RU" sz="1600" b="1" dirty="0">
              <a:solidFill>
                <a:srgbClr val="7030A0"/>
              </a:solidFill>
            </a:endParaRPr>
          </a:p>
          <a:p>
            <a:pPr>
              <a:buFont typeface="Wingdings" pitchFamily="2" charset="2"/>
              <a:buChar char="ü"/>
            </a:pPr>
            <a:endParaRPr lang="ru-RU" sz="1600" b="1" dirty="0">
              <a:solidFill>
                <a:srgbClr val="7030A0"/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ru-RU" sz="1600" b="1" dirty="0" err="1">
                <a:solidFill>
                  <a:srgbClr val="7030A0"/>
                </a:solidFill>
              </a:rPr>
              <a:t>Глобалізацією</a:t>
            </a:r>
            <a:r>
              <a:rPr lang="ru-RU" sz="1600" b="1" dirty="0">
                <a:solidFill>
                  <a:srgbClr val="7030A0"/>
                </a:solidFill>
              </a:rPr>
              <a:t> </a:t>
            </a:r>
            <a:r>
              <a:rPr lang="ru-RU" sz="1600" b="1" dirty="0" err="1">
                <a:solidFill>
                  <a:srgbClr val="7030A0"/>
                </a:solidFill>
              </a:rPr>
              <a:t>охоплені</a:t>
            </a:r>
            <a:r>
              <a:rPr lang="ru-RU" sz="1600" b="1" dirty="0">
                <a:solidFill>
                  <a:srgbClr val="7030A0"/>
                </a:solidFill>
              </a:rPr>
              <a:t> і </a:t>
            </a:r>
            <a:r>
              <a:rPr lang="ru-RU" sz="1600" b="1" dirty="0" err="1">
                <a:solidFill>
                  <a:srgbClr val="7030A0"/>
                </a:solidFill>
              </a:rPr>
              <a:t>фінансові</a:t>
            </a:r>
            <a:r>
              <a:rPr lang="ru-RU" sz="1600" b="1" dirty="0">
                <a:solidFill>
                  <a:srgbClr val="7030A0"/>
                </a:solidFill>
              </a:rPr>
              <a:t> ринки. Вони стали </a:t>
            </a:r>
            <a:r>
              <a:rPr lang="ru-RU" sz="1600" b="1" dirty="0" err="1">
                <a:solidFill>
                  <a:srgbClr val="7030A0"/>
                </a:solidFill>
              </a:rPr>
              <a:t>грати</a:t>
            </a:r>
            <a:r>
              <a:rPr lang="ru-RU" sz="1600" b="1" dirty="0">
                <a:solidFill>
                  <a:srgbClr val="7030A0"/>
                </a:solidFill>
              </a:rPr>
              <a:t> </a:t>
            </a:r>
            <a:r>
              <a:rPr lang="ru-RU" sz="1600" b="1" dirty="0" err="1">
                <a:solidFill>
                  <a:srgbClr val="7030A0"/>
                </a:solidFill>
              </a:rPr>
              <a:t>незалежну</a:t>
            </a:r>
            <a:r>
              <a:rPr lang="ru-RU" sz="1600" b="1" dirty="0">
                <a:solidFill>
                  <a:srgbClr val="7030A0"/>
                </a:solidFill>
              </a:rPr>
              <a:t> </a:t>
            </a:r>
            <a:r>
              <a:rPr lang="ru-RU" sz="1600" b="1" dirty="0" err="1">
                <a:solidFill>
                  <a:srgbClr val="7030A0"/>
                </a:solidFill>
              </a:rPr>
              <a:t>від</a:t>
            </a:r>
            <a:r>
              <a:rPr lang="ru-RU" sz="1600" b="1" dirty="0">
                <a:solidFill>
                  <a:srgbClr val="7030A0"/>
                </a:solidFill>
              </a:rPr>
              <a:t> ринку роль</a:t>
            </a:r>
          </a:p>
          <a:p>
            <a:pPr>
              <a:buFont typeface="Wingdings" pitchFamily="2" charset="2"/>
              <a:buChar char="ü"/>
            </a:pPr>
            <a:endParaRPr lang="ru-RU" sz="1600" b="1" dirty="0">
              <a:solidFill>
                <a:srgbClr val="7030A0"/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ru-RU" sz="1600" b="1" dirty="0" err="1">
                <a:solidFill>
                  <a:srgbClr val="7030A0"/>
                </a:solidFill>
              </a:rPr>
              <a:t>Відбувається</a:t>
            </a:r>
            <a:r>
              <a:rPr lang="ru-RU" sz="1600" b="1" dirty="0">
                <a:solidFill>
                  <a:srgbClr val="7030A0"/>
                </a:solidFill>
              </a:rPr>
              <a:t> </a:t>
            </a:r>
            <a:r>
              <a:rPr lang="ru-RU" sz="1600" b="1" dirty="0" err="1">
                <a:solidFill>
                  <a:srgbClr val="7030A0"/>
                </a:solidFill>
              </a:rPr>
              <a:t>розмивання</a:t>
            </a:r>
            <a:r>
              <a:rPr lang="ru-RU" sz="1600" b="1" dirty="0">
                <a:solidFill>
                  <a:srgbClr val="7030A0"/>
                </a:solidFill>
              </a:rPr>
              <a:t> </a:t>
            </a:r>
            <a:r>
              <a:rPr lang="ru-RU" sz="1600" b="1" dirty="0" err="1">
                <a:solidFill>
                  <a:srgbClr val="7030A0"/>
                </a:solidFill>
              </a:rPr>
              <a:t>економічних</a:t>
            </a:r>
            <a:r>
              <a:rPr lang="ru-RU" sz="1600" b="1" dirty="0">
                <a:solidFill>
                  <a:srgbClr val="7030A0"/>
                </a:solidFill>
              </a:rPr>
              <a:t> </a:t>
            </a:r>
            <a:r>
              <a:rPr lang="ru-RU" sz="1600" b="1" dirty="0" err="1">
                <a:solidFill>
                  <a:srgbClr val="7030A0"/>
                </a:solidFill>
              </a:rPr>
              <a:t>кордонів</a:t>
            </a:r>
            <a:r>
              <a:rPr lang="ru-RU" sz="1600" b="1" dirty="0">
                <a:solidFill>
                  <a:srgbClr val="7030A0"/>
                </a:solidFill>
              </a:rPr>
              <a:t> </a:t>
            </a:r>
            <a:r>
              <a:rPr lang="ru-RU" sz="1600" b="1" dirty="0" err="1">
                <a:solidFill>
                  <a:srgbClr val="7030A0"/>
                </a:solidFill>
              </a:rPr>
              <a:t>між</a:t>
            </a:r>
            <a:r>
              <a:rPr lang="ru-RU" sz="1600" b="1" dirty="0">
                <a:solidFill>
                  <a:srgbClr val="7030A0"/>
                </a:solidFill>
              </a:rPr>
              <a:t> </a:t>
            </a:r>
            <a:r>
              <a:rPr lang="ru-RU" sz="1600" b="1" dirty="0" err="1">
                <a:solidFill>
                  <a:srgbClr val="7030A0"/>
                </a:solidFill>
              </a:rPr>
              <a:t>країнами</a:t>
            </a:r>
            <a:endParaRPr lang="ru-RU" sz="1600" b="1" dirty="0">
              <a:solidFill>
                <a:srgbClr val="7030A0"/>
              </a:solidFill>
            </a:endParaRPr>
          </a:p>
          <a:p>
            <a:pPr>
              <a:buFont typeface="Wingdings" pitchFamily="2" charset="2"/>
              <a:buChar char="ü"/>
            </a:pPr>
            <a:endParaRPr lang="ru-RU" sz="1600" b="1" dirty="0">
              <a:solidFill>
                <a:srgbClr val="7030A0"/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ru-RU" sz="1600" b="1" dirty="0" err="1">
                <a:solidFill>
                  <a:srgbClr val="7030A0"/>
                </a:solidFill>
              </a:rPr>
              <a:t>Зростають</a:t>
            </a:r>
            <a:r>
              <a:rPr lang="ru-RU" sz="1600" b="1" dirty="0">
                <a:solidFill>
                  <a:srgbClr val="7030A0"/>
                </a:solidFill>
              </a:rPr>
              <a:t> </a:t>
            </a:r>
            <a:r>
              <a:rPr lang="ru-RU" sz="1600" b="1" dirty="0" err="1">
                <a:solidFill>
                  <a:srgbClr val="7030A0"/>
                </a:solidFill>
              </a:rPr>
              <a:t>ступінь</a:t>
            </a:r>
            <a:r>
              <a:rPr lang="ru-RU" sz="1600" b="1" dirty="0">
                <a:solidFill>
                  <a:srgbClr val="7030A0"/>
                </a:solidFill>
              </a:rPr>
              <a:t> і роль </a:t>
            </a:r>
            <a:r>
              <a:rPr lang="ru-RU" sz="1600" b="1" dirty="0" err="1">
                <a:solidFill>
                  <a:srgbClr val="7030A0"/>
                </a:solidFill>
              </a:rPr>
              <a:t>взаємовпливу</a:t>
            </a:r>
            <a:r>
              <a:rPr lang="ru-RU" sz="1600" b="1" dirty="0">
                <a:solidFill>
                  <a:srgbClr val="7030A0"/>
                </a:solidFill>
              </a:rPr>
              <a:t> </a:t>
            </a:r>
            <a:r>
              <a:rPr lang="ru-RU" sz="1600" b="1" dirty="0" err="1">
                <a:solidFill>
                  <a:srgbClr val="7030A0"/>
                </a:solidFill>
              </a:rPr>
              <a:t>національних</a:t>
            </a:r>
            <a:r>
              <a:rPr lang="ru-RU" sz="1600" b="1" dirty="0">
                <a:solidFill>
                  <a:srgbClr val="7030A0"/>
                </a:solidFill>
              </a:rPr>
              <a:t> </a:t>
            </a:r>
            <a:r>
              <a:rPr lang="ru-RU" sz="1600" b="1" dirty="0" err="1">
                <a:solidFill>
                  <a:srgbClr val="7030A0"/>
                </a:solidFill>
              </a:rPr>
              <a:t>економік</a:t>
            </a:r>
            <a:r>
              <a:rPr lang="ru-RU" sz="1600" b="1" dirty="0">
                <a:solidFill>
                  <a:srgbClr val="7030A0"/>
                </a:solidFill>
              </a:rPr>
              <a:t> друг на друга</a:t>
            </a:r>
          </a:p>
          <a:p>
            <a:pPr>
              <a:buFont typeface="Wingdings" pitchFamily="2" charset="2"/>
              <a:buChar char="ü"/>
            </a:pPr>
            <a:endParaRPr lang="ru-RU" sz="1600" b="1" dirty="0">
              <a:solidFill>
                <a:srgbClr val="7030A0"/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ru-RU" sz="1600" b="1" dirty="0" err="1">
                <a:solidFill>
                  <a:srgbClr val="7030A0"/>
                </a:solidFill>
              </a:rPr>
              <a:t>Посилюються</a:t>
            </a:r>
            <a:r>
              <a:rPr lang="ru-RU" sz="1600" b="1" dirty="0">
                <a:solidFill>
                  <a:srgbClr val="7030A0"/>
                </a:solidFill>
              </a:rPr>
              <a:t> </a:t>
            </a:r>
            <a:r>
              <a:rPr lang="ru-RU" sz="1600" b="1" dirty="0" err="1">
                <a:solidFill>
                  <a:srgbClr val="7030A0"/>
                </a:solidFill>
              </a:rPr>
              <a:t>інтеграційні</a:t>
            </a:r>
            <a:r>
              <a:rPr lang="ru-RU" sz="1600" b="1" dirty="0">
                <a:solidFill>
                  <a:srgbClr val="7030A0"/>
                </a:solidFill>
              </a:rPr>
              <a:t> </a:t>
            </a:r>
            <a:r>
              <a:rPr lang="ru-RU" sz="1600" b="1" dirty="0" err="1">
                <a:solidFill>
                  <a:srgbClr val="7030A0"/>
                </a:solidFill>
              </a:rPr>
              <a:t>процеси</a:t>
            </a:r>
            <a:r>
              <a:rPr lang="ru-RU" sz="1600" b="1" dirty="0">
                <a:solidFill>
                  <a:srgbClr val="7030A0"/>
                </a:solidFill>
              </a:rPr>
              <a:t> у </a:t>
            </a:r>
            <a:r>
              <a:rPr lang="ru-RU" sz="1600" b="1" dirty="0" err="1">
                <a:solidFill>
                  <a:srgbClr val="7030A0"/>
                </a:solidFill>
              </a:rPr>
              <a:t>світовій</a:t>
            </a:r>
            <a:r>
              <a:rPr lang="ru-RU" sz="1600" b="1" dirty="0">
                <a:solidFill>
                  <a:srgbClr val="7030A0"/>
                </a:solidFill>
              </a:rPr>
              <a:t> </a:t>
            </a:r>
            <a:r>
              <a:rPr lang="ru-RU" sz="1600" b="1" dirty="0" err="1">
                <a:solidFill>
                  <a:srgbClr val="7030A0"/>
                </a:solidFill>
              </a:rPr>
              <a:t>економіці</a:t>
            </a:r>
            <a:r>
              <a:rPr lang="ru-RU" sz="1600" b="1" dirty="0">
                <a:solidFill>
                  <a:srgbClr val="7030A0"/>
                </a:solidFill>
              </a:rPr>
              <a:t> (МВФ, </a:t>
            </a:r>
            <a:r>
              <a:rPr lang="ru-RU" sz="1600" b="1" dirty="0" err="1">
                <a:solidFill>
                  <a:srgbClr val="7030A0"/>
                </a:solidFill>
              </a:rPr>
              <a:t>Світовий</a:t>
            </a:r>
            <a:r>
              <a:rPr lang="ru-RU" sz="1600" b="1" dirty="0">
                <a:solidFill>
                  <a:srgbClr val="7030A0"/>
                </a:solidFill>
              </a:rPr>
              <a:t> банк, СОТ)</a:t>
            </a:r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404664"/>
            <a:ext cx="7640969" cy="6157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74611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301625"/>
            <a:ext cx="8137525" cy="168751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uk-UA" sz="2800" b="1" smtClean="0">
                <a:solidFill>
                  <a:schemeClr val="tx1"/>
                </a:solidFill>
                <a:latin typeface="Monotype Corsiva" pitchFamily="66" charset="0"/>
              </a:rPr>
              <a:t>Глобальні проблеми</a:t>
            </a:r>
            <a:r>
              <a:rPr lang="uk-UA" sz="2800" b="1" smtClean="0">
                <a:latin typeface="Monotype Corsiva" pitchFamily="66" charset="0"/>
              </a:rPr>
              <a:t> - це найбільш суттєві, злободенні, які: торкаються життєвих інтересів народів і для свого розв’язання вимагають колективних зусиль світового співтовариства.</a:t>
            </a:r>
            <a:endParaRPr lang="ru-RU" sz="2800" b="1" smtClean="0">
              <a:latin typeface="Monotype Corsiva" pitchFamily="66" charset="0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268538" y="2349500"/>
            <a:ext cx="4464050" cy="3816350"/>
            <a:chOff x="1463" y="1289"/>
            <a:chExt cx="2585" cy="2359"/>
          </a:xfrm>
        </p:grpSpPr>
        <p:grpSp>
          <p:nvGrpSpPr>
            <p:cNvPr id="14352" name="Group 5"/>
            <p:cNvGrpSpPr>
              <a:grpSpLocks/>
            </p:cNvGrpSpPr>
            <p:nvPr/>
          </p:nvGrpSpPr>
          <p:grpSpPr bwMode="auto">
            <a:xfrm>
              <a:off x="1463" y="1289"/>
              <a:ext cx="2585" cy="2359"/>
              <a:chOff x="1463" y="1289"/>
              <a:chExt cx="2585" cy="2359"/>
            </a:xfrm>
          </p:grpSpPr>
          <p:grpSp>
            <p:nvGrpSpPr>
              <p:cNvPr id="14354" name="Group 6"/>
              <p:cNvGrpSpPr>
                <a:grpSpLocks/>
              </p:cNvGrpSpPr>
              <p:nvPr/>
            </p:nvGrpSpPr>
            <p:grpSpPr bwMode="auto">
              <a:xfrm>
                <a:off x="1463" y="1289"/>
                <a:ext cx="2585" cy="2359"/>
                <a:chOff x="1463" y="1289"/>
                <a:chExt cx="2585" cy="2359"/>
              </a:xfrm>
            </p:grpSpPr>
            <p:sp>
              <p:nvSpPr>
                <p:cNvPr id="125959" name="Oval 7"/>
                <p:cNvSpPr>
                  <a:spLocks noChangeArrowheads="1"/>
                </p:cNvSpPr>
                <p:nvPr/>
              </p:nvSpPr>
              <p:spPr bwMode="gray">
                <a:xfrm>
                  <a:off x="2177" y="1872"/>
                  <a:ext cx="1224" cy="1225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>
                        <a:alpha val="32001"/>
                      </a:schemeClr>
                    </a:gs>
                    <a:gs pos="100000">
                      <a:schemeClr val="hlink">
                        <a:gamma/>
                        <a:shade val="46275"/>
                        <a:invGamma/>
                      </a:schemeClr>
                    </a:gs>
                  </a:gsLst>
                  <a:lin ang="2700000" scaled="1"/>
                </a:gradFill>
                <a:ln w="38100" algn="ctr">
                  <a:noFill/>
                  <a:round/>
                  <a:headEnd/>
                  <a:tailEnd/>
                </a:ln>
                <a:effectLst/>
              </p:spPr>
              <p:txBody>
                <a:bodyPr wrap="none" anchor="ctr">
                  <a:spAutoFit/>
                </a:bodyPr>
                <a:lstStyle/>
                <a:p>
                  <a:pPr>
                    <a:defRPr/>
                  </a:pPr>
                  <a:endParaRPr lang="ru-RU"/>
                </a:p>
              </p:txBody>
            </p:sp>
            <p:grpSp>
              <p:nvGrpSpPr>
                <p:cNvPr id="14357" name="Group 8"/>
                <p:cNvGrpSpPr>
                  <a:grpSpLocks/>
                </p:cNvGrpSpPr>
                <p:nvPr/>
              </p:nvGrpSpPr>
              <p:grpSpPr bwMode="auto">
                <a:xfrm>
                  <a:off x="1463" y="1289"/>
                  <a:ext cx="2585" cy="2359"/>
                  <a:chOff x="1463" y="1289"/>
                  <a:chExt cx="2585" cy="2359"/>
                </a:xfrm>
              </p:grpSpPr>
              <p:sp>
                <p:nvSpPr>
                  <p:cNvPr id="14358" name="Oval 9"/>
                  <p:cNvSpPr>
                    <a:spLocks noChangeArrowheads="1"/>
                  </p:cNvSpPr>
                  <p:nvPr/>
                </p:nvSpPr>
                <p:spPr bwMode="auto">
                  <a:xfrm>
                    <a:off x="1578" y="1289"/>
                    <a:ext cx="2358" cy="2359"/>
                  </a:xfrm>
                  <a:prstGeom prst="ellipse">
                    <a:avLst/>
                  </a:prstGeom>
                  <a:noFill/>
                  <a:ln w="38100" algn="ctr">
                    <a:solidFill>
                      <a:schemeClr val="tx2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anchor="ctr">
                    <a:spAutoFit/>
                  </a:bodyPr>
                  <a:lstStyle/>
                  <a:p>
                    <a:endParaRPr lang="uk-UA"/>
                  </a:p>
                </p:txBody>
              </p:sp>
              <p:grpSp>
                <p:nvGrpSpPr>
                  <p:cNvPr id="14359" name="Group 10"/>
                  <p:cNvGrpSpPr>
                    <a:grpSpLocks/>
                  </p:cNvGrpSpPr>
                  <p:nvPr/>
                </p:nvGrpSpPr>
                <p:grpSpPr bwMode="auto">
                  <a:xfrm>
                    <a:off x="2058" y="1319"/>
                    <a:ext cx="227" cy="227"/>
                    <a:chOff x="1973" y="1706"/>
                    <a:chExt cx="227" cy="227"/>
                  </a:xfrm>
                </p:grpSpPr>
                <p:sp>
                  <p:nvSpPr>
                    <p:cNvPr id="125963" name="Oval 11"/>
                    <p:cNvSpPr>
                      <a:spLocks noChangeArrowheads="1"/>
                    </p:cNvSpPr>
                    <p:nvPr/>
                  </p:nvSpPr>
                  <p:spPr bwMode="gray">
                    <a:xfrm>
                      <a:off x="1973" y="1706"/>
                      <a:ext cx="227" cy="227"/>
                    </a:xfrm>
                    <a:prstGeom prst="ellipse">
                      <a:avLst/>
                    </a:prstGeom>
                    <a:gradFill rotWithShape="1">
                      <a:gsLst>
                        <a:gs pos="0">
                          <a:schemeClr val="accent2">
                            <a:gamma/>
                            <a:tint val="33725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 w="9525" algn="ctr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125964" name="Oval 12"/>
                    <p:cNvSpPr>
                      <a:spLocks noChangeArrowheads="1"/>
                    </p:cNvSpPr>
                    <p:nvPr/>
                  </p:nvSpPr>
                  <p:spPr bwMode="gray">
                    <a:xfrm>
                      <a:off x="1983" y="1725"/>
                      <a:ext cx="141" cy="142"/>
                    </a:xfrm>
                    <a:prstGeom prst="ellipse">
                      <a:avLst/>
                    </a:prstGeom>
                    <a:gradFill rotWithShape="1">
                      <a:gsLst>
                        <a:gs pos="0">
                          <a:schemeClr val="accent2">
                            <a:gamma/>
                            <a:tint val="33725"/>
                            <a:invGamma/>
                          </a:schemeClr>
                        </a:gs>
                        <a:gs pos="100000">
                          <a:schemeClr val="accent2">
                            <a:alpha val="0"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 w="9525" algn="ctr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grpSp>
                <p:nvGrpSpPr>
                  <p:cNvPr id="14360" name="Group 13"/>
                  <p:cNvGrpSpPr>
                    <a:grpSpLocks/>
                  </p:cNvGrpSpPr>
                  <p:nvPr/>
                </p:nvGrpSpPr>
                <p:grpSpPr bwMode="auto">
                  <a:xfrm>
                    <a:off x="1463" y="2362"/>
                    <a:ext cx="227" cy="227"/>
                    <a:chOff x="1565" y="2659"/>
                    <a:chExt cx="227" cy="227"/>
                  </a:xfrm>
                </p:grpSpPr>
                <p:sp>
                  <p:nvSpPr>
                    <p:cNvPr id="125966" name="Oval 14"/>
                    <p:cNvSpPr>
                      <a:spLocks noChangeArrowheads="1"/>
                    </p:cNvSpPr>
                    <p:nvPr/>
                  </p:nvSpPr>
                  <p:spPr bwMode="gray">
                    <a:xfrm>
                      <a:off x="1565" y="2659"/>
                      <a:ext cx="227" cy="232"/>
                    </a:xfrm>
                    <a:prstGeom prst="ellipse">
                      <a:avLst/>
                    </a:prstGeom>
                    <a:gradFill rotWithShape="1">
                      <a:gsLst>
                        <a:gs pos="0">
                          <a:schemeClr val="accent2">
                            <a:gamma/>
                            <a:tint val="33725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 w="9525" algn="ctr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125967" name="Oval 15"/>
                    <p:cNvSpPr>
                      <a:spLocks noChangeArrowheads="1"/>
                    </p:cNvSpPr>
                    <p:nvPr/>
                  </p:nvSpPr>
                  <p:spPr bwMode="gray">
                    <a:xfrm>
                      <a:off x="1575" y="2673"/>
                      <a:ext cx="141" cy="147"/>
                    </a:xfrm>
                    <a:prstGeom prst="ellipse">
                      <a:avLst/>
                    </a:prstGeom>
                    <a:gradFill rotWithShape="1">
                      <a:gsLst>
                        <a:gs pos="0">
                          <a:schemeClr val="accent2">
                            <a:gamma/>
                            <a:tint val="33725"/>
                            <a:invGamma/>
                          </a:schemeClr>
                        </a:gs>
                        <a:gs pos="100000">
                          <a:schemeClr val="accent2">
                            <a:alpha val="0"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 w="9525" algn="ctr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grpSp>
                <p:nvGrpSpPr>
                  <p:cNvPr id="14361" name="Group 16"/>
                  <p:cNvGrpSpPr>
                    <a:grpSpLocks/>
                  </p:cNvGrpSpPr>
                  <p:nvPr/>
                </p:nvGrpSpPr>
                <p:grpSpPr bwMode="auto">
                  <a:xfrm>
                    <a:off x="2007" y="3334"/>
                    <a:ext cx="227" cy="227"/>
                    <a:chOff x="2109" y="3612"/>
                    <a:chExt cx="227" cy="227"/>
                  </a:xfrm>
                </p:grpSpPr>
                <p:sp>
                  <p:nvSpPr>
                    <p:cNvPr id="125969" name="Oval 17"/>
                    <p:cNvSpPr>
                      <a:spLocks noChangeArrowheads="1"/>
                    </p:cNvSpPr>
                    <p:nvPr/>
                  </p:nvSpPr>
                  <p:spPr bwMode="gray">
                    <a:xfrm>
                      <a:off x="2109" y="3612"/>
                      <a:ext cx="227" cy="227"/>
                    </a:xfrm>
                    <a:prstGeom prst="ellipse">
                      <a:avLst/>
                    </a:prstGeom>
                    <a:gradFill rotWithShape="1">
                      <a:gsLst>
                        <a:gs pos="0">
                          <a:schemeClr val="accent2">
                            <a:gamma/>
                            <a:tint val="33725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 w="9525" algn="ctr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125970" name="Oval 18"/>
                    <p:cNvSpPr>
                      <a:spLocks noChangeArrowheads="1"/>
                    </p:cNvSpPr>
                    <p:nvPr/>
                  </p:nvSpPr>
                  <p:spPr bwMode="gray">
                    <a:xfrm>
                      <a:off x="2119" y="3631"/>
                      <a:ext cx="141" cy="142"/>
                    </a:xfrm>
                    <a:prstGeom prst="ellipse">
                      <a:avLst/>
                    </a:prstGeom>
                    <a:gradFill rotWithShape="1">
                      <a:gsLst>
                        <a:gs pos="0">
                          <a:schemeClr val="accent2">
                            <a:gamma/>
                            <a:tint val="33725"/>
                            <a:invGamma/>
                          </a:schemeClr>
                        </a:gs>
                        <a:gs pos="100000">
                          <a:schemeClr val="accent2">
                            <a:alpha val="0"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 w="9525" algn="ctr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grpSp>
                <p:nvGrpSpPr>
                  <p:cNvPr id="14362" name="Group 19"/>
                  <p:cNvGrpSpPr>
                    <a:grpSpLocks/>
                  </p:cNvGrpSpPr>
                  <p:nvPr/>
                </p:nvGrpSpPr>
                <p:grpSpPr bwMode="auto">
                  <a:xfrm>
                    <a:off x="3223" y="1306"/>
                    <a:ext cx="227" cy="227"/>
                    <a:chOff x="3470" y="1706"/>
                    <a:chExt cx="227" cy="227"/>
                  </a:xfrm>
                </p:grpSpPr>
                <p:sp>
                  <p:nvSpPr>
                    <p:cNvPr id="125972" name="Oval 20"/>
                    <p:cNvSpPr>
                      <a:spLocks noChangeArrowheads="1"/>
                    </p:cNvSpPr>
                    <p:nvPr/>
                  </p:nvSpPr>
                  <p:spPr bwMode="gray">
                    <a:xfrm>
                      <a:off x="3470" y="1706"/>
                      <a:ext cx="222" cy="232"/>
                    </a:xfrm>
                    <a:prstGeom prst="ellipse">
                      <a:avLst/>
                    </a:prstGeom>
                    <a:gradFill rotWithShape="1">
                      <a:gsLst>
                        <a:gs pos="0">
                          <a:schemeClr val="accent2">
                            <a:gamma/>
                            <a:tint val="33725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 w="9525" algn="ctr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125973" name="Oval 21"/>
                    <p:cNvSpPr>
                      <a:spLocks noChangeArrowheads="1"/>
                    </p:cNvSpPr>
                    <p:nvPr/>
                  </p:nvSpPr>
                  <p:spPr bwMode="gray">
                    <a:xfrm>
                      <a:off x="3481" y="1720"/>
                      <a:ext cx="141" cy="147"/>
                    </a:xfrm>
                    <a:prstGeom prst="ellipse">
                      <a:avLst/>
                    </a:prstGeom>
                    <a:gradFill rotWithShape="1">
                      <a:gsLst>
                        <a:gs pos="0">
                          <a:schemeClr val="accent2">
                            <a:gamma/>
                            <a:tint val="33725"/>
                            <a:invGamma/>
                          </a:schemeClr>
                        </a:gs>
                        <a:gs pos="100000">
                          <a:schemeClr val="accent2">
                            <a:alpha val="0"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 w="9525" algn="ctr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grpSp>
                <p:nvGrpSpPr>
                  <p:cNvPr id="14363" name="Group 22"/>
                  <p:cNvGrpSpPr>
                    <a:grpSpLocks/>
                  </p:cNvGrpSpPr>
                  <p:nvPr/>
                </p:nvGrpSpPr>
                <p:grpSpPr bwMode="auto">
                  <a:xfrm>
                    <a:off x="3821" y="2362"/>
                    <a:ext cx="227" cy="227"/>
                    <a:chOff x="3923" y="2659"/>
                    <a:chExt cx="227" cy="227"/>
                  </a:xfrm>
                </p:grpSpPr>
                <p:sp>
                  <p:nvSpPr>
                    <p:cNvPr id="125975" name="Oval 23"/>
                    <p:cNvSpPr>
                      <a:spLocks noChangeArrowheads="1"/>
                    </p:cNvSpPr>
                    <p:nvPr/>
                  </p:nvSpPr>
                  <p:spPr bwMode="gray">
                    <a:xfrm>
                      <a:off x="3923" y="2659"/>
                      <a:ext cx="227" cy="232"/>
                    </a:xfrm>
                    <a:prstGeom prst="ellipse">
                      <a:avLst/>
                    </a:prstGeom>
                    <a:gradFill rotWithShape="1">
                      <a:gsLst>
                        <a:gs pos="0">
                          <a:schemeClr val="accent2">
                            <a:gamma/>
                            <a:tint val="33725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 w="9525" algn="ctr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125976" name="Oval 24"/>
                    <p:cNvSpPr>
                      <a:spLocks noChangeArrowheads="1"/>
                    </p:cNvSpPr>
                    <p:nvPr/>
                  </p:nvSpPr>
                  <p:spPr bwMode="gray">
                    <a:xfrm>
                      <a:off x="3933" y="2673"/>
                      <a:ext cx="141" cy="147"/>
                    </a:xfrm>
                    <a:prstGeom prst="ellipse">
                      <a:avLst/>
                    </a:prstGeom>
                    <a:gradFill rotWithShape="1">
                      <a:gsLst>
                        <a:gs pos="0">
                          <a:schemeClr val="accent2">
                            <a:gamma/>
                            <a:tint val="33725"/>
                            <a:invGamma/>
                          </a:schemeClr>
                        </a:gs>
                        <a:gs pos="100000">
                          <a:schemeClr val="accent2">
                            <a:alpha val="0"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 w="9525" algn="ctr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grpSp>
                <p:nvGrpSpPr>
                  <p:cNvPr id="14364" name="Group 25"/>
                  <p:cNvGrpSpPr>
                    <a:grpSpLocks/>
                  </p:cNvGrpSpPr>
                  <p:nvPr/>
                </p:nvGrpSpPr>
                <p:grpSpPr bwMode="auto">
                  <a:xfrm>
                    <a:off x="3258" y="3370"/>
                    <a:ext cx="227" cy="227"/>
                    <a:chOff x="3515" y="3521"/>
                    <a:chExt cx="227" cy="227"/>
                  </a:xfrm>
                </p:grpSpPr>
                <p:sp>
                  <p:nvSpPr>
                    <p:cNvPr id="125978" name="Oval 26"/>
                    <p:cNvSpPr>
                      <a:spLocks noChangeArrowheads="1"/>
                    </p:cNvSpPr>
                    <p:nvPr/>
                  </p:nvSpPr>
                  <p:spPr bwMode="gray">
                    <a:xfrm>
                      <a:off x="3515" y="3521"/>
                      <a:ext cx="227" cy="227"/>
                    </a:xfrm>
                    <a:prstGeom prst="ellipse">
                      <a:avLst/>
                    </a:prstGeom>
                    <a:gradFill rotWithShape="1">
                      <a:gsLst>
                        <a:gs pos="0">
                          <a:schemeClr val="accent2">
                            <a:gamma/>
                            <a:tint val="33725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 w="9525" algn="ctr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125979" name="Oval 27"/>
                    <p:cNvSpPr>
                      <a:spLocks noChangeArrowheads="1"/>
                    </p:cNvSpPr>
                    <p:nvPr/>
                  </p:nvSpPr>
                  <p:spPr bwMode="gray">
                    <a:xfrm>
                      <a:off x="3525" y="3540"/>
                      <a:ext cx="141" cy="142"/>
                    </a:xfrm>
                    <a:prstGeom prst="ellipse">
                      <a:avLst/>
                    </a:prstGeom>
                    <a:gradFill rotWithShape="1">
                      <a:gsLst>
                        <a:gs pos="0">
                          <a:schemeClr val="accent2">
                            <a:gamma/>
                            <a:tint val="33725"/>
                            <a:invGamma/>
                          </a:schemeClr>
                        </a:gs>
                        <a:gs pos="100000">
                          <a:schemeClr val="accent2">
                            <a:alpha val="0"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 w="9525" algn="ctr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sp>
                <p:nvSpPr>
                  <p:cNvPr id="125980" name="Oval 28"/>
                  <p:cNvSpPr>
                    <a:spLocks noChangeArrowheads="1"/>
                  </p:cNvSpPr>
                  <p:nvPr/>
                </p:nvSpPr>
                <p:spPr bwMode="gray">
                  <a:xfrm>
                    <a:off x="2250" y="1945"/>
                    <a:ext cx="1065" cy="1065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chemeClr val="hlink">
                          <a:gamma/>
                          <a:shade val="63529"/>
                          <a:invGamma/>
                        </a:schemeClr>
                      </a:gs>
                      <a:gs pos="100000">
                        <a:schemeClr val="hlink">
                          <a:alpha val="0"/>
                        </a:schemeClr>
                      </a:gs>
                    </a:gsLst>
                    <a:lin ang="2700000" scaled="1"/>
                  </a:gradFill>
                  <a:ln w="38100" algn="ctr">
                    <a:noFill/>
                    <a:round/>
                    <a:headEnd/>
                    <a:tailEnd/>
                  </a:ln>
                  <a:effectLst/>
                </p:spPr>
                <p:txBody>
                  <a:bodyPr anchor="ctr">
                    <a:spAutoFit/>
                  </a:bodyPr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</p:grpSp>
          <p:sp>
            <p:nvSpPr>
              <p:cNvPr id="14355" name="Oval 29"/>
              <p:cNvSpPr>
                <a:spLocks noChangeArrowheads="1"/>
              </p:cNvSpPr>
              <p:nvPr/>
            </p:nvSpPr>
            <p:spPr bwMode="gray">
              <a:xfrm>
                <a:off x="2328" y="2027"/>
                <a:ext cx="927" cy="928"/>
              </a:xfrm>
              <a:prstGeom prst="ellipse">
                <a:avLst/>
              </a:prstGeom>
              <a:gradFill rotWithShape="1">
                <a:gsLst>
                  <a:gs pos="0">
                    <a:srgbClr val="636869"/>
                  </a:gs>
                  <a:gs pos="100000">
                    <a:srgbClr val="D6E1E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endParaRPr lang="uk-UA"/>
              </a:p>
            </p:txBody>
          </p:sp>
        </p:grpSp>
        <p:sp>
          <p:nvSpPr>
            <p:cNvPr id="14353" name="Text Box 30"/>
            <p:cNvSpPr txBox="1">
              <a:spLocks noChangeArrowheads="1"/>
            </p:cNvSpPr>
            <p:nvPr/>
          </p:nvSpPr>
          <p:spPr bwMode="gray">
            <a:xfrm>
              <a:off x="2335" y="2160"/>
              <a:ext cx="908" cy="6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/>
              <a:r>
                <a:rPr lang="uk-UA" sz="2000" b="1">
                  <a:solidFill>
                    <a:srgbClr val="000000"/>
                  </a:solidFill>
                  <a:latin typeface="Monotype Corsiva" pitchFamily="66" charset="0"/>
                </a:rPr>
                <a:t>Ознаки глобальних проблем</a:t>
              </a:r>
              <a:endParaRPr lang="en-US" sz="2000" b="1">
                <a:solidFill>
                  <a:srgbClr val="000000"/>
                </a:solidFill>
                <a:latin typeface="Monotype Corsiva" pitchFamily="66" charset="0"/>
              </a:endParaRPr>
            </a:p>
          </p:txBody>
        </p:sp>
      </p:grpSp>
      <p:grpSp>
        <p:nvGrpSpPr>
          <p:cNvPr id="12" name="Group 31"/>
          <p:cNvGrpSpPr>
            <a:grpSpLocks/>
          </p:cNvGrpSpPr>
          <p:nvPr/>
        </p:nvGrpSpPr>
        <p:grpSpPr bwMode="auto">
          <a:xfrm>
            <a:off x="4859338" y="2205038"/>
            <a:ext cx="4097337" cy="1219200"/>
            <a:chOff x="3066" y="1258"/>
            <a:chExt cx="2581" cy="768"/>
          </a:xfrm>
        </p:grpSpPr>
        <p:sp>
          <p:nvSpPr>
            <p:cNvPr id="125984" name="AutoShape 32"/>
            <p:cNvSpPr>
              <a:spLocks noChangeArrowheads="1"/>
            </p:cNvSpPr>
            <p:nvPr/>
          </p:nvSpPr>
          <p:spPr bwMode="gray">
            <a:xfrm rot="39573186">
              <a:off x="2909" y="1681"/>
              <a:ext cx="499" cy="182"/>
            </a:xfrm>
            <a:prstGeom prst="rightArrow">
              <a:avLst>
                <a:gd name="adj1" fmla="val 35167"/>
                <a:gd name="adj2" fmla="val 111029"/>
              </a:avLst>
            </a:prstGeom>
            <a:gradFill rotWithShape="1">
              <a:gsLst>
                <a:gs pos="0">
                  <a:schemeClr val="accent1">
                    <a:gamma/>
                    <a:shade val="89020"/>
                    <a:invGamma/>
                    <a:alpha val="0"/>
                  </a:schemeClr>
                </a:gs>
                <a:gs pos="100000">
                  <a:schemeClr val="accent1"/>
                </a:gs>
              </a:gsLst>
              <a:lin ang="0" scaled="1"/>
            </a:gradFill>
            <a:ln w="0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351" name="Text Box 33"/>
            <p:cNvSpPr txBox="1">
              <a:spLocks noChangeArrowheads="1"/>
            </p:cNvSpPr>
            <p:nvPr/>
          </p:nvSpPr>
          <p:spPr bwMode="auto">
            <a:xfrm>
              <a:off x="3498" y="1258"/>
              <a:ext cx="2149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/>
              <a:r>
                <a:rPr lang="uk-UA" sz="2400" b="1">
                  <a:latin typeface="Monotype Corsiva" pitchFamily="66" charset="0"/>
                </a:rPr>
                <a:t>Загальнолюдський характер</a:t>
              </a:r>
              <a:endParaRPr lang="en-US" sz="2400" b="1">
                <a:latin typeface="Monotype Corsiva" pitchFamily="66" charset="0"/>
              </a:endParaRPr>
            </a:p>
          </p:txBody>
        </p:sp>
      </p:grpSp>
      <p:grpSp>
        <p:nvGrpSpPr>
          <p:cNvPr id="13" name="Group 34"/>
          <p:cNvGrpSpPr>
            <a:grpSpLocks/>
          </p:cNvGrpSpPr>
          <p:nvPr/>
        </p:nvGrpSpPr>
        <p:grpSpPr bwMode="auto">
          <a:xfrm>
            <a:off x="5651500" y="4076700"/>
            <a:ext cx="3194050" cy="457200"/>
            <a:chOff x="3272" y="2362"/>
            <a:chExt cx="2488" cy="288"/>
          </a:xfrm>
        </p:grpSpPr>
        <p:sp>
          <p:nvSpPr>
            <p:cNvPr id="125987" name="AutoShape 35"/>
            <p:cNvSpPr>
              <a:spLocks noChangeArrowheads="1"/>
            </p:cNvSpPr>
            <p:nvPr/>
          </p:nvSpPr>
          <p:spPr bwMode="gray">
            <a:xfrm>
              <a:off x="3272" y="2396"/>
              <a:ext cx="500" cy="182"/>
            </a:xfrm>
            <a:prstGeom prst="rightArrow">
              <a:avLst>
                <a:gd name="adj1" fmla="val 35167"/>
                <a:gd name="adj2" fmla="val 111029"/>
              </a:avLst>
            </a:prstGeom>
            <a:gradFill rotWithShape="1">
              <a:gsLst>
                <a:gs pos="0">
                  <a:schemeClr val="accent1">
                    <a:gamma/>
                    <a:shade val="89020"/>
                    <a:invGamma/>
                    <a:alpha val="0"/>
                  </a:schemeClr>
                </a:gs>
                <a:gs pos="100000">
                  <a:schemeClr val="accent1"/>
                </a:gs>
              </a:gsLst>
              <a:lin ang="0" scaled="1"/>
            </a:gradFill>
            <a:ln w="0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349" name="Text Box 36"/>
            <p:cNvSpPr txBox="1">
              <a:spLocks noChangeArrowheads="1"/>
            </p:cNvSpPr>
            <p:nvPr/>
          </p:nvSpPr>
          <p:spPr bwMode="auto">
            <a:xfrm>
              <a:off x="4014" y="2362"/>
              <a:ext cx="174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/>
              <a:r>
                <a:rPr lang="uk-UA" sz="2400" b="1">
                  <a:latin typeface="Monotype Corsiva" pitchFamily="66" charset="0"/>
                </a:rPr>
                <a:t>Масштабність</a:t>
              </a:r>
              <a:endParaRPr lang="en-US" sz="2400" b="1">
                <a:latin typeface="Monotype Corsiva" pitchFamily="66" charset="0"/>
              </a:endParaRPr>
            </a:p>
          </p:txBody>
        </p:sp>
      </p:grpSp>
      <p:grpSp>
        <p:nvGrpSpPr>
          <p:cNvPr id="14" name="Group 37"/>
          <p:cNvGrpSpPr>
            <a:grpSpLocks/>
          </p:cNvGrpSpPr>
          <p:nvPr/>
        </p:nvGrpSpPr>
        <p:grpSpPr bwMode="auto">
          <a:xfrm>
            <a:off x="395288" y="4005263"/>
            <a:ext cx="2890837" cy="822325"/>
            <a:chOff x="0" y="2377"/>
            <a:chExt cx="2298" cy="767"/>
          </a:xfrm>
        </p:grpSpPr>
        <p:sp>
          <p:nvSpPr>
            <p:cNvPr id="125990" name="AutoShape 38"/>
            <p:cNvSpPr>
              <a:spLocks noChangeArrowheads="1"/>
            </p:cNvSpPr>
            <p:nvPr/>
          </p:nvSpPr>
          <p:spPr bwMode="gray">
            <a:xfrm rot="-10800000">
              <a:off x="1754" y="2392"/>
              <a:ext cx="544" cy="182"/>
            </a:xfrm>
            <a:prstGeom prst="rightArrow">
              <a:avLst>
                <a:gd name="adj1" fmla="val 35167"/>
                <a:gd name="adj2" fmla="val 121041"/>
              </a:avLst>
            </a:prstGeom>
            <a:gradFill rotWithShape="1">
              <a:gsLst>
                <a:gs pos="0">
                  <a:schemeClr val="accent1">
                    <a:gamma/>
                    <a:shade val="89020"/>
                    <a:invGamma/>
                    <a:alpha val="0"/>
                  </a:schemeClr>
                </a:gs>
                <a:gs pos="100000">
                  <a:schemeClr val="accent1"/>
                </a:gs>
              </a:gsLst>
              <a:lin ang="0" scaled="1"/>
            </a:gradFill>
            <a:ln w="0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347" name="Text Box 39"/>
            <p:cNvSpPr txBox="1">
              <a:spLocks noChangeArrowheads="1"/>
            </p:cNvSpPr>
            <p:nvPr/>
          </p:nvSpPr>
          <p:spPr bwMode="auto">
            <a:xfrm>
              <a:off x="0" y="2377"/>
              <a:ext cx="1463" cy="7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r"/>
              <a:r>
                <a:rPr lang="uk-UA" sz="2400" b="1">
                  <a:latin typeface="Monotype Corsiva" pitchFamily="66" charset="0"/>
                </a:rPr>
                <a:t>Надзвичайна гострота</a:t>
              </a:r>
              <a:endParaRPr lang="en-US" sz="2400" b="1">
                <a:latin typeface="Monotype Corsiva" pitchFamily="66" charset="0"/>
              </a:endParaRPr>
            </a:p>
          </p:txBody>
        </p:sp>
      </p:grpSp>
      <p:grpSp>
        <p:nvGrpSpPr>
          <p:cNvPr id="15" name="Group 40"/>
          <p:cNvGrpSpPr>
            <a:grpSpLocks/>
          </p:cNvGrpSpPr>
          <p:nvPr/>
        </p:nvGrpSpPr>
        <p:grpSpPr bwMode="auto">
          <a:xfrm>
            <a:off x="0" y="2205038"/>
            <a:ext cx="3937000" cy="1303337"/>
            <a:chOff x="0" y="1253"/>
            <a:chExt cx="2480" cy="821"/>
          </a:xfrm>
        </p:grpSpPr>
        <p:sp>
          <p:nvSpPr>
            <p:cNvPr id="125993" name="AutoShape 41"/>
            <p:cNvSpPr>
              <a:spLocks noChangeArrowheads="1"/>
            </p:cNvSpPr>
            <p:nvPr/>
          </p:nvSpPr>
          <p:spPr bwMode="gray">
            <a:xfrm rot="35969022">
              <a:off x="2141" y="1733"/>
              <a:ext cx="499" cy="182"/>
            </a:xfrm>
            <a:prstGeom prst="rightArrow">
              <a:avLst>
                <a:gd name="adj1" fmla="val 35167"/>
                <a:gd name="adj2" fmla="val 111029"/>
              </a:avLst>
            </a:prstGeom>
            <a:gradFill rotWithShape="1">
              <a:gsLst>
                <a:gs pos="0">
                  <a:schemeClr val="accent1">
                    <a:gamma/>
                    <a:shade val="89020"/>
                    <a:invGamma/>
                    <a:alpha val="0"/>
                  </a:schemeClr>
                </a:gs>
                <a:gs pos="100000">
                  <a:schemeClr val="accent1"/>
                </a:gs>
              </a:gsLst>
              <a:lin ang="0" scaled="1"/>
            </a:gradFill>
            <a:ln w="0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345" name="Text Box 42"/>
            <p:cNvSpPr txBox="1">
              <a:spLocks noChangeArrowheads="1"/>
            </p:cNvSpPr>
            <p:nvPr/>
          </p:nvSpPr>
          <p:spPr bwMode="auto">
            <a:xfrm>
              <a:off x="0" y="1253"/>
              <a:ext cx="1925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/>
              <a:r>
                <a:rPr lang="uk-UA" sz="2400" b="1">
                  <a:latin typeface="Monotype Corsiva" pitchFamily="66" charset="0"/>
                </a:rPr>
                <a:t>Необхідність колективного вирішення</a:t>
              </a:r>
              <a:endParaRPr lang="en-US" sz="2400" b="1">
                <a:latin typeface="Monotype Corsiva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592322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9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2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9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9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6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9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345</TotalTime>
  <Words>533</Words>
  <Application>Microsoft Office PowerPoint</Application>
  <PresentationFormat>Екран (4:3)</PresentationFormat>
  <Paragraphs>78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14</vt:i4>
      </vt:variant>
    </vt:vector>
  </HeadingPairs>
  <TitlesOfParts>
    <vt:vector size="15" baseType="lpstr">
      <vt:lpstr>Тема Office</vt:lpstr>
      <vt:lpstr>Глобалізація</vt:lpstr>
      <vt:lpstr>Презентація PowerPoint</vt:lpstr>
      <vt:lpstr>Причини формування глобалізаційних процесів: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Глобальні проблеми - це найбільш суттєві, злободенні, які: торкаються життєвих інтересів народів і для свого розв’язання вимагають колективних зусиль світового співтовариства.</vt:lpstr>
      <vt:lpstr>Презентація PowerPoint</vt:lpstr>
      <vt:lpstr>Продовольча проблема викликана:</vt:lpstr>
      <vt:lpstr>Соціальні проблеми:</vt:lpstr>
      <vt:lpstr>Екологічні проблеми:</vt:lpstr>
      <vt:lpstr>Причини екологічних проблем:</vt:lpstr>
    </vt:vector>
  </TitlesOfParts>
  <Company>Дом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Глобализация и её последствия</dc:title>
  <dc:creator>Роман</dc:creator>
  <cp:lastModifiedBy>datsui</cp:lastModifiedBy>
  <cp:revision>39</cp:revision>
  <dcterms:created xsi:type="dcterms:W3CDTF">2011-02-10T18:53:30Z</dcterms:created>
  <dcterms:modified xsi:type="dcterms:W3CDTF">2020-04-21T15:48:01Z</dcterms:modified>
</cp:coreProperties>
</file>